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5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57.xml" ContentType="application/vnd.openxmlformats-officedocument.presentationml.notesSlide+xml"/>
  <Override PartName="/ppt/tags/tag115.xml" ContentType="application/vnd.openxmlformats-officedocument.presentationml.tags+xml"/>
  <Override PartName="/ppt/notesSlides/notesSlide58.xml" ContentType="application/vnd.openxmlformats-officedocument.presentationml.notesSlide+xml"/>
  <Override PartName="/ppt/tags/tag116.xml" ContentType="application/vnd.openxmlformats-officedocument.presentationml.tags+xml"/>
  <Override PartName="/ppt/notesSlides/notesSlide5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6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3.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6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6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6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6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7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73.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7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7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7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7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7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7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8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8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8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8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8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8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86.xml" ContentType="application/vnd.openxmlformats-officedocument.presentationml.notesSlide+xml"/>
  <Override PartName="/ppt/tags/tag1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90" r:id="rId2"/>
    <p:sldMasterId id="2147483717" r:id="rId3"/>
  </p:sldMasterIdLst>
  <p:notesMasterIdLst>
    <p:notesMasterId r:id="rId91"/>
  </p:notesMasterIdLst>
  <p:handoutMasterIdLst>
    <p:handoutMasterId r:id="rId92"/>
  </p:handoutMasterIdLst>
  <p:sldIdLst>
    <p:sldId id="256" r:id="rId4"/>
    <p:sldId id="257" r:id="rId5"/>
    <p:sldId id="344" r:id="rId6"/>
    <p:sldId id="345" r:id="rId7"/>
    <p:sldId id="259" r:id="rId8"/>
    <p:sldId id="381" r:id="rId9"/>
    <p:sldId id="346" r:id="rId10"/>
    <p:sldId id="260" r:id="rId11"/>
    <p:sldId id="261" r:id="rId12"/>
    <p:sldId id="273" r:id="rId13"/>
    <p:sldId id="348" r:id="rId14"/>
    <p:sldId id="279" r:id="rId15"/>
    <p:sldId id="276" r:id="rId16"/>
    <p:sldId id="277" r:id="rId17"/>
    <p:sldId id="383" r:id="rId18"/>
    <p:sldId id="264" r:id="rId19"/>
    <p:sldId id="280" r:id="rId20"/>
    <p:sldId id="382" r:id="rId21"/>
    <p:sldId id="352" r:id="rId22"/>
    <p:sldId id="281" r:id="rId23"/>
    <p:sldId id="372" r:id="rId24"/>
    <p:sldId id="374" r:id="rId25"/>
    <p:sldId id="375" r:id="rId26"/>
    <p:sldId id="353" r:id="rId27"/>
    <p:sldId id="287" r:id="rId28"/>
    <p:sldId id="282" r:id="rId29"/>
    <p:sldId id="355" r:id="rId30"/>
    <p:sldId id="356" r:id="rId31"/>
    <p:sldId id="354" r:id="rId32"/>
    <p:sldId id="265" r:id="rId33"/>
    <p:sldId id="266" r:id="rId34"/>
    <p:sldId id="359" r:id="rId35"/>
    <p:sldId id="283" r:id="rId36"/>
    <p:sldId id="333" r:id="rId37"/>
    <p:sldId id="284" r:id="rId38"/>
    <p:sldId id="285" r:id="rId39"/>
    <p:sldId id="288" r:id="rId40"/>
    <p:sldId id="289" r:id="rId41"/>
    <p:sldId id="290" r:id="rId42"/>
    <p:sldId id="291" r:id="rId43"/>
    <p:sldId id="403" r:id="rId44"/>
    <p:sldId id="400" r:id="rId45"/>
    <p:sldId id="386" r:id="rId46"/>
    <p:sldId id="293" r:id="rId47"/>
    <p:sldId id="404" r:id="rId48"/>
    <p:sldId id="373" r:id="rId49"/>
    <p:sldId id="361" r:id="rId50"/>
    <p:sldId id="387" r:id="rId51"/>
    <p:sldId id="300" r:id="rId52"/>
    <p:sldId id="299" r:id="rId53"/>
    <p:sldId id="311" r:id="rId54"/>
    <p:sldId id="362" r:id="rId55"/>
    <p:sldId id="389" r:id="rId56"/>
    <p:sldId id="367" r:id="rId57"/>
    <p:sldId id="390" r:id="rId58"/>
    <p:sldId id="308" r:id="rId59"/>
    <p:sldId id="340" r:id="rId60"/>
    <p:sldId id="379" r:id="rId61"/>
    <p:sldId id="393" r:id="rId62"/>
    <p:sldId id="301" r:id="rId63"/>
    <p:sldId id="394" r:id="rId64"/>
    <p:sldId id="395" r:id="rId65"/>
    <p:sldId id="396" r:id="rId66"/>
    <p:sldId id="332" r:id="rId67"/>
    <p:sldId id="312" r:id="rId68"/>
    <p:sldId id="380" r:id="rId69"/>
    <p:sldId id="398" r:id="rId70"/>
    <p:sldId id="369" r:id="rId71"/>
    <p:sldId id="399" r:id="rId72"/>
    <p:sldId id="315" r:id="rId73"/>
    <p:sldId id="316" r:id="rId74"/>
    <p:sldId id="371" r:id="rId75"/>
    <p:sldId id="406" r:id="rId76"/>
    <p:sldId id="405" r:id="rId77"/>
    <p:sldId id="317" r:id="rId78"/>
    <p:sldId id="319" r:id="rId79"/>
    <p:sldId id="320" r:id="rId80"/>
    <p:sldId id="321" r:id="rId81"/>
    <p:sldId id="322" r:id="rId82"/>
    <p:sldId id="401" r:id="rId83"/>
    <p:sldId id="323" r:id="rId84"/>
    <p:sldId id="324" r:id="rId85"/>
    <p:sldId id="402" r:id="rId86"/>
    <p:sldId id="407" r:id="rId87"/>
    <p:sldId id="327" r:id="rId88"/>
    <p:sldId id="328" r:id="rId89"/>
    <p:sldId id="329" r:id="rId90"/>
  </p:sldIdLst>
  <p:sldSz cx="9144000" cy="6858000" type="screen4x3"/>
  <p:notesSz cx="7023100" cy="93091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6" autoAdjust="0"/>
    <p:restoredTop sz="77960" autoAdjust="0"/>
  </p:normalViewPr>
  <p:slideViewPr>
    <p:cSldViewPr>
      <p:cViewPr varScale="1">
        <p:scale>
          <a:sx n="60" d="100"/>
          <a:sy n="60" d="100"/>
        </p:scale>
        <p:origin x="1507" y="53"/>
      </p:cViewPr>
      <p:guideLst>
        <p:guide orient="horz" pos="2160"/>
        <p:guide pos="2880"/>
      </p:guideLst>
    </p:cSldViewPr>
  </p:slideViewPr>
  <p:outlineViewPr>
    <p:cViewPr>
      <p:scale>
        <a:sx n="33" d="100"/>
        <a:sy n="33" d="100"/>
      </p:scale>
      <p:origin x="0" y="24618"/>
    </p:cViewPr>
  </p:outlineViewPr>
  <p:notesTextViewPr>
    <p:cViewPr>
      <p:scale>
        <a:sx n="100" d="100"/>
        <a:sy n="100" d="100"/>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55DF8-EAEE-4103-A803-AA1855E710DB}" type="doc">
      <dgm:prSet loTypeId="urn:microsoft.com/office/officeart/2005/8/layout/hList9" loCatId="list" qsTypeId="urn:microsoft.com/office/officeart/2005/8/quickstyle/3d5" qsCatId="3D" csTypeId="urn:microsoft.com/office/officeart/2005/8/colors/accent1_2" csCatId="accent1" phldr="1"/>
      <dgm:spPr/>
      <dgm:t>
        <a:bodyPr/>
        <a:lstStyle/>
        <a:p>
          <a:endParaRPr lang="en-US"/>
        </a:p>
      </dgm:t>
    </dgm:pt>
    <dgm:pt modelId="{94CCC615-2113-48FD-B679-F0CA32FE08A2}">
      <dgm:prSet phldrT="[Text]"/>
      <dgm:spPr/>
      <dgm:t>
        <a:bodyPr/>
        <a:lstStyle/>
        <a:p>
          <a:r>
            <a:rPr lang="en-US"/>
            <a:t>Impacts</a:t>
          </a:r>
        </a:p>
      </dgm:t>
    </dgm:pt>
    <dgm:pt modelId="{276B6A4B-23F6-41C4-89D3-1C0D32BF8C69}" type="parTrans" cxnId="{7AF7A7BE-A7E1-4BD3-BFEA-C069472EEFD4}">
      <dgm:prSet/>
      <dgm:spPr/>
      <dgm:t>
        <a:bodyPr/>
        <a:lstStyle/>
        <a:p>
          <a:endParaRPr lang="en-US"/>
        </a:p>
      </dgm:t>
    </dgm:pt>
    <dgm:pt modelId="{1310D3F3-E832-4BB9-958A-48063E9B49E2}" type="sibTrans" cxnId="{7AF7A7BE-A7E1-4BD3-BFEA-C069472EEFD4}">
      <dgm:prSet/>
      <dgm:spPr/>
      <dgm:t>
        <a:bodyPr/>
        <a:lstStyle/>
        <a:p>
          <a:endParaRPr lang="en-US"/>
        </a:p>
      </dgm:t>
    </dgm:pt>
    <dgm:pt modelId="{F604C38B-EFDF-44E8-BB26-151A9393511C}">
      <dgm:prSet phldrT="[Text]"/>
      <dgm:spPr/>
      <dgm:t>
        <a:bodyPr/>
        <a:lstStyle/>
        <a:p>
          <a:r>
            <a:rPr lang="en-US"/>
            <a:t>Closing costs</a:t>
          </a:r>
        </a:p>
      </dgm:t>
    </dgm:pt>
    <dgm:pt modelId="{CE493D4E-9585-4D4F-AE68-E69A14B239AB}" type="parTrans" cxnId="{7346B80E-FAB4-4118-AA31-C9F820C8B35C}">
      <dgm:prSet/>
      <dgm:spPr/>
      <dgm:t>
        <a:bodyPr/>
        <a:lstStyle/>
        <a:p>
          <a:endParaRPr lang="en-US"/>
        </a:p>
      </dgm:t>
    </dgm:pt>
    <dgm:pt modelId="{28D11698-9B76-4A22-AD74-A6781789E85C}" type="sibTrans" cxnId="{7346B80E-FAB4-4118-AA31-C9F820C8B35C}">
      <dgm:prSet/>
      <dgm:spPr/>
      <dgm:t>
        <a:bodyPr/>
        <a:lstStyle/>
        <a:p>
          <a:endParaRPr lang="en-US"/>
        </a:p>
      </dgm:t>
    </dgm:pt>
    <dgm:pt modelId="{C0F0C6F4-81AC-46A1-BF93-ED33385F0174}">
      <dgm:prSet phldrT="[Text]"/>
      <dgm:spPr/>
      <dgm:t>
        <a:bodyPr/>
        <a:lstStyle/>
        <a:p>
          <a:r>
            <a:rPr lang="en-US"/>
            <a:t>Settlement procedures</a:t>
          </a:r>
        </a:p>
      </dgm:t>
    </dgm:pt>
    <dgm:pt modelId="{58116CB4-3B6C-482E-8B91-7F890C7B1A9D}" type="parTrans" cxnId="{5F096B3F-8999-40FC-AB74-B41486E9983C}">
      <dgm:prSet/>
      <dgm:spPr/>
      <dgm:t>
        <a:bodyPr/>
        <a:lstStyle/>
        <a:p>
          <a:endParaRPr lang="en-US"/>
        </a:p>
      </dgm:t>
    </dgm:pt>
    <dgm:pt modelId="{C9DF088E-AD88-4857-9329-A45E376D878A}" type="sibTrans" cxnId="{5F096B3F-8999-40FC-AB74-B41486E9983C}">
      <dgm:prSet/>
      <dgm:spPr/>
      <dgm:t>
        <a:bodyPr/>
        <a:lstStyle/>
        <a:p>
          <a:endParaRPr lang="en-US"/>
        </a:p>
      </dgm:t>
    </dgm:pt>
    <dgm:pt modelId="{0FCF6200-79C6-4B00-B5ED-0AA51B49A084}">
      <dgm:prSet phldrT="[Text]"/>
      <dgm:spPr/>
      <dgm:t>
        <a:bodyPr/>
        <a:lstStyle/>
        <a:p>
          <a:r>
            <a:rPr lang="en-US"/>
            <a:t>Main Goals</a:t>
          </a:r>
        </a:p>
      </dgm:t>
    </dgm:pt>
    <dgm:pt modelId="{E8CC7A0F-CD24-4709-BEB7-576E00F6D88B}" type="parTrans" cxnId="{033903EB-775A-4862-B7AB-0D2B0F65F8D4}">
      <dgm:prSet/>
      <dgm:spPr/>
      <dgm:t>
        <a:bodyPr/>
        <a:lstStyle/>
        <a:p>
          <a:endParaRPr lang="en-US"/>
        </a:p>
      </dgm:t>
    </dgm:pt>
    <dgm:pt modelId="{735A2DF8-9EA7-4FFD-AC15-E73FF74B7697}" type="sibTrans" cxnId="{033903EB-775A-4862-B7AB-0D2B0F65F8D4}">
      <dgm:prSet/>
      <dgm:spPr/>
      <dgm:t>
        <a:bodyPr/>
        <a:lstStyle/>
        <a:p>
          <a:endParaRPr lang="en-US"/>
        </a:p>
      </dgm:t>
    </dgm:pt>
    <dgm:pt modelId="{0D6D97E9-2EC8-4CB5-BC02-1742F57988B3}">
      <dgm:prSet phldrT="[Text]"/>
      <dgm:spPr/>
      <dgm:t>
        <a:bodyPr/>
        <a:lstStyle/>
        <a:p>
          <a:r>
            <a:rPr lang="en-US"/>
            <a:t>Eliminate kickbacks and referral fees</a:t>
          </a:r>
        </a:p>
      </dgm:t>
    </dgm:pt>
    <dgm:pt modelId="{23AC1908-DDAB-449F-9337-EEDC77D40D91}" type="parTrans" cxnId="{3A971DD0-FDBE-450A-9F2B-26A6AADAEE68}">
      <dgm:prSet/>
      <dgm:spPr/>
      <dgm:t>
        <a:bodyPr/>
        <a:lstStyle/>
        <a:p>
          <a:endParaRPr lang="en-US"/>
        </a:p>
      </dgm:t>
    </dgm:pt>
    <dgm:pt modelId="{B32FAC63-E72D-4017-B672-FEF2FDEC686C}" type="sibTrans" cxnId="{3A971DD0-FDBE-450A-9F2B-26A6AADAEE68}">
      <dgm:prSet/>
      <dgm:spPr/>
      <dgm:t>
        <a:bodyPr/>
        <a:lstStyle/>
        <a:p>
          <a:endParaRPr lang="en-US"/>
        </a:p>
      </dgm:t>
    </dgm:pt>
    <dgm:pt modelId="{FA2DCE2A-7CB0-4959-912C-2305B75E25C8}">
      <dgm:prSet phldrT="[Text]"/>
      <dgm:spPr/>
      <dgm:t>
        <a:bodyPr/>
        <a:lstStyle/>
        <a:p>
          <a:r>
            <a:rPr lang="en-US"/>
            <a:t>Inform borrowers about closing costs</a:t>
          </a:r>
        </a:p>
        <a:p>
          <a:endParaRPr lang="en-US"/>
        </a:p>
      </dgm:t>
    </dgm:pt>
    <dgm:pt modelId="{FD7922CC-7B10-442A-9581-5F62D14EEE0B}" type="parTrans" cxnId="{03479689-D05A-4F3F-86F8-00B0FB85F7BE}">
      <dgm:prSet/>
      <dgm:spPr/>
      <dgm:t>
        <a:bodyPr/>
        <a:lstStyle/>
        <a:p>
          <a:endParaRPr lang="en-US"/>
        </a:p>
      </dgm:t>
    </dgm:pt>
    <dgm:pt modelId="{00BDCFC8-D616-404A-A602-89AB67B47D52}" type="sibTrans" cxnId="{03479689-D05A-4F3F-86F8-00B0FB85F7BE}">
      <dgm:prSet/>
      <dgm:spPr/>
      <dgm:t>
        <a:bodyPr/>
        <a:lstStyle/>
        <a:p>
          <a:endParaRPr lang="en-US"/>
        </a:p>
      </dgm:t>
    </dgm:pt>
    <dgm:pt modelId="{0BFD5EF6-A4F8-4DC2-8673-9555875FD51F}" type="pres">
      <dgm:prSet presAssocID="{29A55DF8-EAEE-4103-A803-AA1855E710DB}" presName="list" presStyleCnt="0">
        <dgm:presLayoutVars>
          <dgm:dir/>
          <dgm:animLvl val="lvl"/>
        </dgm:presLayoutVars>
      </dgm:prSet>
      <dgm:spPr/>
    </dgm:pt>
    <dgm:pt modelId="{42A4B164-2B69-45C5-A427-A0F98C47AE64}" type="pres">
      <dgm:prSet presAssocID="{94CCC615-2113-48FD-B679-F0CA32FE08A2}" presName="posSpace" presStyleCnt="0"/>
      <dgm:spPr/>
    </dgm:pt>
    <dgm:pt modelId="{0376FFD2-0C9A-40AB-B21E-A4143BBB3340}" type="pres">
      <dgm:prSet presAssocID="{94CCC615-2113-48FD-B679-F0CA32FE08A2}" presName="vertFlow" presStyleCnt="0"/>
      <dgm:spPr/>
    </dgm:pt>
    <dgm:pt modelId="{36FAA227-42E5-4579-9306-29826794634C}" type="pres">
      <dgm:prSet presAssocID="{94CCC615-2113-48FD-B679-F0CA32FE08A2}" presName="topSpace" presStyleCnt="0"/>
      <dgm:spPr/>
    </dgm:pt>
    <dgm:pt modelId="{92F56721-1F01-4F1F-908F-89754FCF7CEC}" type="pres">
      <dgm:prSet presAssocID="{94CCC615-2113-48FD-B679-F0CA32FE08A2}" presName="firstComp" presStyleCnt="0"/>
      <dgm:spPr/>
    </dgm:pt>
    <dgm:pt modelId="{CA1EBEE9-B40B-46FD-8660-CE5076BAFB03}" type="pres">
      <dgm:prSet presAssocID="{94CCC615-2113-48FD-B679-F0CA32FE08A2}" presName="firstChild" presStyleLbl="bgAccFollowNode1" presStyleIdx="0" presStyleCnt="4"/>
      <dgm:spPr/>
    </dgm:pt>
    <dgm:pt modelId="{CEC04CE6-33C8-43B5-B118-DACBD1FE1643}" type="pres">
      <dgm:prSet presAssocID="{94CCC615-2113-48FD-B679-F0CA32FE08A2}" presName="firstChildTx" presStyleLbl="bgAccFollowNode1" presStyleIdx="0" presStyleCnt="4">
        <dgm:presLayoutVars>
          <dgm:bulletEnabled val="1"/>
        </dgm:presLayoutVars>
      </dgm:prSet>
      <dgm:spPr/>
    </dgm:pt>
    <dgm:pt modelId="{E6E997CF-758A-4E5A-A1D2-3947D5D4C08B}" type="pres">
      <dgm:prSet presAssocID="{C0F0C6F4-81AC-46A1-BF93-ED33385F0174}" presName="comp" presStyleCnt="0"/>
      <dgm:spPr/>
    </dgm:pt>
    <dgm:pt modelId="{B51AE160-E6FD-4500-AB9B-C349E6F06CE1}" type="pres">
      <dgm:prSet presAssocID="{C0F0C6F4-81AC-46A1-BF93-ED33385F0174}" presName="child" presStyleLbl="bgAccFollowNode1" presStyleIdx="1" presStyleCnt="4"/>
      <dgm:spPr/>
    </dgm:pt>
    <dgm:pt modelId="{E84FA679-82FB-46DA-ADF8-81A350475B2B}" type="pres">
      <dgm:prSet presAssocID="{C0F0C6F4-81AC-46A1-BF93-ED33385F0174}" presName="childTx" presStyleLbl="bgAccFollowNode1" presStyleIdx="1" presStyleCnt="4">
        <dgm:presLayoutVars>
          <dgm:bulletEnabled val="1"/>
        </dgm:presLayoutVars>
      </dgm:prSet>
      <dgm:spPr/>
    </dgm:pt>
    <dgm:pt modelId="{14E02536-AB54-49A1-8200-EA273856A272}" type="pres">
      <dgm:prSet presAssocID="{94CCC615-2113-48FD-B679-F0CA32FE08A2}" presName="negSpace" presStyleCnt="0"/>
      <dgm:spPr/>
    </dgm:pt>
    <dgm:pt modelId="{B32CEC97-3632-489E-963F-D37F6CB34031}" type="pres">
      <dgm:prSet presAssocID="{94CCC615-2113-48FD-B679-F0CA32FE08A2}" presName="circle" presStyleLbl="node1" presStyleIdx="0" presStyleCnt="2"/>
      <dgm:spPr/>
    </dgm:pt>
    <dgm:pt modelId="{E5C19E0B-D003-4850-BC49-0B18AB71DE9B}" type="pres">
      <dgm:prSet presAssocID="{1310D3F3-E832-4BB9-958A-48063E9B49E2}" presName="transSpace" presStyleCnt="0"/>
      <dgm:spPr/>
    </dgm:pt>
    <dgm:pt modelId="{0E421A8A-C949-47DC-B3A6-A34072EE00B2}" type="pres">
      <dgm:prSet presAssocID="{0FCF6200-79C6-4B00-B5ED-0AA51B49A084}" presName="posSpace" presStyleCnt="0"/>
      <dgm:spPr/>
    </dgm:pt>
    <dgm:pt modelId="{F3847215-BB09-426C-B0C2-8B29ADCF5625}" type="pres">
      <dgm:prSet presAssocID="{0FCF6200-79C6-4B00-B5ED-0AA51B49A084}" presName="vertFlow" presStyleCnt="0"/>
      <dgm:spPr/>
    </dgm:pt>
    <dgm:pt modelId="{75582566-82EB-4552-B804-DD8A9CF9958D}" type="pres">
      <dgm:prSet presAssocID="{0FCF6200-79C6-4B00-B5ED-0AA51B49A084}" presName="topSpace" presStyleCnt="0"/>
      <dgm:spPr/>
    </dgm:pt>
    <dgm:pt modelId="{859DEFA4-9FC6-4777-9C38-329DD051CEE4}" type="pres">
      <dgm:prSet presAssocID="{0FCF6200-79C6-4B00-B5ED-0AA51B49A084}" presName="firstComp" presStyleCnt="0"/>
      <dgm:spPr/>
    </dgm:pt>
    <dgm:pt modelId="{02F514CB-0871-4B10-A0C3-B9EAE614B49C}" type="pres">
      <dgm:prSet presAssocID="{0FCF6200-79C6-4B00-B5ED-0AA51B49A084}" presName="firstChild" presStyleLbl="bgAccFollowNode1" presStyleIdx="2" presStyleCnt="4"/>
      <dgm:spPr/>
    </dgm:pt>
    <dgm:pt modelId="{219D42EF-B37E-4184-8F37-6DD8B4D78497}" type="pres">
      <dgm:prSet presAssocID="{0FCF6200-79C6-4B00-B5ED-0AA51B49A084}" presName="firstChildTx" presStyleLbl="bgAccFollowNode1" presStyleIdx="2" presStyleCnt="4">
        <dgm:presLayoutVars>
          <dgm:bulletEnabled val="1"/>
        </dgm:presLayoutVars>
      </dgm:prSet>
      <dgm:spPr/>
    </dgm:pt>
    <dgm:pt modelId="{B1837EAF-D3AF-4A9D-80BB-5D334F4C3A92}" type="pres">
      <dgm:prSet presAssocID="{FA2DCE2A-7CB0-4959-912C-2305B75E25C8}" presName="comp" presStyleCnt="0"/>
      <dgm:spPr/>
    </dgm:pt>
    <dgm:pt modelId="{E9FD5D11-3238-4EAC-830D-502FF35AEA1E}" type="pres">
      <dgm:prSet presAssocID="{FA2DCE2A-7CB0-4959-912C-2305B75E25C8}" presName="child" presStyleLbl="bgAccFollowNode1" presStyleIdx="3" presStyleCnt="4"/>
      <dgm:spPr/>
    </dgm:pt>
    <dgm:pt modelId="{72178349-16A5-4713-909A-A2F108587340}" type="pres">
      <dgm:prSet presAssocID="{FA2DCE2A-7CB0-4959-912C-2305B75E25C8}" presName="childTx" presStyleLbl="bgAccFollowNode1" presStyleIdx="3" presStyleCnt="4">
        <dgm:presLayoutVars>
          <dgm:bulletEnabled val="1"/>
        </dgm:presLayoutVars>
      </dgm:prSet>
      <dgm:spPr/>
    </dgm:pt>
    <dgm:pt modelId="{8A30A671-243C-4E48-AF6F-40CF8C6955F8}" type="pres">
      <dgm:prSet presAssocID="{0FCF6200-79C6-4B00-B5ED-0AA51B49A084}" presName="negSpace" presStyleCnt="0"/>
      <dgm:spPr/>
    </dgm:pt>
    <dgm:pt modelId="{66689EAE-48DB-4F79-A5FD-8E0F26DFA7F7}" type="pres">
      <dgm:prSet presAssocID="{0FCF6200-79C6-4B00-B5ED-0AA51B49A084}" presName="circle" presStyleLbl="node1" presStyleIdx="1" presStyleCnt="2"/>
      <dgm:spPr/>
    </dgm:pt>
  </dgm:ptLst>
  <dgm:cxnLst>
    <dgm:cxn modelId="{7346B80E-FAB4-4118-AA31-C9F820C8B35C}" srcId="{94CCC615-2113-48FD-B679-F0CA32FE08A2}" destId="{F604C38B-EFDF-44E8-BB26-151A9393511C}" srcOrd="0" destOrd="0" parTransId="{CE493D4E-9585-4D4F-AE68-E69A14B239AB}" sibTransId="{28D11698-9B76-4A22-AD74-A6781789E85C}"/>
    <dgm:cxn modelId="{02991D10-FBDC-4C02-BCD7-61F1ECAC47ED}" type="presOf" srcId="{0D6D97E9-2EC8-4CB5-BC02-1742F57988B3}" destId="{219D42EF-B37E-4184-8F37-6DD8B4D78497}" srcOrd="1" destOrd="0" presId="urn:microsoft.com/office/officeart/2005/8/layout/hList9"/>
    <dgm:cxn modelId="{FD9D492D-9354-43D0-B0FB-A4BCF834A5B6}" type="presOf" srcId="{C0F0C6F4-81AC-46A1-BF93-ED33385F0174}" destId="{B51AE160-E6FD-4500-AB9B-C349E6F06CE1}" srcOrd="0" destOrd="0" presId="urn:microsoft.com/office/officeart/2005/8/layout/hList9"/>
    <dgm:cxn modelId="{4735633D-23A0-4FC3-8170-8ED85700BE59}" type="presOf" srcId="{FA2DCE2A-7CB0-4959-912C-2305B75E25C8}" destId="{E9FD5D11-3238-4EAC-830D-502FF35AEA1E}" srcOrd="0" destOrd="0" presId="urn:microsoft.com/office/officeart/2005/8/layout/hList9"/>
    <dgm:cxn modelId="{5F096B3F-8999-40FC-AB74-B41486E9983C}" srcId="{94CCC615-2113-48FD-B679-F0CA32FE08A2}" destId="{C0F0C6F4-81AC-46A1-BF93-ED33385F0174}" srcOrd="1" destOrd="0" parTransId="{58116CB4-3B6C-482E-8B91-7F890C7B1A9D}" sibTransId="{C9DF088E-AD88-4857-9329-A45E376D878A}"/>
    <dgm:cxn modelId="{7E624462-D0DC-40EE-82E0-3E7481706609}" type="presOf" srcId="{FA2DCE2A-7CB0-4959-912C-2305B75E25C8}" destId="{72178349-16A5-4713-909A-A2F108587340}" srcOrd="1" destOrd="0" presId="urn:microsoft.com/office/officeart/2005/8/layout/hList9"/>
    <dgm:cxn modelId="{7B630745-278B-4815-9CFC-6D1975C7F19B}" type="presOf" srcId="{0FCF6200-79C6-4B00-B5ED-0AA51B49A084}" destId="{66689EAE-48DB-4F79-A5FD-8E0F26DFA7F7}" srcOrd="0" destOrd="0" presId="urn:microsoft.com/office/officeart/2005/8/layout/hList9"/>
    <dgm:cxn modelId="{05817B74-5D43-41FA-8295-198885462112}" type="presOf" srcId="{0D6D97E9-2EC8-4CB5-BC02-1742F57988B3}" destId="{02F514CB-0871-4B10-A0C3-B9EAE614B49C}" srcOrd="0" destOrd="0" presId="urn:microsoft.com/office/officeart/2005/8/layout/hList9"/>
    <dgm:cxn modelId="{03479689-D05A-4F3F-86F8-00B0FB85F7BE}" srcId="{0FCF6200-79C6-4B00-B5ED-0AA51B49A084}" destId="{FA2DCE2A-7CB0-4959-912C-2305B75E25C8}" srcOrd="1" destOrd="0" parTransId="{FD7922CC-7B10-442A-9581-5F62D14EEE0B}" sibTransId="{00BDCFC8-D616-404A-A602-89AB67B47D52}"/>
    <dgm:cxn modelId="{33A6219D-D6A9-4571-B414-184907C2A6C4}" type="presOf" srcId="{F604C38B-EFDF-44E8-BB26-151A9393511C}" destId="{CEC04CE6-33C8-43B5-B118-DACBD1FE1643}" srcOrd="1" destOrd="0" presId="urn:microsoft.com/office/officeart/2005/8/layout/hList9"/>
    <dgm:cxn modelId="{7AF7A7BE-A7E1-4BD3-BFEA-C069472EEFD4}" srcId="{29A55DF8-EAEE-4103-A803-AA1855E710DB}" destId="{94CCC615-2113-48FD-B679-F0CA32FE08A2}" srcOrd="0" destOrd="0" parTransId="{276B6A4B-23F6-41C4-89D3-1C0D32BF8C69}" sibTransId="{1310D3F3-E832-4BB9-958A-48063E9B49E2}"/>
    <dgm:cxn modelId="{3A971DD0-FDBE-450A-9F2B-26A6AADAEE68}" srcId="{0FCF6200-79C6-4B00-B5ED-0AA51B49A084}" destId="{0D6D97E9-2EC8-4CB5-BC02-1742F57988B3}" srcOrd="0" destOrd="0" parTransId="{23AC1908-DDAB-449F-9337-EEDC77D40D91}" sibTransId="{B32FAC63-E72D-4017-B672-FEF2FDEC686C}"/>
    <dgm:cxn modelId="{2C7352D2-F4D6-405F-AC00-20ED836EE190}" type="presOf" srcId="{C0F0C6F4-81AC-46A1-BF93-ED33385F0174}" destId="{E84FA679-82FB-46DA-ADF8-81A350475B2B}" srcOrd="1" destOrd="0" presId="urn:microsoft.com/office/officeart/2005/8/layout/hList9"/>
    <dgm:cxn modelId="{033903EB-775A-4862-B7AB-0D2B0F65F8D4}" srcId="{29A55DF8-EAEE-4103-A803-AA1855E710DB}" destId="{0FCF6200-79C6-4B00-B5ED-0AA51B49A084}" srcOrd="1" destOrd="0" parTransId="{E8CC7A0F-CD24-4709-BEB7-576E00F6D88B}" sibTransId="{735A2DF8-9EA7-4FFD-AC15-E73FF74B7697}"/>
    <dgm:cxn modelId="{6862B9ED-3F18-4A71-A601-2BE45A69F016}" type="presOf" srcId="{94CCC615-2113-48FD-B679-F0CA32FE08A2}" destId="{B32CEC97-3632-489E-963F-D37F6CB34031}" srcOrd="0" destOrd="0" presId="urn:microsoft.com/office/officeart/2005/8/layout/hList9"/>
    <dgm:cxn modelId="{C0BBFCFB-42EB-499E-A745-0F0409EDDE74}" type="presOf" srcId="{29A55DF8-EAEE-4103-A803-AA1855E710DB}" destId="{0BFD5EF6-A4F8-4DC2-8673-9555875FD51F}" srcOrd="0" destOrd="0" presId="urn:microsoft.com/office/officeart/2005/8/layout/hList9"/>
    <dgm:cxn modelId="{05E4A2FD-EFF5-4554-AE92-90658A5B971A}" type="presOf" srcId="{F604C38B-EFDF-44E8-BB26-151A9393511C}" destId="{CA1EBEE9-B40B-46FD-8660-CE5076BAFB03}" srcOrd="0" destOrd="0" presId="urn:microsoft.com/office/officeart/2005/8/layout/hList9"/>
    <dgm:cxn modelId="{3DDBB122-5038-4F03-B5DB-1CEEBE00CC40}" type="presParOf" srcId="{0BFD5EF6-A4F8-4DC2-8673-9555875FD51F}" destId="{42A4B164-2B69-45C5-A427-A0F98C47AE64}" srcOrd="0" destOrd="0" presId="urn:microsoft.com/office/officeart/2005/8/layout/hList9"/>
    <dgm:cxn modelId="{0D3CA67D-CB7C-4527-AEA2-1FB25121ACCB}" type="presParOf" srcId="{0BFD5EF6-A4F8-4DC2-8673-9555875FD51F}" destId="{0376FFD2-0C9A-40AB-B21E-A4143BBB3340}" srcOrd="1" destOrd="0" presId="urn:microsoft.com/office/officeart/2005/8/layout/hList9"/>
    <dgm:cxn modelId="{1FC72BB9-C2A3-4B47-90ED-AB4E71673486}" type="presParOf" srcId="{0376FFD2-0C9A-40AB-B21E-A4143BBB3340}" destId="{36FAA227-42E5-4579-9306-29826794634C}" srcOrd="0" destOrd="0" presId="urn:microsoft.com/office/officeart/2005/8/layout/hList9"/>
    <dgm:cxn modelId="{74F7F875-53C2-421B-A974-76CB97014561}" type="presParOf" srcId="{0376FFD2-0C9A-40AB-B21E-A4143BBB3340}" destId="{92F56721-1F01-4F1F-908F-89754FCF7CEC}" srcOrd="1" destOrd="0" presId="urn:microsoft.com/office/officeart/2005/8/layout/hList9"/>
    <dgm:cxn modelId="{2F2ACF82-9DC7-4F01-A258-D99334A3E812}" type="presParOf" srcId="{92F56721-1F01-4F1F-908F-89754FCF7CEC}" destId="{CA1EBEE9-B40B-46FD-8660-CE5076BAFB03}" srcOrd="0" destOrd="0" presId="urn:microsoft.com/office/officeart/2005/8/layout/hList9"/>
    <dgm:cxn modelId="{A2287DF5-0D24-47A5-8F60-58B025CC6256}" type="presParOf" srcId="{92F56721-1F01-4F1F-908F-89754FCF7CEC}" destId="{CEC04CE6-33C8-43B5-B118-DACBD1FE1643}" srcOrd="1" destOrd="0" presId="urn:microsoft.com/office/officeart/2005/8/layout/hList9"/>
    <dgm:cxn modelId="{73C1CE04-909E-460D-BC0D-C2BFB1AA7240}" type="presParOf" srcId="{0376FFD2-0C9A-40AB-B21E-A4143BBB3340}" destId="{E6E997CF-758A-4E5A-A1D2-3947D5D4C08B}" srcOrd="2" destOrd="0" presId="urn:microsoft.com/office/officeart/2005/8/layout/hList9"/>
    <dgm:cxn modelId="{D0C9950A-4182-42B4-BCC2-2303CB81F2C5}" type="presParOf" srcId="{E6E997CF-758A-4E5A-A1D2-3947D5D4C08B}" destId="{B51AE160-E6FD-4500-AB9B-C349E6F06CE1}" srcOrd="0" destOrd="0" presId="urn:microsoft.com/office/officeart/2005/8/layout/hList9"/>
    <dgm:cxn modelId="{19C325AA-2165-4206-AD8C-ACB1B55222D1}" type="presParOf" srcId="{E6E997CF-758A-4E5A-A1D2-3947D5D4C08B}" destId="{E84FA679-82FB-46DA-ADF8-81A350475B2B}" srcOrd="1" destOrd="0" presId="urn:microsoft.com/office/officeart/2005/8/layout/hList9"/>
    <dgm:cxn modelId="{C2317054-6D79-4128-B248-33B963FC3B7E}" type="presParOf" srcId="{0BFD5EF6-A4F8-4DC2-8673-9555875FD51F}" destId="{14E02536-AB54-49A1-8200-EA273856A272}" srcOrd="2" destOrd="0" presId="urn:microsoft.com/office/officeart/2005/8/layout/hList9"/>
    <dgm:cxn modelId="{5D48D271-4FEF-484B-A0AD-6D899EDC46C1}" type="presParOf" srcId="{0BFD5EF6-A4F8-4DC2-8673-9555875FD51F}" destId="{B32CEC97-3632-489E-963F-D37F6CB34031}" srcOrd="3" destOrd="0" presId="urn:microsoft.com/office/officeart/2005/8/layout/hList9"/>
    <dgm:cxn modelId="{7F9EBB3B-DFE6-4B58-87D5-F72E68E42B3E}" type="presParOf" srcId="{0BFD5EF6-A4F8-4DC2-8673-9555875FD51F}" destId="{E5C19E0B-D003-4850-BC49-0B18AB71DE9B}" srcOrd="4" destOrd="0" presId="urn:microsoft.com/office/officeart/2005/8/layout/hList9"/>
    <dgm:cxn modelId="{9BC2A0F7-260A-46E5-BF4F-C75134CEB375}" type="presParOf" srcId="{0BFD5EF6-A4F8-4DC2-8673-9555875FD51F}" destId="{0E421A8A-C949-47DC-B3A6-A34072EE00B2}" srcOrd="5" destOrd="0" presId="urn:microsoft.com/office/officeart/2005/8/layout/hList9"/>
    <dgm:cxn modelId="{25568614-B11D-47DD-ABBC-7FF4CF6B0B60}" type="presParOf" srcId="{0BFD5EF6-A4F8-4DC2-8673-9555875FD51F}" destId="{F3847215-BB09-426C-B0C2-8B29ADCF5625}" srcOrd="6" destOrd="0" presId="urn:microsoft.com/office/officeart/2005/8/layout/hList9"/>
    <dgm:cxn modelId="{44988307-B32B-42A0-A41A-F8B57B10C655}" type="presParOf" srcId="{F3847215-BB09-426C-B0C2-8B29ADCF5625}" destId="{75582566-82EB-4552-B804-DD8A9CF9958D}" srcOrd="0" destOrd="0" presId="urn:microsoft.com/office/officeart/2005/8/layout/hList9"/>
    <dgm:cxn modelId="{141F5E02-B6E8-4ACC-B286-34E21EA1603C}" type="presParOf" srcId="{F3847215-BB09-426C-B0C2-8B29ADCF5625}" destId="{859DEFA4-9FC6-4777-9C38-329DD051CEE4}" srcOrd="1" destOrd="0" presId="urn:microsoft.com/office/officeart/2005/8/layout/hList9"/>
    <dgm:cxn modelId="{4756810F-277A-48D3-AAA1-3335FB7FEB36}" type="presParOf" srcId="{859DEFA4-9FC6-4777-9C38-329DD051CEE4}" destId="{02F514CB-0871-4B10-A0C3-B9EAE614B49C}" srcOrd="0" destOrd="0" presId="urn:microsoft.com/office/officeart/2005/8/layout/hList9"/>
    <dgm:cxn modelId="{D72AA744-600E-4F55-BF16-53B4F9DCF3B4}" type="presParOf" srcId="{859DEFA4-9FC6-4777-9C38-329DD051CEE4}" destId="{219D42EF-B37E-4184-8F37-6DD8B4D78497}" srcOrd="1" destOrd="0" presId="urn:microsoft.com/office/officeart/2005/8/layout/hList9"/>
    <dgm:cxn modelId="{4B474D75-D40E-4428-B79E-C436EE9F7CCB}" type="presParOf" srcId="{F3847215-BB09-426C-B0C2-8B29ADCF5625}" destId="{B1837EAF-D3AF-4A9D-80BB-5D334F4C3A92}" srcOrd="2" destOrd="0" presId="urn:microsoft.com/office/officeart/2005/8/layout/hList9"/>
    <dgm:cxn modelId="{C6375990-E7B8-4CB8-A7CD-793EBF01DAA8}" type="presParOf" srcId="{B1837EAF-D3AF-4A9D-80BB-5D334F4C3A92}" destId="{E9FD5D11-3238-4EAC-830D-502FF35AEA1E}" srcOrd="0" destOrd="0" presId="urn:microsoft.com/office/officeart/2005/8/layout/hList9"/>
    <dgm:cxn modelId="{DAB386EC-92B3-45B1-B379-032DF3DA86D5}" type="presParOf" srcId="{B1837EAF-D3AF-4A9D-80BB-5D334F4C3A92}" destId="{72178349-16A5-4713-909A-A2F108587340}" srcOrd="1" destOrd="0" presId="urn:microsoft.com/office/officeart/2005/8/layout/hList9"/>
    <dgm:cxn modelId="{1D56F787-CB6E-4E36-8060-328F5DBB177C}" type="presParOf" srcId="{0BFD5EF6-A4F8-4DC2-8673-9555875FD51F}" destId="{8A30A671-243C-4E48-AF6F-40CF8C6955F8}" srcOrd="7" destOrd="0" presId="urn:microsoft.com/office/officeart/2005/8/layout/hList9"/>
    <dgm:cxn modelId="{087C591F-A415-4702-A59D-7CB6E8BFFF98}" type="presParOf" srcId="{0BFD5EF6-A4F8-4DC2-8673-9555875FD51F}" destId="{66689EAE-48DB-4F79-A5FD-8E0F26DFA7F7}"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BEE9-B40B-46FD-8660-CE5076BAFB03}">
      <dsp:nvSpPr>
        <dsp:cNvPr id="0" name=""/>
        <dsp:cNvSpPr/>
      </dsp:nvSpPr>
      <dsp:spPr>
        <a:xfrm>
          <a:off x="1156602" y="1053829"/>
          <a:ext cx="2166091" cy="1444782"/>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a:t>Closing costs</a:t>
          </a:r>
        </a:p>
      </dsp:txBody>
      <dsp:txXfrm>
        <a:off x="1503177" y="1053829"/>
        <a:ext cx="1819516" cy="1444782"/>
      </dsp:txXfrm>
    </dsp:sp>
    <dsp:sp modelId="{B51AE160-E6FD-4500-AB9B-C349E6F06CE1}">
      <dsp:nvSpPr>
        <dsp:cNvPr id="0" name=""/>
        <dsp:cNvSpPr/>
      </dsp:nvSpPr>
      <dsp:spPr>
        <a:xfrm>
          <a:off x="1156602" y="2498612"/>
          <a:ext cx="2166091" cy="1444782"/>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a:t>Settlement procedures</a:t>
          </a:r>
        </a:p>
      </dsp:txBody>
      <dsp:txXfrm>
        <a:off x="1503177" y="2498612"/>
        <a:ext cx="1819516" cy="1444782"/>
      </dsp:txXfrm>
    </dsp:sp>
    <dsp:sp modelId="{B32CEC97-3632-489E-963F-D37F6CB34031}">
      <dsp:nvSpPr>
        <dsp:cNvPr id="0" name=""/>
        <dsp:cNvSpPr/>
      </dsp:nvSpPr>
      <dsp:spPr>
        <a:xfrm>
          <a:off x="1354" y="476205"/>
          <a:ext cx="1444060" cy="144406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Impacts</a:t>
          </a:r>
        </a:p>
      </dsp:txBody>
      <dsp:txXfrm>
        <a:off x="212832" y="687683"/>
        <a:ext cx="1021104" cy="1021104"/>
      </dsp:txXfrm>
    </dsp:sp>
    <dsp:sp modelId="{02F514CB-0871-4B10-A0C3-B9EAE614B49C}">
      <dsp:nvSpPr>
        <dsp:cNvPr id="0" name=""/>
        <dsp:cNvSpPr/>
      </dsp:nvSpPr>
      <dsp:spPr>
        <a:xfrm>
          <a:off x="4766754" y="1053829"/>
          <a:ext cx="2166091" cy="1444782"/>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a:t>Eliminate kickbacks and referral fees</a:t>
          </a:r>
        </a:p>
      </dsp:txBody>
      <dsp:txXfrm>
        <a:off x="5113329" y="1053829"/>
        <a:ext cx="1819516" cy="1444782"/>
      </dsp:txXfrm>
    </dsp:sp>
    <dsp:sp modelId="{E9FD5D11-3238-4EAC-830D-502FF35AEA1E}">
      <dsp:nvSpPr>
        <dsp:cNvPr id="0" name=""/>
        <dsp:cNvSpPr/>
      </dsp:nvSpPr>
      <dsp:spPr>
        <a:xfrm>
          <a:off x="4766754" y="2498612"/>
          <a:ext cx="2166091" cy="1444782"/>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a:t>Inform borrowers about closing costs</a:t>
          </a:r>
        </a:p>
        <a:p>
          <a:pPr marL="0" lvl="0" indent="0" algn="l" defTabSz="844550">
            <a:lnSpc>
              <a:spcPct val="90000"/>
            </a:lnSpc>
            <a:spcBef>
              <a:spcPct val="0"/>
            </a:spcBef>
            <a:spcAft>
              <a:spcPct val="35000"/>
            </a:spcAft>
            <a:buNone/>
          </a:pPr>
          <a:endParaRPr lang="en-US" sz="1900" kern="1200"/>
        </a:p>
      </dsp:txBody>
      <dsp:txXfrm>
        <a:off x="5113329" y="2498612"/>
        <a:ext cx="1819516" cy="1444782"/>
      </dsp:txXfrm>
    </dsp:sp>
    <dsp:sp modelId="{66689EAE-48DB-4F79-A5FD-8E0F26DFA7F7}">
      <dsp:nvSpPr>
        <dsp:cNvPr id="0" name=""/>
        <dsp:cNvSpPr/>
      </dsp:nvSpPr>
      <dsp:spPr>
        <a:xfrm>
          <a:off x="3611506" y="476205"/>
          <a:ext cx="1444060" cy="144406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Main Goals</a:t>
          </a:r>
        </a:p>
      </dsp:txBody>
      <dsp:txXfrm>
        <a:off x="3822984" y="687683"/>
        <a:ext cx="1021104" cy="102110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49" cy="464839"/>
          </a:xfrm>
          <a:prstGeom prst="rect">
            <a:avLst/>
          </a:prstGeom>
        </p:spPr>
        <p:txBody>
          <a:bodyPr vert="horz" lIns="88255" tIns="44128" rIns="88255" bIns="44128" rtlCol="0"/>
          <a:lstStyle>
            <a:lvl1pPr algn="l">
              <a:defRPr sz="1200"/>
            </a:lvl1pPr>
          </a:lstStyle>
          <a:p>
            <a:endParaRPr lang="en-US"/>
          </a:p>
        </p:txBody>
      </p:sp>
      <p:sp>
        <p:nvSpPr>
          <p:cNvPr id="3" name="Date Placeholder 2"/>
          <p:cNvSpPr>
            <a:spLocks noGrp="1"/>
          </p:cNvSpPr>
          <p:nvPr>
            <p:ph type="dt" sz="quarter" idx="1"/>
          </p:nvPr>
        </p:nvSpPr>
        <p:spPr>
          <a:xfrm>
            <a:off x="3977929" y="3"/>
            <a:ext cx="3043649" cy="464839"/>
          </a:xfrm>
          <a:prstGeom prst="rect">
            <a:avLst/>
          </a:prstGeom>
        </p:spPr>
        <p:txBody>
          <a:bodyPr vert="horz" lIns="88255" tIns="44128" rIns="88255" bIns="44128" rtlCol="0"/>
          <a:lstStyle>
            <a:lvl1pPr algn="r">
              <a:defRPr sz="1200"/>
            </a:lvl1pPr>
          </a:lstStyle>
          <a:p>
            <a:fld id="{6F523D8D-051A-4E92-8EA2-36ECDD55BA4B}" type="datetimeFigureOut">
              <a:rPr lang="en-US" smtClean="0"/>
              <a:pPr/>
              <a:t>5/3/2024</a:t>
            </a:fld>
            <a:endParaRPr lang="en-US"/>
          </a:p>
        </p:txBody>
      </p:sp>
      <p:sp>
        <p:nvSpPr>
          <p:cNvPr id="4" name="Footer Placeholder 3"/>
          <p:cNvSpPr>
            <a:spLocks noGrp="1"/>
          </p:cNvSpPr>
          <p:nvPr>
            <p:ph type="ftr" sz="quarter" idx="2"/>
          </p:nvPr>
        </p:nvSpPr>
        <p:spPr>
          <a:xfrm>
            <a:off x="1" y="8842725"/>
            <a:ext cx="3043649" cy="464839"/>
          </a:xfrm>
          <a:prstGeom prst="rect">
            <a:avLst/>
          </a:prstGeom>
        </p:spPr>
        <p:txBody>
          <a:bodyPr vert="horz" lIns="88255" tIns="44128" rIns="88255" bIns="44128" rtlCol="0" anchor="b"/>
          <a:lstStyle>
            <a:lvl1pPr algn="l">
              <a:defRPr sz="1200"/>
            </a:lvl1pPr>
          </a:lstStyle>
          <a:p>
            <a:endParaRPr lang="en-US"/>
          </a:p>
        </p:txBody>
      </p:sp>
      <p:sp>
        <p:nvSpPr>
          <p:cNvPr id="5" name="Slide Number Placeholder 4"/>
          <p:cNvSpPr>
            <a:spLocks noGrp="1"/>
          </p:cNvSpPr>
          <p:nvPr>
            <p:ph type="sldNum" sz="quarter" idx="3"/>
          </p:nvPr>
        </p:nvSpPr>
        <p:spPr>
          <a:xfrm>
            <a:off x="3977929" y="8842725"/>
            <a:ext cx="3043649" cy="464839"/>
          </a:xfrm>
          <a:prstGeom prst="rect">
            <a:avLst/>
          </a:prstGeom>
        </p:spPr>
        <p:txBody>
          <a:bodyPr vert="horz" lIns="88255" tIns="44128" rIns="88255" bIns="44128" rtlCol="0" anchor="b"/>
          <a:lstStyle>
            <a:lvl1pPr algn="r">
              <a:defRPr sz="1200"/>
            </a:lvl1pPr>
          </a:lstStyle>
          <a:p>
            <a:fld id="{2078605A-4AEF-464B-95EA-83A2BBC2A9B8}" type="slidenum">
              <a:rPr lang="en-US" smtClean="0"/>
              <a:pPr/>
              <a:t>‹#›</a:t>
            </a:fld>
            <a:endParaRPr lang="en-US"/>
          </a:p>
        </p:txBody>
      </p:sp>
    </p:spTree>
    <p:extLst>
      <p:ext uri="{BB962C8B-B14F-4D97-AF65-F5344CB8AC3E}">
        <p14:creationId xmlns:p14="http://schemas.microsoft.com/office/powerpoint/2010/main" val="234827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295" tIns="46649" rIns="93295" bIns="46649" rtlCol="0"/>
          <a:lstStyle>
            <a:lvl1pPr algn="l">
              <a:defRPr sz="1300"/>
            </a:lvl1pPr>
          </a:lstStyle>
          <a:p>
            <a:endParaRPr lang="en-US"/>
          </a:p>
        </p:txBody>
      </p:sp>
      <p:sp>
        <p:nvSpPr>
          <p:cNvPr id="3" name="Date Placeholder 2"/>
          <p:cNvSpPr>
            <a:spLocks noGrp="1"/>
          </p:cNvSpPr>
          <p:nvPr>
            <p:ph type="dt" idx="1"/>
          </p:nvPr>
        </p:nvSpPr>
        <p:spPr>
          <a:xfrm>
            <a:off x="3978131" y="1"/>
            <a:ext cx="3043343" cy="465455"/>
          </a:xfrm>
          <a:prstGeom prst="rect">
            <a:avLst/>
          </a:prstGeom>
        </p:spPr>
        <p:txBody>
          <a:bodyPr vert="horz" lIns="93295" tIns="46649" rIns="93295" bIns="46649" rtlCol="0"/>
          <a:lstStyle>
            <a:lvl1pPr algn="r">
              <a:defRPr sz="1300"/>
            </a:lvl1pPr>
          </a:lstStyle>
          <a:p>
            <a:fld id="{13AA3346-CFD9-400E-BA59-7DFD7D6A6C21}" type="datetimeFigureOut">
              <a:rPr lang="en-US" smtClean="0"/>
              <a:pPr/>
              <a:t>5/3/2024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5" tIns="46649" rIns="93295" bIns="46649"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295" tIns="46649" rIns="93295" bIns="466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295" tIns="46649" rIns="93295" bIns="4664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295" tIns="46649" rIns="93295" bIns="46649" rtlCol="0" anchor="b"/>
          <a:lstStyle>
            <a:lvl1pPr algn="r">
              <a:defRPr sz="1300"/>
            </a:lvl1pPr>
          </a:lstStyle>
          <a:p>
            <a:fld id="{BF74113C-BB33-4887-8F8B-D1EF45C2AC53}" type="slidenum">
              <a:rPr lang="en-US" smtClean="0"/>
              <a:pPr/>
              <a:t>‹#›</a:t>
            </a:fld>
            <a:endParaRPr lang="en-US"/>
          </a:p>
        </p:txBody>
      </p:sp>
    </p:spTree>
    <p:extLst>
      <p:ext uri="{BB962C8B-B14F-4D97-AF65-F5344CB8AC3E}">
        <p14:creationId xmlns:p14="http://schemas.microsoft.com/office/powerpoint/2010/main" val="281409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39.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143.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145.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149.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151.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153.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155.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15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59.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65.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167.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169.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17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05/2024</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1</a:t>
            </a:fld>
            <a:endParaRPr lang="en-US"/>
          </a:p>
        </p:txBody>
      </p:sp>
    </p:spTree>
    <p:extLst>
      <p:ext uri="{BB962C8B-B14F-4D97-AF65-F5344CB8AC3E}">
        <p14:creationId xmlns:p14="http://schemas.microsoft.com/office/powerpoint/2010/main" val="338471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solidFill>
                <a:srgbClr val="002060"/>
              </a:solidFill>
              <a:effectLst/>
              <a:latin typeface="Arial" pitchFamily="34" charset="0"/>
              <a:cs typeface="Arial" pitchFamily="34" charset="0"/>
            </a:endParaRPr>
          </a:p>
          <a:p>
            <a:endParaRPr lang="en-US" b="1" dirty="0">
              <a:solidFill>
                <a:srgbClr val="002060"/>
              </a:solidFill>
              <a:effectLst/>
              <a:latin typeface="Arial" pitchFamily="34" charset="0"/>
              <a:cs typeface="Arial" pitchFamily="34" charset="0"/>
            </a:endParaRPr>
          </a:p>
          <a:p>
            <a:r>
              <a:rPr lang="en-US" b="1" dirty="0">
                <a:solidFill>
                  <a:srgbClr val="002060"/>
                </a:solidFill>
                <a:effectLst/>
                <a:latin typeface="Arial" pitchFamily="34" charset="0"/>
                <a:cs typeface="Arial" pitchFamily="34" charset="0"/>
              </a:rPr>
              <a:t>SEGMENT 4 - STUDENT PAGE 9</a:t>
            </a:r>
          </a:p>
          <a:p>
            <a:r>
              <a:rPr lang="en-US" b="1" dirty="0">
                <a:solidFill>
                  <a:srgbClr val="002060"/>
                </a:solidFill>
                <a:effectLst/>
                <a:latin typeface="Arial" pitchFamily="34" charset="0"/>
                <a:cs typeface="Arial" pitchFamily="34" charset="0"/>
              </a:rPr>
              <a:t>Real estate brokers</a:t>
            </a:r>
          </a:p>
          <a:p>
            <a:r>
              <a:rPr lang="en-US" b="1" dirty="0">
                <a:solidFill>
                  <a:srgbClr val="002060"/>
                </a:solidFill>
                <a:effectLst/>
                <a:latin typeface="Arial" pitchFamily="34" charset="0"/>
                <a:cs typeface="Arial" pitchFamily="34" charset="0"/>
              </a:rPr>
              <a:t>Real estate agents</a:t>
            </a:r>
          </a:p>
          <a:p>
            <a:r>
              <a:rPr lang="en-US" b="1" dirty="0">
                <a:solidFill>
                  <a:srgbClr val="002060"/>
                </a:solidFill>
                <a:effectLst/>
                <a:latin typeface="Arial" pitchFamily="34" charset="0"/>
                <a:cs typeface="Arial" pitchFamily="34" charset="0"/>
              </a:rPr>
              <a:t>Title agents</a:t>
            </a:r>
          </a:p>
          <a:p>
            <a:r>
              <a:rPr lang="en-US" b="1" dirty="0">
                <a:solidFill>
                  <a:srgbClr val="002060"/>
                </a:solidFill>
                <a:effectLst/>
                <a:latin typeface="Arial" pitchFamily="34" charset="0"/>
                <a:cs typeface="Arial" pitchFamily="34" charset="0"/>
              </a:rPr>
              <a:t>Title/Escrow companies</a:t>
            </a:r>
          </a:p>
          <a:p>
            <a:r>
              <a:rPr lang="en-US" b="1" dirty="0">
                <a:solidFill>
                  <a:srgbClr val="002060"/>
                </a:solidFill>
                <a:effectLst/>
                <a:latin typeface="Arial" pitchFamily="34" charset="0"/>
                <a:cs typeface="Arial" pitchFamily="34" charset="0"/>
              </a:rPr>
              <a:t>Lenders</a:t>
            </a:r>
          </a:p>
          <a:p>
            <a:r>
              <a:rPr lang="en-US" b="1" dirty="0">
                <a:solidFill>
                  <a:srgbClr val="002060"/>
                </a:solidFill>
                <a:effectLst/>
                <a:latin typeface="Arial" pitchFamily="34" charset="0"/>
                <a:cs typeface="Arial" pitchFamily="34" charset="0"/>
              </a:rPr>
              <a:t>Inspectors</a:t>
            </a:r>
          </a:p>
          <a:p>
            <a:r>
              <a:rPr lang="en-US" b="1" dirty="0"/>
              <a:t>Appraisers</a:t>
            </a:r>
          </a:p>
          <a:p>
            <a:r>
              <a:rPr lang="en-US" b="1" dirty="0"/>
              <a:t>Attorneys</a:t>
            </a:r>
          </a:p>
          <a:p>
            <a:r>
              <a:rPr lang="en-US" b="1" dirty="0"/>
              <a:t>Home Warranty Companies</a:t>
            </a:r>
          </a:p>
          <a:p>
            <a:r>
              <a:rPr lang="en-US" b="1" dirty="0"/>
              <a:t>Termite Inspectors</a:t>
            </a:r>
          </a:p>
          <a:p>
            <a:r>
              <a:rPr lang="en-US" b="1" dirty="0"/>
              <a:t>Insurance Companies</a:t>
            </a:r>
          </a:p>
          <a:p>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10</a:t>
            </a:fld>
            <a:endParaRPr lang="en-US"/>
          </a:p>
        </p:txBody>
      </p:sp>
    </p:spTree>
    <p:extLst>
      <p:ext uri="{BB962C8B-B14F-4D97-AF65-F5344CB8AC3E}">
        <p14:creationId xmlns:p14="http://schemas.microsoft.com/office/powerpoint/2010/main" val="246309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buNone/>
            </a:pPr>
            <a:r>
              <a:rPr lang="en-US" b="1" dirty="0">
                <a:solidFill>
                  <a:srgbClr val="002060"/>
                </a:solidFill>
              </a:rPr>
              <a:t>STUDENT PAGE 10</a:t>
            </a:r>
          </a:p>
          <a:p>
            <a:pPr>
              <a:buNone/>
            </a:pPr>
            <a:r>
              <a:rPr lang="en-US" b="1" dirty="0">
                <a:solidFill>
                  <a:srgbClr val="002060"/>
                </a:solidFill>
              </a:rPr>
              <a:t>Competition </a:t>
            </a:r>
            <a:r>
              <a:rPr lang="en-US" b="1" u="sng" dirty="0">
                <a:solidFill>
                  <a:srgbClr val="002060"/>
                </a:solidFill>
              </a:rPr>
              <a:t>based on service </a:t>
            </a:r>
            <a:r>
              <a:rPr lang="en-US" b="1" dirty="0">
                <a:solidFill>
                  <a:srgbClr val="002060"/>
                </a:solidFill>
              </a:rPr>
              <a:t>to the client is legitimate</a:t>
            </a:r>
          </a:p>
          <a:p>
            <a:pPr>
              <a:buNone/>
            </a:pPr>
            <a:endParaRPr lang="en-US" b="1" dirty="0">
              <a:solidFill>
                <a:srgbClr val="002060"/>
              </a:solidFill>
            </a:endParaRPr>
          </a:p>
          <a:p>
            <a:pPr>
              <a:buNone/>
            </a:pPr>
            <a:r>
              <a:rPr lang="en-US" b="1" dirty="0">
                <a:solidFill>
                  <a:srgbClr val="002060"/>
                </a:solidFill>
              </a:rPr>
              <a:t>Competition </a:t>
            </a:r>
            <a:r>
              <a:rPr lang="en-US" b="1" u="sng" dirty="0">
                <a:solidFill>
                  <a:srgbClr val="002060"/>
                </a:solidFill>
              </a:rPr>
              <a:t>based on kickbacks and prohibited referral fees </a:t>
            </a:r>
            <a:r>
              <a:rPr lang="en-US" b="1" dirty="0">
                <a:solidFill>
                  <a:srgbClr val="002060"/>
                </a:solidFill>
              </a:rPr>
              <a:t>result in higher costs to the client</a:t>
            </a:r>
          </a:p>
          <a:p>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11</a:t>
            </a:fld>
            <a:endParaRPr lang="en-US"/>
          </a:p>
        </p:txBody>
      </p:sp>
    </p:spTree>
    <p:extLst>
      <p:ext uri="{BB962C8B-B14F-4D97-AF65-F5344CB8AC3E}">
        <p14:creationId xmlns:p14="http://schemas.microsoft.com/office/powerpoint/2010/main" val="428873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12</a:t>
            </a:fld>
            <a:endParaRPr lang="en-US"/>
          </a:p>
        </p:txBody>
      </p:sp>
    </p:spTree>
    <p:extLst>
      <p:ext uri="{BB962C8B-B14F-4D97-AF65-F5344CB8AC3E}">
        <p14:creationId xmlns:p14="http://schemas.microsoft.com/office/powerpoint/2010/main" val="78131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13</a:t>
            </a:fld>
            <a:endParaRPr lang="en-US"/>
          </a:p>
        </p:txBody>
      </p:sp>
    </p:spTree>
    <p:extLst>
      <p:ext uri="{BB962C8B-B14F-4D97-AF65-F5344CB8AC3E}">
        <p14:creationId xmlns:p14="http://schemas.microsoft.com/office/powerpoint/2010/main" val="100742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14</a:t>
            </a:fld>
            <a:endParaRPr lang="en-US"/>
          </a:p>
        </p:txBody>
      </p:sp>
    </p:spTree>
    <p:extLst>
      <p:ext uri="{BB962C8B-B14F-4D97-AF65-F5344CB8AC3E}">
        <p14:creationId xmlns:p14="http://schemas.microsoft.com/office/powerpoint/2010/main" val="421521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15</a:t>
            </a:fld>
            <a:endParaRPr lang="en-US"/>
          </a:p>
        </p:txBody>
      </p:sp>
    </p:spTree>
    <p:extLst>
      <p:ext uri="{BB962C8B-B14F-4D97-AF65-F5344CB8AC3E}">
        <p14:creationId xmlns:p14="http://schemas.microsoft.com/office/powerpoint/2010/main" val="4411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6 - STUDENT PAGE 11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16</a:t>
            </a:fld>
            <a:endParaRPr lang="en-US"/>
          </a:p>
        </p:txBody>
      </p:sp>
    </p:spTree>
    <p:extLst>
      <p:ext uri="{BB962C8B-B14F-4D97-AF65-F5344CB8AC3E}">
        <p14:creationId xmlns:p14="http://schemas.microsoft.com/office/powerpoint/2010/main" val="369451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17</a:t>
            </a:fld>
            <a:endParaRPr lang="en-US"/>
          </a:p>
        </p:txBody>
      </p:sp>
    </p:spTree>
    <p:extLst>
      <p:ext uri="{BB962C8B-B14F-4D97-AF65-F5344CB8AC3E}">
        <p14:creationId xmlns:p14="http://schemas.microsoft.com/office/powerpoint/2010/main" val="5559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18</a:t>
            </a:fld>
            <a:endParaRPr lang="en-US"/>
          </a:p>
        </p:txBody>
      </p:sp>
    </p:spTree>
    <p:extLst>
      <p:ext uri="{BB962C8B-B14F-4D97-AF65-F5344CB8AC3E}">
        <p14:creationId xmlns:p14="http://schemas.microsoft.com/office/powerpoint/2010/main" val="249592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a:t>
            </a:r>
            <a:r>
              <a:rPr lang="en-US" baseline="0" dirty="0"/>
              <a:t> PAGE 12</a:t>
            </a:r>
          </a:p>
          <a:p>
            <a:endParaRPr lang="en-US" baseline="0" dirty="0"/>
          </a:p>
          <a:p>
            <a:r>
              <a:rPr lang="en-US" baseline="0" dirty="0"/>
              <a:t>Talk about recent activity or issues:  title companies no longer providing printing for agents</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19</a:t>
            </a:fld>
            <a:endParaRPr lang="en-US"/>
          </a:p>
        </p:txBody>
      </p:sp>
    </p:spTree>
    <p:extLst>
      <p:ext uri="{BB962C8B-B14F-4D97-AF65-F5344CB8AC3E}">
        <p14:creationId xmlns:p14="http://schemas.microsoft.com/office/powerpoint/2010/main" val="425778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74113C-BB33-4887-8F8B-D1EF45C2AC53}" type="slidenum">
              <a:rPr lang="en-US" smtClean="0"/>
              <a:pPr/>
              <a:t>2</a:t>
            </a:fld>
            <a:endParaRPr lang="en-US"/>
          </a:p>
        </p:txBody>
      </p:sp>
    </p:spTree>
    <p:extLst>
      <p:ext uri="{BB962C8B-B14F-4D97-AF65-F5344CB8AC3E}">
        <p14:creationId xmlns:p14="http://schemas.microsoft.com/office/powerpoint/2010/main" val="17862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20</a:t>
            </a:fld>
            <a:endParaRPr lang="en-US"/>
          </a:p>
        </p:txBody>
      </p:sp>
    </p:spTree>
    <p:extLst>
      <p:ext uri="{BB962C8B-B14F-4D97-AF65-F5344CB8AC3E}">
        <p14:creationId xmlns:p14="http://schemas.microsoft.com/office/powerpoint/2010/main" val="143259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21</a:t>
            </a:fld>
            <a:endParaRPr lang="en-US"/>
          </a:p>
        </p:txBody>
      </p:sp>
    </p:spTree>
    <p:extLst>
      <p:ext uri="{BB962C8B-B14F-4D97-AF65-F5344CB8AC3E}">
        <p14:creationId xmlns:p14="http://schemas.microsoft.com/office/powerpoint/2010/main" val="200411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14</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22</a:t>
            </a:fld>
            <a:endParaRPr lang="en-US"/>
          </a:p>
        </p:txBody>
      </p:sp>
    </p:spTree>
    <p:extLst>
      <p:ext uri="{BB962C8B-B14F-4D97-AF65-F5344CB8AC3E}">
        <p14:creationId xmlns:p14="http://schemas.microsoft.com/office/powerpoint/2010/main" val="584574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14</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23</a:t>
            </a:fld>
            <a:endParaRPr lang="en-US"/>
          </a:p>
        </p:txBody>
      </p:sp>
    </p:spTree>
    <p:extLst>
      <p:ext uri="{BB962C8B-B14F-4D97-AF65-F5344CB8AC3E}">
        <p14:creationId xmlns:p14="http://schemas.microsoft.com/office/powerpoint/2010/main" val="58457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15-16</a:t>
            </a:r>
            <a:r>
              <a:rPr lang="en-US" baseline="0" dirty="0"/>
              <a:t> - SCENARIOS</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24</a:t>
            </a:fld>
            <a:endParaRPr lang="en-US"/>
          </a:p>
        </p:txBody>
      </p:sp>
    </p:spTree>
    <p:extLst>
      <p:ext uri="{BB962C8B-B14F-4D97-AF65-F5344CB8AC3E}">
        <p14:creationId xmlns:p14="http://schemas.microsoft.com/office/powerpoint/2010/main" val="1406286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25</a:t>
            </a:fld>
            <a:endParaRPr lang="en-US"/>
          </a:p>
        </p:txBody>
      </p:sp>
    </p:spTree>
    <p:extLst>
      <p:ext uri="{BB962C8B-B14F-4D97-AF65-F5344CB8AC3E}">
        <p14:creationId xmlns:p14="http://schemas.microsoft.com/office/powerpoint/2010/main" val="1710669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17-18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26</a:t>
            </a:fld>
            <a:endParaRPr lang="en-US"/>
          </a:p>
        </p:txBody>
      </p:sp>
    </p:spTree>
    <p:extLst>
      <p:ext uri="{BB962C8B-B14F-4D97-AF65-F5344CB8AC3E}">
        <p14:creationId xmlns:p14="http://schemas.microsoft.com/office/powerpoint/2010/main" val="5628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27</a:t>
            </a:fld>
            <a:endParaRPr lang="en-US"/>
          </a:p>
        </p:txBody>
      </p:sp>
    </p:spTree>
    <p:extLst>
      <p:ext uri="{BB962C8B-B14F-4D97-AF65-F5344CB8AC3E}">
        <p14:creationId xmlns:p14="http://schemas.microsoft.com/office/powerpoint/2010/main" val="100241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28</a:t>
            </a:fld>
            <a:endParaRPr lang="en-US"/>
          </a:p>
        </p:txBody>
      </p:sp>
    </p:spTree>
    <p:extLst>
      <p:ext uri="{BB962C8B-B14F-4D97-AF65-F5344CB8AC3E}">
        <p14:creationId xmlns:p14="http://schemas.microsoft.com/office/powerpoint/2010/main" val="359398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18</a:t>
            </a:r>
            <a:r>
              <a:rPr lang="en-US" baseline="0" dirty="0"/>
              <a:t> – Scenario Q1 and Q2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29</a:t>
            </a:fld>
            <a:endParaRPr lang="en-US"/>
          </a:p>
        </p:txBody>
      </p:sp>
    </p:spTree>
    <p:extLst>
      <p:ext uri="{BB962C8B-B14F-4D97-AF65-F5344CB8AC3E}">
        <p14:creationId xmlns:p14="http://schemas.microsoft.com/office/powerpoint/2010/main" val="8928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a:t>
            </a:r>
          </a:p>
          <a:p>
            <a:r>
              <a:rPr lang="en-US" dirty="0"/>
              <a:t>DON’T SHOW THIS SLIDE UNTIL YOU GIVE THE STUDENT A CHANCE TO IDENTIFY WHAT THE LETTERS MEAN</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a:t>
            </a:fld>
            <a:endParaRPr lang="en-US"/>
          </a:p>
        </p:txBody>
      </p:sp>
    </p:spTree>
    <p:extLst>
      <p:ext uri="{BB962C8B-B14F-4D97-AF65-F5344CB8AC3E}">
        <p14:creationId xmlns:p14="http://schemas.microsoft.com/office/powerpoint/2010/main" val="850200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7:  STUDENT PAGE 19</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30</a:t>
            </a:fld>
            <a:endParaRPr lang="en-US"/>
          </a:p>
        </p:txBody>
      </p:sp>
    </p:spTree>
    <p:extLst>
      <p:ext uri="{BB962C8B-B14F-4D97-AF65-F5344CB8AC3E}">
        <p14:creationId xmlns:p14="http://schemas.microsoft.com/office/powerpoint/2010/main" val="236500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882643">
              <a:defRPr/>
            </a:pPr>
            <a:r>
              <a:rPr lang="en-US" dirty="0"/>
              <a:t>STUDENT PAGE 19</a:t>
            </a:r>
          </a:p>
          <a:p>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31</a:t>
            </a:fld>
            <a:endParaRPr lang="en-US"/>
          </a:p>
        </p:txBody>
      </p:sp>
    </p:spTree>
    <p:extLst>
      <p:ext uri="{BB962C8B-B14F-4D97-AF65-F5344CB8AC3E}">
        <p14:creationId xmlns:p14="http://schemas.microsoft.com/office/powerpoint/2010/main" val="2629718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8 - STUDENT PAGE</a:t>
            </a:r>
            <a:r>
              <a:rPr lang="en-US" baseline="0" dirty="0"/>
              <a:t> 20</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32</a:t>
            </a:fld>
            <a:endParaRPr lang="en-US"/>
          </a:p>
        </p:txBody>
      </p:sp>
    </p:spTree>
    <p:extLst>
      <p:ext uri="{BB962C8B-B14F-4D97-AF65-F5344CB8AC3E}">
        <p14:creationId xmlns:p14="http://schemas.microsoft.com/office/powerpoint/2010/main" val="1623349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33</a:t>
            </a:fld>
            <a:endParaRPr lang="en-US"/>
          </a:p>
        </p:txBody>
      </p:sp>
    </p:spTree>
    <p:extLst>
      <p:ext uri="{BB962C8B-B14F-4D97-AF65-F5344CB8AC3E}">
        <p14:creationId xmlns:p14="http://schemas.microsoft.com/office/powerpoint/2010/main" val="1348241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Page 20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34</a:t>
            </a:fld>
            <a:endParaRPr lang="en-US"/>
          </a:p>
        </p:txBody>
      </p:sp>
    </p:spTree>
    <p:extLst>
      <p:ext uri="{BB962C8B-B14F-4D97-AF65-F5344CB8AC3E}">
        <p14:creationId xmlns:p14="http://schemas.microsoft.com/office/powerpoint/2010/main" val="2897499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Page 20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35</a:t>
            </a:fld>
            <a:endParaRPr lang="en-US"/>
          </a:p>
        </p:txBody>
      </p:sp>
    </p:spTree>
    <p:extLst>
      <p:ext uri="{BB962C8B-B14F-4D97-AF65-F5344CB8AC3E}">
        <p14:creationId xmlns:p14="http://schemas.microsoft.com/office/powerpoint/2010/main" val="4189152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20-21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36</a:t>
            </a:fld>
            <a:endParaRPr lang="en-US"/>
          </a:p>
        </p:txBody>
      </p:sp>
    </p:spTree>
    <p:extLst>
      <p:ext uri="{BB962C8B-B14F-4D97-AF65-F5344CB8AC3E}">
        <p14:creationId xmlns:p14="http://schemas.microsoft.com/office/powerpoint/2010/main" val="2104268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9 - STUDENT PAGE 22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37</a:t>
            </a:fld>
            <a:endParaRPr lang="en-US"/>
          </a:p>
        </p:txBody>
      </p:sp>
    </p:spTree>
    <p:extLst>
      <p:ext uri="{BB962C8B-B14F-4D97-AF65-F5344CB8AC3E}">
        <p14:creationId xmlns:p14="http://schemas.microsoft.com/office/powerpoint/2010/main" val="1839362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38</a:t>
            </a:fld>
            <a:endParaRPr lang="en-US"/>
          </a:p>
        </p:txBody>
      </p:sp>
    </p:spTree>
    <p:extLst>
      <p:ext uri="{BB962C8B-B14F-4D97-AF65-F5344CB8AC3E}">
        <p14:creationId xmlns:p14="http://schemas.microsoft.com/office/powerpoint/2010/main" val="1059744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39</a:t>
            </a:fld>
            <a:endParaRPr lang="en-US"/>
          </a:p>
        </p:txBody>
      </p:sp>
    </p:spTree>
    <p:extLst>
      <p:ext uri="{BB962C8B-B14F-4D97-AF65-F5344CB8AC3E}">
        <p14:creationId xmlns:p14="http://schemas.microsoft.com/office/powerpoint/2010/main" val="129131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74113C-BB33-4887-8F8B-D1EF45C2AC53}" type="slidenum">
              <a:rPr lang="en-US" smtClean="0"/>
              <a:pPr/>
              <a:t>4</a:t>
            </a:fld>
            <a:endParaRPr lang="en-US"/>
          </a:p>
        </p:txBody>
      </p:sp>
    </p:spTree>
    <p:extLst>
      <p:ext uri="{BB962C8B-B14F-4D97-AF65-F5344CB8AC3E}">
        <p14:creationId xmlns:p14="http://schemas.microsoft.com/office/powerpoint/2010/main" val="341080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40</a:t>
            </a:fld>
            <a:endParaRPr lang="en-US"/>
          </a:p>
        </p:txBody>
      </p:sp>
    </p:spTree>
    <p:extLst>
      <p:ext uri="{BB962C8B-B14F-4D97-AF65-F5344CB8AC3E}">
        <p14:creationId xmlns:p14="http://schemas.microsoft.com/office/powerpoint/2010/main" val="139159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10 - STUDENT PAGE 23-24</a:t>
            </a:r>
            <a:endParaRPr lang="en-US" baseline="0"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41</a:t>
            </a:fld>
            <a:endParaRPr lang="en-US"/>
          </a:p>
        </p:txBody>
      </p:sp>
    </p:spTree>
    <p:extLst>
      <p:ext uri="{BB962C8B-B14F-4D97-AF65-F5344CB8AC3E}">
        <p14:creationId xmlns:p14="http://schemas.microsoft.com/office/powerpoint/2010/main" val="1744058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10 - STUDENT PAGE 23-24</a:t>
            </a:r>
            <a:endParaRPr lang="en-US" baseline="0"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42</a:t>
            </a:fld>
            <a:endParaRPr lang="en-US"/>
          </a:p>
        </p:txBody>
      </p:sp>
    </p:spTree>
    <p:extLst>
      <p:ext uri="{BB962C8B-B14F-4D97-AF65-F5344CB8AC3E}">
        <p14:creationId xmlns:p14="http://schemas.microsoft.com/office/powerpoint/2010/main" val="4249227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25</a:t>
            </a:r>
          </a:p>
          <a:p>
            <a:r>
              <a:rPr lang="en-US" dirty="0"/>
              <a:t>This slide is to recap the answers after you went through the 4 questions – in case any of the students missed the answer ;)</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43</a:t>
            </a:fld>
            <a:endParaRPr lang="en-US"/>
          </a:p>
        </p:txBody>
      </p:sp>
    </p:spTree>
    <p:extLst>
      <p:ext uri="{BB962C8B-B14F-4D97-AF65-F5344CB8AC3E}">
        <p14:creationId xmlns:p14="http://schemas.microsoft.com/office/powerpoint/2010/main" val="2921420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26</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44</a:t>
            </a:fld>
            <a:endParaRPr lang="en-US"/>
          </a:p>
        </p:txBody>
      </p:sp>
    </p:spTree>
    <p:extLst>
      <p:ext uri="{BB962C8B-B14F-4D97-AF65-F5344CB8AC3E}">
        <p14:creationId xmlns:p14="http://schemas.microsoft.com/office/powerpoint/2010/main" val="1288607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10 - STUDENT PAGE 23-24</a:t>
            </a:r>
            <a:endParaRPr lang="en-US" baseline="0"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45</a:t>
            </a:fld>
            <a:endParaRPr lang="en-US"/>
          </a:p>
        </p:txBody>
      </p:sp>
    </p:spTree>
    <p:extLst>
      <p:ext uri="{BB962C8B-B14F-4D97-AF65-F5344CB8AC3E}">
        <p14:creationId xmlns:p14="http://schemas.microsoft.com/office/powerpoint/2010/main" val="2060172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46</a:t>
            </a:fld>
            <a:endParaRPr lang="en-US"/>
          </a:p>
        </p:txBody>
      </p:sp>
    </p:spTree>
    <p:extLst>
      <p:ext uri="{BB962C8B-B14F-4D97-AF65-F5344CB8AC3E}">
        <p14:creationId xmlns:p14="http://schemas.microsoft.com/office/powerpoint/2010/main" val="2589301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47</a:t>
            </a:fld>
            <a:endParaRPr lang="en-US"/>
          </a:p>
        </p:txBody>
      </p:sp>
    </p:spTree>
    <p:extLst>
      <p:ext uri="{BB962C8B-B14F-4D97-AF65-F5344CB8AC3E}">
        <p14:creationId xmlns:p14="http://schemas.microsoft.com/office/powerpoint/2010/main" val="1014376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30-31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48</a:t>
            </a:fld>
            <a:endParaRPr lang="en-US"/>
          </a:p>
        </p:txBody>
      </p:sp>
    </p:spTree>
    <p:extLst>
      <p:ext uri="{BB962C8B-B14F-4D97-AF65-F5344CB8AC3E}">
        <p14:creationId xmlns:p14="http://schemas.microsoft.com/office/powerpoint/2010/main" val="693402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31 – recapping the quiz</a:t>
            </a:r>
          </a:p>
        </p:txBody>
      </p:sp>
      <p:sp>
        <p:nvSpPr>
          <p:cNvPr id="4" name="Slide Number Placeholder 3"/>
          <p:cNvSpPr>
            <a:spLocks noGrp="1"/>
          </p:cNvSpPr>
          <p:nvPr>
            <p:ph type="sldNum" sz="quarter" idx="10"/>
          </p:nvPr>
        </p:nvSpPr>
        <p:spPr/>
        <p:txBody>
          <a:bodyPr/>
          <a:lstStyle/>
          <a:p>
            <a:fld id="{BF74113C-BB33-4887-8F8B-D1EF45C2AC53}" type="slidenum">
              <a:rPr lang="en-US" smtClean="0"/>
              <a:pPr/>
              <a:t>49</a:t>
            </a:fld>
            <a:endParaRPr lang="en-US"/>
          </a:p>
        </p:txBody>
      </p:sp>
    </p:spTree>
    <p:extLst>
      <p:ext uri="{BB962C8B-B14F-4D97-AF65-F5344CB8AC3E}">
        <p14:creationId xmlns:p14="http://schemas.microsoft.com/office/powerpoint/2010/main" val="134562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6/7</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a:t>
            </a:fld>
            <a:endParaRPr lang="en-US"/>
          </a:p>
        </p:txBody>
      </p:sp>
    </p:spTree>
    <p:extLst>
      <p:ext uri="{BB962C8B-B14F-4D97-AF65-F5344CB8AC3E}">
        <p14:creationId xmlns:p14="http://schemas.microsoft.com/office/powerpoint/2010/main" val="2781620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handout page 31 – these recap the missing words in the student outline in case students missed them</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50</a:t>
            </a:fld>
            <a:endParaRPr lang="en-US"/>
          </a:p>
        </p:txBody>
      </p:sp>
    </p:spTree>
    <p:extLst>
      <p:ext uri="{BB962C8B-B14F-4D97-AF65-F5344CB8AC3E}">
        <p14:creationId xmlns:p14="http://schemas.microsoft.com/office/powerpoint/2010/main" val="3901687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a:t>
            </a:r>
            <a:r>
              <a:rPr lang="en-US"/>
              <a:t>PAGE 32</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51</a:t>
            </a:fld>
            <a:endParaRPr lang="en-US"/>
          </a:p>
        </p:txBody>
      </p:sp>
    </p:spTree>
    <p:extLst>
      <p:ext uri="{BB962C8B-B14F-4D97-AF65-F5344CB8AC3E}">
        <p14:creationId xmlns:p14="http://schemas.microsoft.com/office/powerpoint/2010/main" val="3354175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2 - STUDENT</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52</a:t>
            </a:fld>
            <a:endParaRPr lang="en-US"/>
          </a:p>
        </p:txBody>
      </p:sp>
    </p:spTree>
    <p:extLst>
      <p:ext uri="{BB962C8B-B14F-4D97-AF65-F5344CB8AC3E}">
        <p14:creationId xmlns:p14="http://schemas.microsoft.com/office/powerpoint/2010/main" val="674077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a:t>
            </a:r>
            <a:r>
              <a:rPr lang="en-US" baseline="0" dirty="0"/>
              <a:t> PAGE 33</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53</a:t>
            </a:fld>
            <a:endParaRPr lang="en-US"/>
          </a:p>
        </p:txBody>
      </p:sp>
    </p:spTree>
    <p:extLst>
      <p:ext uri="{BB962C8B-B14F-4D97-AF65-F5344CB8AC3E}">
        <p14:creationId xmlns:p14="http://schemas.microsoft.com/office/powerpoint/2010/main" val="1819064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54</a:t>
            </a:fld>
            <a:endParaRPr lang="en-US"/>
          </a:p>
        </p:txBody>
      </p:sp>
    </p:spTree>
    <p:extLst>
      <p:ext uri="{BB962C8B-B14F-4D97-AF65-F5344CB8AC3E}">
        <p14:creationId xmlns:p14="http://schemas.microsoft.com/office/powerpoint/2010/main" val="263353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3:  STUDENT</a:t>
            </a:r>
            <a:r>
              <a:rPr lang="en-US" baseline="0" dirty="0"/>
              <a:t> PAGE 33</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55</a:t>
            </a:fld>
            <a:endParaRPr lang="en-US"/>
          </a:p>
        </p:txBody>
      </p:sp>
    </p:spTree>
    <p:extLst>
      <p:ext uri="{BB962C8B-B14F-4D97-AF65-F5344CB8AC3E}">
        <p14:creationId xmlns:p14="http://schemas.microsoft.com/office/powerpoint/2010/main" val="244522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56</a:t>
            </a:fld>
            <a:endParaRPr lang="en-US"/>
          </a:p>
        </p:txBody>
      </p:sp>
    </p:spTree>
    <p:extLst>
      <p:ext uri="{BB962C8B-B14F-4D97-AF65-F5344CB8AC3E}">
        <p14:creationId xmlns:p14="http://schemas.microsoft.com/office/powerpoint/2010/main" val="3122473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34</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57</a:t>
            </a:fld>
            <a:endParaRPr lang="en-US"/>
          </a:p>
        </p:txBody>
      </p:sp>
    </p:spTree>
    <p:extLst>
      <p:ext uri="{BB962C8B-B14F-4D97-AF65-F5344CB8AC3E}">
        <p14:creationId xmlns:p14="http://schemas.microsoft.com/office/powerpoint/2010/main" val="3446130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 4 – Student Handout page 36-37</a:t>
            </a:r>
          </a:p>
          <a:p>
            <a:r>
              <a:rPr lang="en-US" dirty="0"/>
              <a:t>Hud’s 2020 guidelines:</a:t>
            </a:r>
          </a:p>
          <a:p>
            <a:r>
              <a:rPr lang="en-US" dirty="0"/>
              <a:t>https://www.hud.gov/sites/dfiles/PA/documents/HUDAsstAnimalNC1-28-2020.pdf</a:t>
            </a:r>
          </a:p>
        </p:txBody>
      </p:sp>
      <p:sp>
        <p:nvSpPr>
          <p:cNvPr id="4" name="Slide Number Placeholder 3"/>
          <p:cNvSpPr>
            <a:spLocks noGrp="1"/>
          </p:cNvSpPr>
          <p:nvPr>
            <p:ph type="sldNum" sz="quarter" idx="10"/>
          </p:nvPr>
        </p:nvSpPr>
        <p:spPr/>
        <p:txBody>
          <a:bodyPr/>
          <a:lstStyle/>
          <a:p>
            <a:fld id="{BF74113C-BB33-4887-8F8B-D1EF45C2AC53}" type="slidenum">
              <a:rPr lang="en-US" smtClean="0"/>
              <a:pPr/>
              <a:t>58</a:t>
            </a:fld>
            <a:endParaRPr lang="en-US"/>
          </a:p>
        </p:txBody>
      </p:sp>
    </p:spTree>
    <p:extLst>
      <p:ext uri="{BB962C8B-B14F-4D97-AF65-F5344CB8AC3E}">
        <p14:creationId xmlns:p14="http://schemas.microsoft.com/office/powerpoint/2010/main" val="4242697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5:  STUDENT</a:t>
            </a:r>
            <a:r>
              <a:rPr lang="en-US" baseline="0" dirty="0"/>
              <a:t> PAGE 37</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59</a:t>
            </a:fld>
            <a:endParaRPr lang="en-US"/>
          </a:p>
        </p:txBody>
      </p:sp>
    </p:spTree>
    <p:extLst>
      <p:ext uri="{BB962C8B-B14F-4D97-AF65-F5344CB8AC3E}">
        <p14:creationId xmlns:p14="http://schemas.microsoft.com/office/powerpoint/2010/main" val="289664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6/7</a:t>
            </a:r>
          </a:p>
          <a:p>
            <a:r>
              <a:rPr lang="en-US" dirty="0"/>
              <a:t>This slide is to recap the answers after you went through the 4 questions – in case any of the students missed the answer ;)</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a:t>
            </a:fld>
            <a:endParaRPr lang="en-US"/>
          </a:p>
        </p:txBody>
      </p:sp>
    </p:spTree>
    <p:extLst>
      <p:ext uri="{BB962C8B-B14F-4D97-AF65-F5344CB8AC3E}">
        <p14:creationId xmlns:p14="http://schemas.microsoft.com/office/powerpoint/2010/main" val="14375039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37</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60</a:t>
            </a:fld>
            <a:endParaRPr lang="en-US"/>
          </a:p>
        </p:txBody>
      </p:sp>
    </p:spTree>
    <p:extLst>
      <p:ext uri="{BB962C8B-B14F-4D97-AF65-F5344CB8AC3E}">
        <p14:creationId xmlns:p14="http://schemas.microsoft.com/office/powerpoint/2010/main" val="2278694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61</a:t>
            </a:fld>
            <a:endParaRPr lang="en-US"/>
          </a:p>
        </p:txBody>
      </p:sp>
    </p:spTree>
    <p:extLst>
      <p:ext uri="{BB962C8B-B14F-4D97-AF65-F5344CB8AC3E}">
        <p14:creationId xmlns:p14="http://schemas.microsoft.com/office/powerpoint/2010/main" val="2814313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39</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62</a:t>
            </a:fld>
            <a:endParaRPr lang="en-US"/>
          </a:p>
        </p:txBody>
      </p:sp>
    </p:spTree>
    <p:extLst>
      <p:ext uri="{BB962C8B-B14F-4D97-AF65-F5344CB8AC3E}">
        <p14:creationId xmlns:p14="http://schemas.microsoft.com/office/powerpoint/2010/main" val="14875821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39</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63</a:t>
            </a:fld>
            <a:endParaRPr lang="en-US"/>
          </a:p>
        </p:txBody>
      </p:sp>
    </p:spTree>
    <p:extLst>
      <p:ext uri="{BB962C8B-B14F-4D97-AF65-F5344CB8AC3E}">
        <p14:creationId xmlns:p14="http://schemas.microsoft.com/office/powerpoint/2010/main" val="3670216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2954">
              <a:defRPr/>
            </a:pPr>
            <a:r>
              <a:rPr lang="en-US" i="1" dirty="0">
                <a:effectLst/>
                <a:latin typeface="Arial" pitchFamily="34" charset="0"/>
                <a:cs typeface="Arial" pitchFamily="34" charset="0"/>
              </a:rPr>
              <a:t>http://www.youtube.com/watch?v=McNk8QJ0P8c</a:t>
            </a:r>
          </a:p>
          <a:p>
            <a:pPr defTabSz="932954">
              <a:defRPr/>
            </a:pPr>
            <a:endParaRPr lang="en-US" i="1" dirty="0">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64</a:t>
            </a:fld>
            <a:endParaRPr lang="en-US"/>
          </a:p>
        </p:txBody>
      </p:sp>
    </p:spTree>
    <p:extLst>
      <p:ext uri="{BB962C8B-B14F-4D97-AF65-F5344CB8AC3E}">
        <p14:creationId xmlns:p14="http://schemas.microsoft.com/office/powerpoint/2010/main" val="2691833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6 - STUDENT PAGE 43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65</a:t>
            </a:fld>
            <a:endParaRPr lang="en-US"/>
          </a:p>
        </p:txBody>
      </p:sp>
    </p:spTree>
    <p:extLst>
      <p:ext uri="{BB962C8B-B14F-4D97-AF65-F5344CB8AC3E}">
        <p14:creationId xmlns:p14="http://schemas.microsoft.com/office/powerpoint/2010/main" val="44824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50</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66</a:t>
            </a:fld>
            <a:endParaRPr lang="en-US"/>
          </a:p>
        </p:txBody>
      </p:sp>
    </p:spTree>
    <p:extLst>
      <p:ext uri="{BB962C8B-B14F-4D97-AF65-F5344CB8AC3E}">
        <p14:creationId xmlns:p14="http://schemas.microsoft.com/office/powerpoint/2010/main" val="20689012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1:  STUDENT PAGE 52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67</a:t>
            </a:fld>
            <a:endParaRPr lang="en-US"/>
          </a:p>
        </p:txBody>
      </p:sp>
    </p:spTree>
    <p:extLst>
      <p:ext uri="{BB962C8B-B14F-4D97-AF65-F5344CB8AC3E}">
        <p14:creationId xmlns:p14="http://schemas.microsoft.com/office/powerpoint/2010/main" val="1393330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1 - STUDENT PAGE 52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68</a:t>
            </a:fld>
            <a:endParaRPr lang="en-US"/>
          </a:p>
        </p:txBody>
      </p:sp>
    </p:spTree>
    <p:extLst>
      <p:ext uri="{BB962C8B-B14F-4D97-AF65-F5344CB8AC3E}">
        <p14:creationId xmlns:p14="http://schemas.microsoft.com/office/powerpoint/2010/main" val="167983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52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69</a:t>
            </a:fld>
            <a:endParaRPr lang="en-US"/>
          </a:p>
        </p:txBody>
      </p:sp>
    </p:spTree>
    <p:extLst>
      <p:ext uri="{BB962C8B-B14F-4D97-AF65-F5344CB8AC3E}">
        <p14:creationId xmlns:p14="http://schemas.microsoft.com/office/powerpoint/2010/main" val="216363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7</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a:t>
            </a:fld>
            <a:endParaRPr lang="en-US"/>
          </a:p>
        </p:txBody>
      </p:sp>
    </p:spTree>
    <p:extLst>
      <p:ext uri="{BB962C8B-B14F-4D97-AF65-F5344CB8AC3E}">
        <p14:creationId xmlns:p14="http://schemas.microsoft.com/office/powerpoint/2010/main" val="3095588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2:  STUDENT PAGE 53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70</a:t>
            </a:fld>
            <a:endParaRPr lang="en-US"/>
          </a:p>
        </p:txBody>
      </p:sp>
    </p:spTree>
    <p:extLst>
      <p:ext uri="{BB962C8B-B14F-4D97-AF65-F5344CB8AC3E}">
        <p14:creationId xmlns:p14="http://schemas.microsoft.com/office/powerpoint/2010/main" val="40133331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3:  STUDENT PAGE 53-54</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71</a:t>
            </a:fld>
            <a:endParaRPr lang="en-US"/>
          </a:p>
        </p:txBody>
      </p:sp>
    </p:spTree>
    <p:extLst>
      <p:ext uri="{BB962C8B-B14F-4D97-AF65-F5344CB8AC3E}">
        <p14:creationId xmlns:p14="http://schemas.microsoft.com/office/powerpoint/2010/main" val="12962203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66</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72</a:t>
            </a:fld>
            <a:endParaRPr lang="en-US"/>
          </a:p>
        </p:txBody>
      </p:sp>
    </p:spTree>
    <p:extLst>
      <p:ext uri="{BB962C8B-B14F-4D97-AF65-F5344CB8AC3E}">
        <p14:creationId xmlns:p14="http://schemas.microsoft.com/office/powerpoint/2010/main" val="815497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73</a:t>
            </a:fld>
            <a:endParaRPr lang="en-US"/>
          </a:p>
        </p:txBody>
      </p:sp>
    </p:spTree>
    <p:extLst>
      <p:ext uri="{BB962C8B-B14F-4D97-AF65-F5344CB8AC3E}">
        <p14:creationId xmlns:p14="http://schemas.microsoft.com/office/powerpoint/2010/main" val="18223795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69</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74</a:t>
            </a:fld>
            <a:endParaRPr lang="en-US"/>
          </a:p>
        </p:txBody>
      </p:sp>
    </p:spTree>
    <p:extLst>
      <p:ext uri="{BB962C8B-B14F-4D97-AF65-F5344CB8AC3E}">
        <p14:creationId xmlns:p14="http://schemas.microsoft.com/office/powerpoint/2010/main" val="36918400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69</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75</a:t>
            </a:fld>
            <a:endParaRPr lang="en-US"/>
          </a:p>
        </p:txBody>
      </p:sp>
    </p:spTree>
    <p:extLst>
      <p:ext uri="{BB962C8B-B14F-4D97-AF65-F5344CB8AC3E}">
        <p14:creationId xmlns:p14="http://schemas.microsoft.com/office/powerpoint/2010/main" val="21691893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71-72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76</a:t>
            </a:fld>
            <a:endParaRPr lang="en-US"/>
          </a:p>
        </p:txBody>
      </p:sp>
    </p:spTree>
    <p:extLst>
      <p:ext uri="{BB962C8B-B14F-4D97-AF65-F5344CB8AC3E}">
        <p14:creationId xmlns:p14="http://schemas.microsoft.com/office/powerpoint/2010/main" val="11466962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58</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77</a:t>
            </a:fld>
            <a:endParaRPr lang="en-US"/>
          </a:p>
        </p:txBody>
      </p:sp>
    </p:spTree>
    <p:extLst>
      <p:ext uri="{BB962C8B-B14F-4D97-AF65-F5344CB8AC3E}">
        <p14:creationId xmlns:p14="http://schemas.microsoft.com/office/powerpoint/2010/main" val="1295780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72</a:t>
            </a:r>
          </a:p>
        </p:txBody>
      </p:sp>
      <p:sp>
        <p:nvSpPr>
          <p:cNvPr id="4" name="Slide Number Placeholder 3"/>
          <p:cNvSpPr>
            <a:spLocks noGrp="1"/>
          </p:cNvSpPr>
          <p:nvPr>
            <p:ph type="sldNum" sz="quarter" idx="10"/>
          </p:nvPr>
        </p:nvSpPr>
        <p:spPr/>
        <p:txBody>
          <a:bodyPr/>
          <a:lstStyle/>
          <a:p>
            <a:fld id="{BF74113C-BB33-4887-8F8B-D1EF45C2AC53}" type="slidenum">
              <a:rPr lang="en-US" smtClean="0"/>
              <a:pPr/>
              <a:t>78</a:t>
            </a:fld>
            <a:endParaRPr lang="en-US"/>
          </a:p>
        </p:txBody>
      </p:sp>
    </p:spTree>
    <p:extLst>
      <p:ext uri="{BB962C8B-B14F-4D97-AF65-F5344CB8AC3E}">
        <p14:creationId xmlns:p14="http://schemas.microsoft.com/office/powerpoint/2010/main" val="24621590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a:t>
            </a:r>
            <a:r>
              <a:rPr lang="en-US" baseline="0" dirty="0"/>
              <a:t> PAGE 73</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79</a:t>
            </a:fld>
            <a:endParaRPr lang="en-US"/>
          </a:p>
        </p:txBody>
      </p:sp>
    </p:spTree>
    <p:extLst>
      <p:ext uri="{BB962C8B-B14F-4D97-AF65-F5344CB8AC3E}">
        <p14:creationId xmlns:p14="http://schemas.microsoft.com/office/powerpoint/2010/main" val="57220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7</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a:t>
            </a:fld>
            <a:endParaRPr lang="en-US"/>
          </a:p>
        </p:txBody>
      </p:sp>
    </p:spTree>
    <p:extLst>
      <p:ext uri="{BB962C8B-B14F-4D97-AF65-F5344CB8AC3E}">
        <p14:creationId xmlns:p14="http://schemas.microsoft.com/office/powerpoint/2010/main" val="1200313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a:t>
            </a:r>
            <a:r>
              <a:rPr lang="en-US" baseline="0" dirty="0"/>
              <a:t> PAGE 59</a:t>
            </a:r>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80</a:t>
            </a:fld>
            <a:endParaRPr lang="en-US"/>
          </a:p>
        </p:txBody>
      </p:sp>
    </p:spTree>
    <p:extLst>
      <p:ext uri="{BB962C8B-B14F-4D97-AF65-F5344CB8AC3E}">
        <p14:creationId xmlns:p14="http://schemas.microsoft.com/office/powerpoint/2010/main" val="29567487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STUDENT PAGE 74</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81</a:t>
            </a:fld>
            <a:endParaRPr lang="en-US"/>
          </a:p>
        </p:txBody>
      </p:sp>
    </p:spTree>
    <p:extLst>
      <p:ext uri="{BB962C8B-B14F-4D97-AF65-F5344CB8AC3E}">
        <p14:creationId xmlns:p14="http://schemas.microsoft.com/office/powerpoint/2010/main" val="14099865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4:  STUDENT PAGE 76</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82</a:t>
            </a:fld>
            <a:endParaRPr lang="en-US"/>
          </a:p>
        </p:txBody>
      </p:sp>
    </p:spTree>
    <p:extLst>
      <p:ext uri="{BB962C8B-B14F-4D97-AF65-F5344CB8AC3E}">
        <p14:creationId xmlns:p14="http://schemas.microsoft.com/office/powerpoint/2010/main" val="451301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5:  STUDENT HANDOUT PAGE 61</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83</a:t>
            </a:fld>
            <a:endParaRPr lang="en-US"/>
          </a:p>
        </p:txBody>
      </p:sp>
    </p:spTree>
    <p:extLst>
      <p:ext uri="{BB962C8B-B14F-4D97-AF65-F5344CB8AC3E}">
        <p14:creationId xmlns:p14="http://schemas.microsoft.com/office/powerpoint/2010/main" val="241762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6:  STUDENT PAGE 63</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85</a:t>
            </a:fld>
            <a:endParaRPr lang="en-US"/>
          </a:p>
        </p:txBody>
      </p:sp>
    </p:spTree>
    <p:extLst>
      <p:ext uri="{BB962C8B-B14F-4D97-AF65-F5344CB8AC3E}">
        <p14:creationId xmlns:p14="http://schemas.microsoft.com/office/powerpoint/2010/main" val="38573345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STUDENT PAGE 65</a:t>
            </a:r>
          </a:p>
        </p:txBody>
      </p:sp>
      <p:sp>
        <p:nvSpPr>
          <p:cNvPr id="4" name="Slide Number Placeholder 3"/>
          <p:cNvSpPr>
            <a:spLocks noGrp="1"/>
          </p:cNvSpPr>
          <p:nvPr>
            <p:ph type="sldNum" sz="quarter" idx="10"/>
          </p:nvPr>
        </p:nvSpPr>
        <p:spPr/>
        <p:txBody>
          <a:bodyPr/>
          <a:lstStyle/>
          <a:p>
            <a:fld id="{BF74113C-BB33-4887-8F8B-D1EF45C2AC53}" type="slidenum">
              <a:rPr lang="en-US" smtClean="0"/>
              <a:pPr/>
              <a:t>86</a:t>
            </a:fld>
            <a:endParaRPr lang="en-US"/>
          </a:p>
        </p:txBody>
      </p:sp>
    </p:spTree>
    <p:extLst>
      <p:ext uri="{BB962C8B-B14F-4D97-AF65-F5344CB8AC3E}">
        <p14:creationId xmlns:p14="http://schemas.microsoft.com/office/powerpoint/2010/main" val="26150546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74113C-BB33-4887-8F8B-D1EF45C2AC53}" type="slidenum">
              <a:rPr lang="en-US" smtClean="0"/>
              <a:pPr/>
              <a:t>87</a:t>
            </a:fld>
            <a:endParaRPr lang="en-US"/>
          </a:p>
        </p:txBody>
      </p:sp>
    </p:spTree>
    <p:extLst>
      <p:ext uri="{BB962C8B-B14F-4D97-AF65-F5344CB8AC3E}">
        <p14:creationId xmlns:p14="http://schemas.microsoft.com/office/powerpoint/2010/main" val="289471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SEGMENT 3 - STUDENT PAGE 8-9</a:t>
            </a:r>
          </a:p>
          <a:p>
            <a:r>
              <a:rPr lang="en-US" dirty="0">
                <a:solidFill>
                  <a:srgbClr val="002060"/>
                </a:solidFill>
                <a:effectLst/>
                <a:latin typeface="Arial" pitchFamily="34" charset="0"/>
                <a:cs typeface="Arial" pitchFamily="34" charset="0"/>
              </a:rPr>
              <a:t>Affiliated business arrangement</a:t>
            </a:r>
          </a:p>
          <a:p>
            <a:r>
              <a:rPr lang="en-US" dirty="0">
                <a:solidFill>
                  <a:srgbClr val="002060"/>
                </a:solidFill>
                <a:effectLst/>
                <a:latin typeface="Arial" pitchFamily="34" charset="0"/>
                <a:cs typeface="Arial" pitchFamily="34" charset="0"/>
              </a:rPr>
              <a:t>Federally related mortgage loan</a:t>
            </a:r>
          </a:p>
          <a:p>
            <a:r>
              <a:rPr lang="en-US" dirty="0">
                <a:solidFill>
                  <a:srgbClr val="002060"/>
                </a:solidFill>
                <a:effectLst/>
                <a:latin typeface="Arial" pitchFamily="34" charset="0"/>
                <a:cs typeface="Arial" pitchFamily="34" charset="0"/>
              </a:rPr>
              <a:t>Person</a:t>
            </a:r>
          </a:p>
          <a:p>
            <a:r>
              <a:rPr lang="en-US" dirty="0">
                <a:solidFill>
                  <a:srgbClr val="002060"/>
                </a:solidFill>
                <a:effectLst/>
                <a:latin typeface="Arial" pitchFamily="34" charset="0"/>
                <a:cs typeface="Arial" pitchFamily="34" charset="0"/>
              </a:rPr>
              <a:t>Referral</a:t>
            </a:r>
          </a:p>
          <a:p>
            <a:r>
              <a:rPr lang="en-US" dirty="0">
                <a:solidFill>
                  <a:srgbClr val="002060"/>
                </a:solidFill>
                <a:effectLst/>
                <a:latin typeface="Arial" pitchFamily="34" charset="0"/>
                <a:cs typeface="Arial" pitchFamily="34" charset="0"/>
              </a:rPr>
              <a:t>Settlement services</a:t>
            </a:r>
          </a:p>
          <a:p>
            <a:endParaRPr lang="en-US" dirty="0"/>
          </a:p>
        </p:txBody>
      </p:sp>
      <p:sp>
        <p:nvSpPr>
          <p:cNvPr id="4" name="Slide Number Placeholder 3"/>
          <p:cNvSpPr>
            <a:spLocks noGrp="1"/>
          </p:cNvSpPr>
          <p:nvPr>
            <p:ph type="sldNum" sz="quarter" idx="10"/>
          </p:nvPr>
        </p:nvSpPr>
        <p:spPr/>
        <p:txBody>
          <a:bodyPr/>
          <a:lstStyle/>
          <a:p>
            <a:fld id="{BF74113C-BB33-4887-8F8B-D1EF45C2AC53}" type="slidenum">
              <a:rPr lang="en-US" smtClean="0"/>
              <a:pPr/>
              <a:t>9</a:t>
            </a:fld>
            <a:endParaRPr lang="en-US"/>
          </a:p>
        </p:txBody>
      </p:sp>
    </p:spTree>
    <p:extLst>
      <p:ext uri="{BB962C8B-B14F-4D97-AF65-F5344CB8AC3E}">
        <p14:creationId xmlns:p14="http://schemas.microsoft.com/office/powerpoint/2010/main" val="322730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32811" name="Rectangle 11"/>
          <p:cNvSpPr>
            <a:spLocks noGrp="1" noChangeArrowheads="1"/>
          </p:cNvSpPr>
          <p:nvPr>
            <p:ph type="ctrTitle" sz="quarter"/>
          </p:nvPr>
        </p:nvSpPr>
        <p:spPr>
          <a:xfrm>
            <a:off x="685800" y="1736725"/>
            <a:ext cx="7772400" cy="1920875"/>
          </a:xfrm>
        </p:spPr>
        <p:txBody>
          <a:bodyPr/>
          <a:lstStyle>
            <a:lvl1pPr>
              <a:defRPr/>
            </a:lvl1pPr>
          </a:lstStyle>
          <a:p>
            <a:r>
              <a:rPr lang="en-US"/>
              <a:t>Click to edit Master title style</a:t>
            </a:r>
          </a:p>
        </p:txBody>
      </p:sp>
      <p:sp>
        <p:nvSpPr>
          <p:cNvPr id="3328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C2E16213-F85F-4353-88CC-36F6DE400520}" type="datetimeFigureOut">
              <a:rPr lang="en-US" smtClean="0"/>
              <a:pPr/>
              <a:t>5/3/2024</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5"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5"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a:t>Click icon to add clip art</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7"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8"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4"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290819"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4A48825-8433-4824-A179-FD28B722F74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F1B84-C891-4608-A8B8-0B9BEFAE8B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5"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0168B-1C43-478F-80D0-325919A6B34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134969-9E23-4FC2-949D-9D4B18830D4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FB9D-20BE-4A9A-B5FD-0596C02E02E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BBF655-B3B4-43DD-BD4D-95892CD271D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548FF-1313-4134-9E28-24B2E4CCF5B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9164E-11BF-4A4E-8F29-51C0B10901B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F7DC37-12AD-4BD9-9B37-40ADE743563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12296-7A43-48C0-95AD-5C5D686A0AE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1A3D5B-F7B4-4DB8-A85F-E9E6F1F3676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358D50-E14E-4180-B55C-463EC35A524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06E95-656C-4D3F-8018-D90ADD482E62}" type="slidenum">
              <a:rPr lang="en-US" smtClean="0"/>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5"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8D50-E14E-4180-B55C-463EC35A524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58D50-E14E-4180-B55C-463EC35A524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58D50-E14E-4180-B55C-463EC35A524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58D50-E14E-4180-B55C-463EC35A524B}"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58D50-E14E-4180-B55C-463EC35A524B}"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8D50-E14E-4180-B55C-463EC35A524B}"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58D50-E14E-4180-B55C-463EC35A524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58D50-E14E-4180-B55C-463EC35A524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8D50-E14E-4180-B55C-463EC35A524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8D50-E14E-4180-B55C-463EC35A524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592A-10EA-4393-922D-EE8252AB751A}"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CF8592A-10EA-4393-922D-EE8252AB751A}" type="slidenum">
              <a:rPr lang="en-US" smtClean="0"/>
              <a:pPr/>
              <a:t>‹#›</a:t>
            </a:fld>
            <a:endParaRPr lang="en-US"/>
          </a:p>
        </p:txBody>
      </p:sp>
    </p:spTree>
    <p:extLst>
      <p:ext uri="{BB962C8B-B14F-4D97-AF65-F5344CB8AC3E}">
        <p14:creationId xmlns:p14="http://schemas.microsoft.com/office/powerpoint/2010/main" val="201231919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8"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4"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3"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C2E16213-F85F-4353-88CC-36F6DE400520}" type="datetimeFigureOut">
              <a:rPr lang="en-US" smtClean="0"/>
              <a:pPr/>
              <a:t>5/3/2024</a:t>
            </a:fld>
            <a:endParaRPr lang="en-US"/>
          </a:p>
        </p:txBody>
      </p:sp>
      <p:sp>
        <p:nvSpPr>
          <p:cNvPr id="6" name="Rectangle 3"/>
          <p:cNvSpPr>
            <a:spLocks noGrp="1" noChangeArrowheads="1"/>
          </p:cNvSpPr>
          <p:nvPr>
            <p:ph type="sldNum" sz="quarter" idx="11"/>
          </p:nvPr>
        </p:nvSpPr>
        <p:spPr>
          <a:ln/>
        </p:spPr>
        <p:txBody>
          <a:bodyPr/>
          <a:lstStyle>
            <a:lvl1pPr>
              <a:defRPr/>
            </a:lvl1pPr>
          </a:lstStyle>
          <a:p>
            <a:fld id="{4CF8592A-10EA-4393-922D-EE8252AB751A}"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C2E16213-F85F-4353-88CC-36F6DE400520}" type="datetimeFigureOut">
              <a:rPr lang="en-US" smtClean="0"/>
              <a:pPr/>
              <a:t>5/3/2024</a:t>
            </a:fld>
            <a:endParaRPr lang="en-US"/>
          </a:p>
        </p:txBody>
      </p:sp>
      <p:sp>
        <p:nvSpPr>
          <p:cNvPr id="3317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F8592A-10EA-4393-922D-EE8252AB751A}" type="slidenum">
              <a:rPr lang="en-US" smtClean="0"/>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3317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3317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3317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33178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3317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3317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3178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317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17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3317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p:fade thruBlk="1"/>
  </p:transition>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9796"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9797"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289798"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620C43A-9010-444B-928D-6F27E22733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16213-F85F-4353-88CC-36F6DE400520}" type="datetimeFigureOut">
              <a:rPr lang="en-US" smtClean="0"/>
              <a:pPr/>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8592A-10EA-4393-922D-EE8252AB75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16" r:id="rId12"/>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2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2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3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ags" Target="../tags/tag34.xml"/><Relationship Id="rId5" Type="http://schemas.openxmlformats.org/officeDocument/2006/relationships/image" Target="../media/image11.wmf"/><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ags" Target="../tags/tag3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ags" Target="../tags/tag40.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0.xml"/><Relationship Id="rId1" Type="http://schemas.openxmlformats.org/officeDocument/2006/relationships/tags" Target="../tags/tag4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tags" Target="../tags/tag4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0.xml"/><Relationship Id="rId1" Type="http://schemas.openxmlformats.org/officeDocument/2006/relationships/tags" Target="../tags/tag4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ags" Target="../tags/tag4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ags" Target="../tags/tag52.xml"/><Relationship Id="rId5" Type="http://schemas.openxmlformats.org/officeDocument/2006/relationships/image" Target="../media/image17.jpeg"/><Relationship Id="rId4" Type="http://schemas.openxmlformats.org/officeDocument/2006/relationships/hyperlink" Target="http://oi41.tinypic.com/evch9t.jpg"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0.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1.xml"/><Relationship Id="rId1" Type="http://schemas.openxmlformats.org/officeDocument/2006/relationships/tags" Target="../tags/tag5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tags" Target="../tags/tag60.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1.xml"/><Relationship Id="rId1" Type="http://schemas.openxmlformats.org/officeDocument/2006/relationships/tags" Target="../tags/tag6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1.xml"/><Relationship Id="rId1" Type="http://schemas.openxmlformats.org/officeDocument/2006/relationships/tags" Target="../tags/tag6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0.xml"/><Relationship Id="rId1" Type="http://schemas.openxmlformats.org/officeDocument/2006/relationships/tags" Target="../tags/tag66.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0.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0.xml"/><Relationship Id="rId1" Type="http://schemas.openxmlformats.org/officeDocument/2006/relationships/tags" Target="../tags/tag7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0.xml"/><Relationship Id="rId1" Type="http://schemas.openxmlformats.org/officeDocument/2006/relationships/tags" Target="../tags/tag7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0.xml"/><Relationship Id="rId1" Type="http://schemas.openxmlformats.org/officeDocument/2006/relationships/tags" Target="../tags/tag7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0.xml"/><Relationship Id="rId1" Type="http://schemas.openxmlformats.org/officeDocument/2006/relationships/tags" Target="../tags/tag7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0.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0.xml"/><Relationship Id="rId1" Type="http://schemas.openxmlformats.org/officeDocument/2006/relationships/tags" Target="../tags/tag8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1.xml"/><Relationship Id="rId1" Type="http://schemas.openxmlformats.org/officeDocument/2006/relationships/tags" Target="../tags/tag8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1.xml"/><Relationship Id="rId1" Type="http://schemas.openxmlformats.org/officeDocument/2006/relationships/tags" Target="../tags/tag8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1.xml"/><Relationship Id="rId1" Type="http://schemas.openxmlformats.org/officeDocument/2006/relationships/tags" Target="../tags/tag8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0.xml"/><Relationship Id="rId1" Type="http://schemas.openxmlformats.org/officeDocument/2006/relationships/tags" Target="../tags/tag8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1.xml"/><Relationship Id="rId1" Type="http://schemas.openxmlformats.org/officeDocument/2006/relationships/tags" Target="../tags/tag9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0.xml"/><Relationship Id="rId1" Type="http://schemas.openxmlformats.org/officeDocument/2006/relationships/tags" Target="../tags/tag9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1.xml"/><Relationship Id="rId1" Type="http://schemas.openxmlformats.org/officeDocument/2006/relationships/tags" Target="../tags/tag94.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1.xml"/><Relationship Id="rId1" Type="http://schemas.openxmlformats.org/officeDocument/2006/relationships/tags" Target="../tags/tag9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0.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10.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0.xml"/><Relationship Id="rId1" Type="http://schemas.openxmlformats.org/officeDocument/2006/relationships/tags" Target="../tags/tag10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0.xml"/><Relationship Id="rId1" Type="http://schemas.openxmlformats.org/officeDocument/2006/relationships/tags" Target="../tags/tag10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1.xml"/><Relationship Id="rId1" Type="http://schemas.openxmlformats.org/officeDocument/2006/relationships/tags" Target="../tags/tag10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1.xml"/><Relationship Id="rId1" Type="http://schemas.openxmlformats.org/officeDocument/2006/relationships/tags" Target="../tags/tag10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0.xml"/><Relationship Id="rId1" Type="http://schemas.openxmlformats.org/officeDocument/2006/relationships/tags" Target="../tags/tag10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1.xml"/><Relationship Id="rId1" Type="http://schemas.openxmlformats.org/officeDocument/2006/relationships/tags" Target="../tags/tag1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0.xml"/><Relationship Id="rId1" Type="http://schemas.openxmlformats.org/officeDocument/2006/relationships/tags" Target="../tags/tag1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0.xml"/><Relationship Id="rId1" Type="http://schemas.openxmlformats.org/officeDocument/2006/relationships/tags" Target="../tags/tag114.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1.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0.xml"/><Relationship Id="rId1" Type="http://schemas.openxmlformats.org/officeDocument/2006/relationships/tags" Target="../tags/tag1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0.xml"/><Relationship Id="rId1" Type="http://schemas.openxmlformats.org/officeDocument/2006/relationships/tags" Target="../tags/tag12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0.xml"/><Relationship Id="rId1" Type="http://schemas.openxmlformats.org/officeDocument/2006/relationships/tags" Target="../tags/tag12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0.xml"/><Relationship Id="rId1" Type="http://schemas.openxmlformats.org/officeDocument/2006/relationships/tags" Target="../tags/tag12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4.xml"/><Relationship Id="rId1" Type="http://schemas.openxmlformats.org/officeDocument/2006/relationships/tags" Target="../tags/tag126.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0.xml"/><Relationship Id="rId1" Type="http://schemas.openxmlformats.org/officeDocument/2006/relationships/tags" Target="../tags/tag12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0.xml"/><Relationship Id="rId1" Type="http://schemas.openxmlformats.org/officeDocument/2006/relationships/tags" Target="../tags/tag13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0.xml"/><Relationship Id="rId1" Type="http://schemas.openxmlformats.org/officeDocument/2006/relationships/tags" Target="../tags/tag13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1.xml"/><Relationship Id="rId1" Type="http://schemas.openxmlformats.org/officeDocument/2006/relationships/tags" Target="../tags/tag134.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1.xml"/><Relationship Id="rId1" Type="http://schemas.openxmlformats.org/officeDocument/2006/relationships/tags" Target="../tags/tag13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1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0.xml"/><Relationship Id="rId1" Type="http://schemas.openxmlformats.org/officeDocument/2006/relationships/tags" Target="../tags/tag13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0.xml"/><Relationship Id="rId1" Type="http://schemas.openxmlformats.org/officeDocument/2006/relationships/tags" Target="../tags/tag140.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0.xml"/><Relationship Id="rId1" Type="http://schemas.openxmlformats.org/officeDocument/2006/relationships/tags" Target="../tags/tag14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0.xml"/><Relationship Id="rId1" Type="http://schemas.openxmlformats.org/officeDocument/2006/relationships/tags" Target="../tags/tag14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0.xml"/><Relationship Id="rId1" Type="http://schemas.openxmlformats.org/officeDocument/2006/relationships/tags" Target="../tags/tag14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0.xml"/><Relationship Id="rId1" Type="http://schemas.openxmlformats.org/officeDocument/2006/relationships/tags" Target="../tags/tag148.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0.xml"/><Relationship Id="rId1" Type="http://schemas.openxmlformats.org/officeDocument/2006/relationships/tags" Target="../tags/tag15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0.xml"/><Relationship Id="rId1" Type="http://schemas.openxmlformats.org/officeDocument/2006/relationships/tags" Target="../tags/tag15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0.xml"/><Relationship Id="rId1" Type="http://schemas.openxmlformats.org/officeDocument/2006/relationships/tags" Target="../tags/tag154.xml"/><Relationship Id="rId4" Type="http://schemas.openxmlformats.org/officeDocument/2006/relationships/image" Target="../media/image29.w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0.xml"/><Relationship Id="rId1" Type="http://schemas.openxmlformats.org/officeDocument/2006/relationships/tags" Target="../tags/tag156.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1.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0.xml"/><Relationship Id="rId1" Type="http://schemas.openxmlformats.org/officeDocument/2006/relationships/tags" Target="../tags/tag158.xml"/><Relationship Id="rId4" Type="http://schemas.openxmlformats.org/officeDocument/2006/relationships/image" Target="../media/image31.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0.xml"/><Relationship Id="rId1" Type="http://schemas.openxmlformats.org/officeDocument/2006/relationships/tags" Target="../tags/tag160.xml"/><Relationship Id="rId5" Type="http://schemas.openxmlformats.org/officeDocument/2006/relationships/image" Target="../media/image33.jpeg"/><Relationship Id="rId4" Type="http://schemas.openxmlformats.org/officeDocument/2006/relationships/image" Target="../media/image3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0.xml"/><Relationship Id="rId1" Type="http://schemas.openxmlformats.org/officeDocument/2006/relationships/tags" Target="../tags/tag16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0.xml"/><Relationship Id="rId1" Type="http://schemas.openxmlformats.org/officeDocument/2006/relationships/tags" Target="../tags/tag164.xml"/><Relationship Id="rId5" Type="http://schemas.openxmlformats.org/officeDocument/2006/relationships/image" Target="../media/image35.png"/><Relationship Id="rId4" Type="http://schemas.openxmlformats.org/officeDocument/2006/relationships/image" Target="../media/image3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0.xml"/><Relationship Id="rId1" Type="http://schemas.openxmlformats.org/officeDocument/2006/relationships/tags" Target="../tags/tag166.xml"/><Relationship Id="rId4" Type="http://schemas.openxmlformats.org/officeDocument/2006/relationships/image" Target="../media/image36.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0.xml"/><Relationship Id="rId1" Type="http://schemas.openxmlformats.org/officeDocument/2006/relationships/tags" Target="../tags/tag168.xml"/><Relationship Id="rId4" Type="http://schemas.openxmlformats.org/officeDocument/2006/relationships/image" Target="../media/image37.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0.xml"/><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229600" cy="1143000"/>
          </a:xfrm>
        </p:spPr>
        <p:txBody>
          <a:bodyPr>
            <a:noAutofit/>
          </a:bodyPr>
          <a:lstStyle/>
          <a:p>
            <a:r>
              <a:rPr lang="en-US" dirty="0">
                <a:solidFill>
                  <a:schemeClr val="tx1"/>
                </a:solidFill>
                <a:latin typeface="Arial" pitchFamily="34" charset="0"/>
              </a:rPr>
              <a:t>Federal Legal Issues</a:t>
            </a:r>
          </a:p>
        </p:txBody>
      </p:sp>
      <p:pic>
        <p:nvPicPr>
          <p:cNvPr id="4" name="Picture 3" descr="rCRMS_logo.jpg"/>
          <p:cNvPicPr>
            <a:picLocks noChangeAspect="1"/>
          </p:cNvPicPr>
          <p:nvPr/>
        </p:nvPicPr>
        <p:blipFill>
          <a:blip r:embed="rId4" cstate="print"/>
          <a:stretch>
            <a:fillRect/>
          </a:stretch>
        </p:blipFill>
        <p:spPr>
          <a:xfrm>
            <a:off x="2438400" y="1731433"/>
            <a:ext cx="4114800" cy="2611967"/>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Settlement Service Providers</a:t>
            </a:r>
          </a:p>
        </p:txBody>
      </p:sp>
      <p:pic>
        <p:nvPicPr>
          <p:cNvPr id="35842" name="Picture 2" descr="C:\Users\Barb\Downloads\Fotolia_49402524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524000"/>
            <a:ext cx="6257544" cy="41725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Why? </a:t>
            </a:r>
          </a:p>
        </p:txBody>
      </p:sp>
      <p:pic>
        <p:nvPicPr>
          <p:cNvPr id="36866" name="Picture 2" descr="C:\Users\Barb\Downloads\Fotolia_64008886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536487"/>
            <a:ext cx="5030724" cy="42431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Rule of Thumb:</a:t>
            </a:r>
          </a:p>
        </p:txBody>
      </p:sp>
      <p:sp>
        <p:nvSpPr>
          <p:cNvPr id="3" name="TextBox 2">
            <a:extLst>
              <a:ext uri="{FF2B5EF4-FFF2-40B4-BE49-F238E27FC236}">
                <a16:creationId xmlns:a16="http://schemas.microsoft.com/office/drawing/2014/main" id="{EFF92392-0380-41A9-9667-55006F7DB99A}"/>
              </a:ext>
            </a:extLst>
          </p:cNvPr>
          <p:cNvSpPr txBox="1"/>
          <p:nvPr/>
        </p:nvSpPr>
        <p:spPr>
          <a:xfrm>
            <a:off x="914400" y="2057400"/>
            <a:ext cx="7239000" cy="1384995"/>
          </a:xfrm>
          <a:prstGeom prst="rect">
            <a:avLst/>
          </a:prstGeom>
          <a:noFill/>
        </p:spPr>
        <p:txBody>
          <a:bodyPr wrap="square" rtlCol="0">
            <a:spAutoFit/>
          </a:bodyPr>
          <a:lstStyle/>
          <a:p>
            <a:pPr algn="ctr"/>
            <a:r>
              <a:rPr lang="en-US" sz="2800" dirty="0"/>
              <a:t>If a charge </a:t>
            </a:r>
            <a:r>
              <a:rPr lang="en-US" sz="2800" b="1" dirty="0"/>
              <a:t>shows up </a:t>
            </a:r>
            <a:r>
              <a:rPr lang="en-US" sz="2800" dirty="0"/>
              <a:t>on the </a:t>
            </a:r>
            <a:r>
              <a:rPr lang="en-US" sz="2800" b="1" dirty="0"/>
              <a:t>settlement statement, </a:t>
            </a:r>
          </a:p>
          <a:p>
            <a:pPr algn="ctr"/>
            <a:r>
              <a:rPr lang="en-US" sz="2800" dirty="0"/>
              <a:t>they usually </a:t>
            </a:r>
            <a:r>
              <a:rPr lang="en-US" sz="2800" b="1" dirty="0"/>
              <a:t>are a service provider</a:t>
            </a:r>
            <a:r>
              <a:rPr lang="en-US" sz="2800" dirty="0"/>
              <a:t>.</a:t>
            </a:r>
          </a:p>
        </p:txBody>
      </p:sp>
    </p:spTree>
    <p:custDataLst>
      <p:tags r:id="rId1"/>
    </p:custData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tx1"/>
                </a:solidFill>
                <a:latin typeface="Arial" pitchFamily="34" charset="0"/>
                <a:cs typeface="Arial" pitchFamily="34" charset="0"/>
              </a:rPr>
              <a:t>NOT</a:t>
            </a:r>
            <a:r>
              <a:rPr lang="en-US" dirty="0">
                <a:solidFill>
                  <a:schemeClr val="tx1"/>
                </a:solidFill>
                <a:latin typeface="Arial" pitchFamily="34" charset="0"/>
                <a:cs typeface="Arial" pitchFamily="34" charset="0"/>
              </a:rPr>
              <a:t> Covered by RESPA</a:t>
            </a:r>
          </a:p>
        </p:txBody>
      </p:sp>
      <p:sp>
        <p:nvSpPr>
          <p:cNvPr id="3" name="Content Placeholder 2"/>
          <p:cNvSpPr>
            <a:spLocks noGrp="1"/>
          </p:cNvSpPr>
          <p:nvPr>
            <p:ph idx="1"/>
          </p:nvPr>
        </p:nvSpPr>
        <p:spPr>
          <a:xfrm>
            <a:off x="990600" y="1600200"/>
            <a:ext cx="7162800" cy="4709160"/>
          </a:xfrm>
        </p:spPr>
        <p:txBody>
          <a:bodyPr/>
          <a:lstStyle/>
          <a:p>
            <a:endParaRPr lang="en-US" dirty="0">
              <a:solidFill>
                <a:schemeClr val="bg1"/>
              </a:solidFill>
            </a:endParaRPr>
          </a:p>
          <a:p>
            <a:r>
              <a:rPr lang="en-US" dirty="0">
                <a:effectLst/>
                <a:latin typeface="Arial" pitchFamily="34" charset="0"/>
                <a:cs typeface="Arial" pitchFamily="34" charset="0"/>
              </a:rPr>
              <a:t>Cash sales</a:t>
            </a:r>
          </a:p>
          <a:p>
            <a:r>
              <a:rPr lang="en-US" dirty="0">
                <a:effectLst/>
                <a:latin typeface="Arial" pitchFamily="34" charset="0"/>
                <a:cs typeface="Arial" pitchFamily="34" charset="0"/>
              </a:rPr>
              <a:t>Purchase-money mortgages</a:t>
            </a:r>
          </a:p>
          <a:p>
            <a:r>
              <a:rPr lang="en-US" dirty="0">
                <a:effectLst/>
                <a:latin typeface="Arial" pitchFamily="34" charset="0"/>
                <a:cs typeface="Arial" pitchFamily="34" charset="0"/>
              </a:rPr>
              <a:t>Loan for commercial purposes</a:t>
            </a:r>
          </a:p>
          <a:p>
            <a:r>
              <a:rPr lang="en-US" dirty="0">
                <a:effectLst/>
                <a:latin typeface="Arial" pitchFamily="34" charset="0"/>
                <a:cs typeface="Arial" pitchFamily="34" charset="0"/>
              </a:rPr>
              <a:t>Loan for business purposes</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i="1" dirty="0">
                <a:solidFill>
                  <a:schemeClr val="tx1"/>
                </a:solidFill>
                <a:latin typeface="Arial" pitchFamily="34" charset="0"/>
                <a:cs typeface="Arial" pitchFamily="34" charset="0"/>
              </a:rPr>
              <a:t>NOT</a:t>
            </a:r>
            <a:r>
              <a:rPr lang="en-US" dirty="0">
                <a:solidFill>
                  <a:schemeClr val="tx1"/>
                </a:solidFill>
                <a:latin typeface="Arial" pitchFamily="34" charset="0"/>
                <a:cs typeface="Arial" pitchFamily="34" charset="0"/>
              </a:rPr>
              <a:t> covered by RESPA</a:t>
            </a:r>
          </a:p>
        </p:txBody>
      </p:sp>
      <p:sp>
        <p:nvSpPr>
          <p:cNvPr id="3" name="Content Placeholder 2"/>
          <p:cNvSpPr>
            <a:spLocks noGrp="1"/>
          </p:cNvSpPr>
          <p:nvPr>
            <p:ph idx="1"/>
          </p:nvPr>
        </p:nvSpPr>
        <p:spPr>
          <a:xfrm>
            <a:off x="1066800" y="1524000"/>
            <a:ext cx="7086600" cy="4191000"/>
          </a:xfrm>
        </p:spPr>
        <p:txBody>
          <a:bodyPr>
            <a:normAutofit fontScale="92500" lnSpcReduction="10000"/>
          </a:bodyPr>
          <a:lstStyle/>
          <a:p>
            <a:endParaRPr lang="en-US" b="1" dirty="0">
              <a:solidFill>
                <a:schemeClr val="bg1"/>
              </a:solidFill>
            </a:endParaRPr>
          </a:p>
          <a:p>
            <a:r>
              <a:rPr lang="en-US" dirty="0">
                <a:effectLst/>
                <a:latin typeface="Arial" pitchFamily="34" charset="0"/>
                <a:cs typeface="Arial" pitchFamily="34" charset="0"/>
              </a:rPr>
              <a:t>Loan for agricultural purposes</a:t>
            </a:r>
          </a:p>
          <a:p>
            <a:r>
              <a:rPr lang="en-US" dirty="0">
                <a:effectLst/>
                <a:latin typeface="Arial" pitchFamily="34" charset="0"/>
                <a:cs typeface="Arial" pitchFamily="34" charset="0"/>
              </a:rPr>
              <a:t>Loan to purchase 25+ acres</a:t>
            </a:r>
          </a:p>
          <a:p>
            <a:r>
              <a:rPr lang="en-US" dirty="0">
                <a:effectLst/>
                <a:latin typeface="Arial" pitchFamily="34" charset="0"/>
                <a:cs typeface="Arial" pitchFamily="34" charset="0"/>
              </a:rPr>
              <a:t>Loan to purchase vacant land</a:t>
            </a:r>
          </a:p>
          <a:p>
            <a:r>
              <a:rPr lang="en-US" dirty="0">
                <a:effectLst/>
                <a:latin typeface="Arial" pitchFamily="34" charset="0"/>
                <a:cs typeface="Arial" pitchFamily="34" charset="0"/>
              </a:rPr>
              <a:t>Temporary loan</a:t>
            </a:r>
          </a:p>
          <a:p>
            <a:r>
              <a:rPr lang="en-US" dirty="0">
                <a:effectLst/>
                <a:latin typeface="Arial" pitchFamily="34" charset="0"/>
                <a:cs typeface="Arial" pitchFamily="34" charset="0"/>
              </a:rPr>
              <a:t>Seller-financed transaction</a:t>
            </a:r>
          </a:p>
          <a:p>
            <a:r>
              <a:rPr lang="en-US" dirty="0">
                <a:effectLst/>
                <a:latin typeface="Arial" pitchFamily="34" charset="0"/>
                <a:cs typeface="Arial" pitchFamily="34" charset="0"/>
              </a:rPr>
              <a:t>Loan conversions</a:t>
            </a:r>
          </a:p>
          <a:p>
            <a:r>
              <a:rPr lang="en-US" dirty="0">
                <a:effectLst/>
                <a:latin typeface="Arial" pitchFamily="34" charset="0"/>
                <a:cs typeface="Arial" pitchFamily="34" charset="0"/>
              </a:rPr>
              <a:t>Secondary market transactions</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i="1" dirty="0">
                <a:solidFill>
                  <a:schemeClr val="tx1"/>
                </a:solidFill>
                <a:latin typeface="Arial" pitchFamily="34" charset="0"/>
                <a:cs typeface="Arial" pitchFamily="34" charset="0"/>
              </a:rPr>
              <a:t>Key Words - </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066800" y="1524000"/>
            <a:ext cx="7086600" cy="4191000"/>
          </a:xfrm>
        </p:spPr>
        <p:txBody>
          <a:bodyPr>
            <a:normAutofit/>
          </a:bodyPr>
          <a:lstStyle/>
          <a:p>
            <a:endParaRPr lang="en-US" b="1" dirty="0">
              <a:solidFill>
                <a:schemeClr val="bg1"/>
              </a:solidFill>
            </a:endParaRPr>
          </a:p>
          <a:p>
            <a:r>
              <a:rPr lang="en-US" dirty="0">
                <a:effectLst/>
                <a:latin typeface="Arial" pitchFamily="34" charset="0"/>
                <a:cs typeface="Arial" pitchFamily="34" charset="0"/>
              </a:rPr>
              <a:t>“</a:t>
            </a:r>
            <a:r>
              <a:rPr lang="en-US" u="sng" dirty="0">
                <a:effectLst/>
                <a:latin typeface="Arial" pitchFamily="34" charset="0"/>
                <a:cs typeface="Arial" pitchFamily="34" charset="0"/>
              </a:rPr>
              <a:t>Federally Insured”,</a:t>
            </a:r>
          </a:p>
          <a:p>
            <a:r>
              <a:rPr lang="en-US" u="sng" dirty="0">
                <a:latin typeface="Arial" pitchFamily="34" charset="0"/>
                <a:cs typeface="Arial" pitchFamily="34" charset="0"/>
              </a:rPr>
              <a:t>Residential (1-4 families), </a:t>
            </a:r>
          </a:p>
          <a:p>
            <a:pPr marL="0" indent="0">
              <a:buNone/>
            </a:pPr>
            <a:r>
              <a:rPr lang="en-US" dirty="0">
                <a:effectLst/>
                <a:latin typeface="Arial" pitchFamily="34" charset="0"/>
                <a:cs typeface="Arial" pitchFamily="34" charset="0"/>
              </a:rPr>
              <a:t>AND</a:t>
            </a:r>
          </a:p>
          <a:p>
            <a:r>
              <a:rPr lang="en-US" u="sng" dirty="0">
                <a:latin typeface="Arial" pitchFamily="34" charset="0"/>
                <a:cs typeface="Arial" pitchFamily="34" charset="0"/>
              </a:rPr>
              <a:t>First lien mortgage</a:t>
            </a:r>
            <a:endParaRPr lang="en-US" u="sng" dirty="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918501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2209800"/>
          </a:xfrm>
        </p:spPr>
        <p:txBody>
          <a:bodyPr/>
          <a:lstStyle/>
          <a:p>
            <a:pPr algn="ct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RESPA Sections that Affect Real Estate Licensees and Brokers</a:t>
            </a:r>
          </a:p>
        </p:txBody>
      </p:sp>
      <p:sp>
        <p:nvSpPr>
          <p:cNvPr id="3" name="Text Placeholder 2"/>
          <p:cNvSpPr>
            <a:spLocks noGrp="1"/>
          </p:cNvSpPr>
          <p:nvPr>
            <p:ph type="body" idx="1"/>
          </p:nvPr>
        </p:nvSpPr>
        <p:spPr>
          <a:xfrm>
            <a:off x="304800" y="2514600"/>
            <a:ext cx="4114800" cy="3810000"/>
          </a:xfrm>
        </p:spPr>
        <p:txBody>
          <a:bodyPr/>
          <a:lstStyle/>
          <a:p>
            <a:r>
              <a:rPr lang="en-US" sz="4400" dirty="0">
                <a:latin typeface="Arial" pitchFamily="34" charset="0"/>
                <a:cs typeface="Arial" pitchFamily="34" charset="0"/>
              </a:rPr>
              <a:t>SECTION  8 (a) – </a:t>
            </a:r>
          </a:p>
          <a:p>
            <a:r>
              <a:rPr lang="en-US" sz="4400" dirty="0">
                <a:latin typeface="Arial" pitchFamily="34" charset="0"/>
                <a:cs typeface="Arial" pitchFamily="34" charset="0"/>
              </a:rPr>
              <a:t>Kickbacks and Referral Fees</a:t>
            </a:r>
          </a:p>
        </p:txBody>
      </p:sp>
      <p:pic>
        <p:nvPicPr>
          <p:cNvPr id="1026" name="Picture 2" descr="C:\Users\laura.AARONLINE\AppData\Local\Microsoft\Windows\Temporary Internet Files\Content.IE5\EGPZ8ABE\MP900442445[1].jpg"/>
          <p:cNvPicPr>
            <a:picLocks noChangeAspect="1" noChangeArrowheads="1"/>
          </p:cNvPicPr>
          <p:nvPr/>
        </p:nvPicPr>
        <p:blipFill>
          <a:blip r:embed="rId4" cstate="print"/>
          <a:srcRect/>
          <a:stretch>
            <a:fillRect/>
          </a:stretch>
        </p:blipFill>
        <p:spPr bwMode="auto">
          <a:xfrm>
            <a:off x="4343400" y="3276600"/>
            <a:ext cx="4669536" cy="3068912"/>
          </a:xfrm>
          <a:prstGeom prst="rect">
            <a:avLst/>
          </a:prstGeom>
          <a:noFill/>
        </p:spPr>
      </p:pic>
    </p:spTree>
    <p:custDataLst>
      <p:tags r:id="rId1"/>
    </p:custData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Section 8 (b) – Unearned Fees</a:t>
            </a:r>
          </a:p>
        </p:txBody>
      </p:sp>
      <p:sp>
        <p:nvSpPr>
          <p:cNvPr id="3" name="Content Placeholder 2"/>
          <p:cNvSpPr>
            <a:spLocks noGrp="1"/>
          </p:cNvSpPr>
          <p:nvPr>
            <p:ph idx="1"/>
          </p:nvPr>
        </p:nvSpPr>
        <p:spPr>
          <a:xfrm>
            <a:off x="457200" y="1600200"/>
            <a:ext cx="8229600" cy="2057400"/>
          </a:xfrm>
        </p:spPr>
        <p:txBody>
          <a:bodyPr>
            <a:normAutofit lnSpcReduction="10000"/>
          </a:bodyPr>
          <a:lstStyle/>
          <a:p>
            <a:r>
              <a:rPr lang="en-US" dirty="0">
                <a:effectLst/>
                <a:latin typeface="Arial" pitchFamily="34" charset="0"/>
                <a:cs typeface="Arial" pitchFamily="34" charset="0"/>
              </a:rPr>
              <a:t>RESPA prohibits a person from giving or accepting any part of a charge for services that he or she did not perform </a:t>
            </a:r>
          </a:p>
          <a:p>
            <a:pPr>
              <a:buNone/>
            </a:pPr>
            <a:r>
              <a:rPr lang="en-US">
                <a:effectLst/>
                <a:latin typeface="Arial" pitchFamily="34" charset="0"/>
                <a:cs typeface="Arial" pitchFamily="34" charset="0"/>
              </a:rPr>
              <a:t>	(</a:t>
            </a:r>
            <a:r>
              <a:rPr lang="en-US" dirty="0">
                <a:effectLst/>
                <a:latin typeface="Arial" pitchFamily="34" charset="0"/>
                <a:cs typeface="Arial" pitchFamily="34" charset="0"/>
              </a:rPr>
              <a:t>unearned fees)</a:t>
            </a:r>
          </a:p>
        </p:txBody>
      </p:sp>
      <p:pic>
        <p:nvPicPr>
          <p:cNvPr id="16386" name="Picture 2" descr="http://3.bp.blogspot.com/_RCjqHtwxduI/SxJcsxEzlzI/AAAAAAAAAOU/x3IkfhRJPE0/s400/golden-handshake.gif"/>
          <p:cNvPicPr>
            <a:picLocks noChangeAspect="1" noChangeArrowheads="1"/>
          </p:cNvPicPr>
          <p:nvPr/>
        </p:nvPicPr>
        <p:blipFill>
          <a:blip r:embed="rId4" cstate="print"/>
          <a:srcRect/>
          <a:stretch>
            <a:fillRect/>
          </a:stretch>
        </p:blipFill>
        <p:spPr bwMode="auto">
          <a:xfrm>
            <a:off x="4086225" y="3505200"/>
            <a:ext cx="3714750" cy="2676525"/>
          </a:xfrm>
          <a:prstGeom prst="ellipse">
            <a:avLst/>
          </a:prstGeom>
          <a:noFill/>
        </p:spPr>
      </p:pic>
      <p:pic>
        <p:nvPicPr>
          <p:cNvPr id="16387" name="Picture 3" descr="C:\Users\Christina\AppData\Local\Microsoft\Windows\Temporary Internet Files\Content.IE5\TE0X8L7D\MC900303675[1].wmf"/>
          <p:cNvPicPr>
            <a:picLocks noChangeAspect="1" noChangeArrowheads="1"/>
          </p:cNvPicPr>
          <p:nvPr/>
        </p:nvPicPr>
        <p:blipFill>
          <a:blip r:embed="rId5" cstate="print"/>
          <a:srcRect/>
          <a:stretch>
            <a:fillRect/>
          </a:stretch>
        </p:blipFill>
        <p:spPr bwMode="auto">
          <a:xfrm>
            <a:off x="4267200" y="3589487"/>
            <a:ext cx="3352800" cy="2593675"/>
          </a:xfrm>
          <a:prstGeom prst="rect">
            <a:avLst/>
          </a:prstGeom>
          <a:noFill/>
        </p:spPr>
      </p:pic>
    </p:spTree>
    <p:custDataLst>
      <p:tags r:id="rId1"/>
    </p:custData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What is a thing of value?</a:t>
            </a:r>
          </a:p>
        </p:txBody>
      </p:sp>
      <p:pic>
        <p:nvPicPr>
          <p:cNvPr id="38914" name="Picture 2" descr="C:\Users\Barb\Desktop\graphics\val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1676400"/>
            <a:ext cx="4200144" cy="42001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583286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Arial" pitchFamily="34" charset="0"/>
                <a:cs typeface="Arial" pitchFamily="34" charset="0"/>
              </a:rPr>
              <a:t>Service Providers are permitted to:</a:t>
            </a:r>
          </a:p>
        </p:txBody>
      </p:sp>
      <p:sp>
        <p:nvSpPr>
          <p:cNvPr id="3" name="Content Placeholder 2"/>
          <p:cNvSpPr>
            <a:spLocks noGrp="1"/>
          </p:cNvSpPr>
          <p:nvPr>
            <p:ph idx="1"/>
          </p:nvPr>
        </p:nvSpPr>
        <p:spPr>
          <a:xfrm>
            <a:off x="457200" y="1600200"/>
            <a:ext cx="8229600" cy="5105400"/>
          </a:xfrm>
        </p:spPr>
        <p:txBody>
          <a:bodyPr/>
          <a:lstStyle/>
          <a:p>
            <a:r>
              <a:rPr lang="en-US" dirty="0">
                <a:effectLst/>
                <a:latin typeface="Arial" pitchFamily="34" charset="0"/>
                <a:cs typeface="Arial" pitchFamily="34" charset="0"/>
              </a:rPr>
              <a:t>Appreciation party</a:t>
            </a:r>
          </a:p>
          <a:p>
            <a:r>
              <a:rPr lang="en-US" u="sng" dirty="0">
                <a:effectLst/>
                <a:latin typeface="Arial" pitchFamily="34" charset="0"/>
                <a:cs typeface="Arial" pitchFamily="34" charset="0"/>
              </a:rPr>
              <a:t>Thank you note </a:t>
            </a:r>
            <a:r>
              <a:rPr lang="en-US" dirty="0">
                <a:effectLst/>
                <a:latin typeface="Arial" pitchFamily="34" charset="0"/>
                <a:cs typeface="Arial" pitchFamily="34" charset="0"/>
              </a:rPr>
              <a:t>for the referral</a:t>
            </a:r>
          </a:p>
          <a:p>
            <a:r>
              <a:rPr lang="en-US" dirty="0">
                <a:effectLst/>
                <a:latin typeface="Arial" pitchFamily="34" charset="0"/>
                <a:cs typeface="Arial" pitchFamily="34" charset="0"/>
              </a:rPr>
              <a:t>Normal promotional and educational activities if they are not conditioned on referrals or do not defray expenses</a:t>
            </a:r>
          </a:p>
          <a:p>
            <a:r>
              <a:rPr lang="en-US" dirty="0">
                <a:effectLst/>
                <a:latin typeface="Arial" pitchFamily="34" charset="0"/>
                <a:cs typeface="Arial" pitchFamily="34" charset="0"/>
              </a:rPr>
              <a:t>Lunch, provided the activity is not conditioned on the referral of business or a reward for prior referrals or conditioned on future referrals</a:t>
            </a:r>
          </a:p>
        </p:txBody>
      </p:sp>
    </p:spTree>
    <p:custDataLst>
      <p:tags r:id="rId1"/>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2514600"/>
          </a:xfrm>
        </p:spPr>
        <p:txBody>
          <a:bodyPr/>
          <a:lstStyle/>
          <a:p>
            <a:pPr algn="ct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Unit 1:</a:t>
            </a:r>
            <a:b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Real Estate Settlement procedures act</a:t>
            </a:r>
          </a:p>
        </p:txBody>
      </p:sp>
      <p:pic>
        <p:nvPicPr>
          <p:cNvPr id="12292" name="Picture 4" descr="http://faloanaudits.com/images/EyeRESPA.jpg"/>
          <p:cNvPicPr>
            <a:picLocks noChangeAspect="1" noChangeArrowheads="1"/>
          </p:cNvPicPr>
          <p:nvPr/>
        </p:nvPicPr>
        <p:blipFill>
          <a:blip r:embed="rId4" cstate="print"/>
          <a:srcRect/>
          <a:stretch>
            <a:fillRect/>
          </a:stretch>
        </p:blipFill>
        <p:spPr bwMode="auto">
          <a:xfrm>
            <a:off x="1524000" y="3124200"/>
            <a:ext cx="5791200" cy="2819400"/>
          </a:xfrm>
          <a:prstGeom prst="rect">
            <a:avLst/>
          </a:prstGeom>
          <a:noFill/>
        </p:spPr>
      </p:pic>
    </p:spTree>
    <p:custDataLst>
      <p:tags r:id="rId1"/>
    </p:custData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304800"/>
            <a:ext cx="4800600" cy="6400800"/>
          </a:xfrm>
        </p:spPr>
        <p:txBody>
          <a:bodyPr/>
          <a:lstStyle/>
          <a:p>
            <a:r>
              <a:rPr lang="en-US" sz="4400" dirty="0">
                <a:effectLst>
                  <a:outerShdw blurRad="38100" dist="38100" dir="2700000" algn="tl">
                    <a:srgbClr val="000000">
                      <a:alpha val="43137"/>
                    </a:srgbClr>
                  </a:outerShdw>
                </a:effectLst>
                <a:latin typeface="Arial" pitchFamily="34" charset="0"/>
                <a:cs typeface="Arial" pitchFamily="34" charset="0"/>
              </a:rPr>
              <a:t>Section 8 (c) – </a:t>
            </a:r>
          </a:p>
          <a:p>
            <a:pPr lvl="1"/>
            <a:r>
              <a:rPr lang="en-US" sz="4400" dirty="0">
                <a:effectLst>
                  <a:outerShdw blurRad="38100" dist="38100" dir="2700000" algn="tl">
                    <a:srgbClr val="000000">
                      <a:alpha val="43137"/>
                    </a:srgbClr>
                  </a:outerShdw>
                </a:effectLst>
                <a:latin typeface="Arial" pitchFamily="34" charset="0"/>
                <a:cs typeface="Arial" pitchFamily="34" charset="0"/>
              </a:rPr>
              <a:t>Exceptions to (a) and (b)….</a:t>
            </a:r>
          </a:p>
          <a:p>
            <a:pPr lvl="1"/>
            <a:endParaRPr lang="en-US" dirty="0">
              <a:effectLst/>
              <a:latin typeface="Arial" pitchFamily="34" charset="0"/>
              <a:cs typeface="Arial" pitchFamily="34" charset="0"/>
            </a:endParaRPr>
          </a:p>
          <a:p>
            <a:pPr lvl="1"/>
            <a:r>
              <a:rPr lang="en-US" dirty="0">
                <a:effectLst/>
                <a:latin typeface="Arial" pitchFamily="34" charset="0"/>
                <a:cs typeface="Arial" pitchFamily="34" charset="0"/>
              </a:rPr>
              <a:t>Actual payment! </a:t>
            </a:r>
          </a:p>
          <a:p>
            <a:pPr lvl="1">
              <a:buNone/>
            </a:pPr>
            <a:r>
              <a:rPr lang="en-US" dirty="0">
                <a:effectLst/>
                <a:latin typeface="Arial" pitchFamily="34" charset="0"/>
                <a:cs typeface="Arial" pitchFamily="34" charset="0"/>
              </a:rPr>
              <a:t>	(For services)</a:t>
            </a:r>
          </a:p>
          <a:p>
            <a:pPr lvl="1"/>
            <a:r>
              <a:rPr lang="en-US" dirty="0">
                <a:effectLst/>
                <a:latin typeface="Arial" pitchFamily="34" charset="0"/>
                <a:cs typeface="Arial" pitchFamily="34" charset="0"/>
              </a:rPr>
              <a:t>Affiliated business arrangements….</a:t>
            </a:r>
          </a:p>
          <a:p>
            <a:pPr lvl="1">
              <a:buNone/>
            </a:pP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p:txBody>
      </p:sp>
      <p:pic>
        <p:nvPicPr>
          <p:cNvPr id="2051" name="Picture 3" descr="C:\Users\laura.AARONLINE\AppData\Local\Microsoft\Windows\Temporary Internet Files\Content.IE5\HHCGDQ08\MP900442235[1].jpg"/>
          <p:cNvPicPr>
            <a:picLocks noChangeAspect="1" noChangeArrowheads="1"/>
          </p:cNvPicPr>
          <p:nvPr/>
        </p:nvPicPr>
        <p:blipFill>
          <a:blip r:embed="rId4" cstate="print"/>
          <a:srcRect/>
          <a:stretch>
            <a:fillRect/>
          </a:stretch>
        </p:blipFill>
        <p:spPr bwMode="auto">
          <a:xfrm>
            <a:off x="685800" y="1295400"/>
            <a:ext cx="3352800" cy="4807789"/>
          </a:xfrm>
          <a:prstGeom prst="rect">
            <a:avLst/>
          </a:prstGeom>
          <a:noFill/>
        </p:spPr>
      </p:pic>
    </p:spTree>
    <p:custDataLst>
      <p:tags r:id="rId1"/>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400800"/>
          </a:xfrm>
        </p:spPr>
        <p:txBody>
          <a:bodyPr/>
          <a:lstStyle/>
          <a:p>
            <a:pPr marL="0" indent="0">
              <a:buNone/>
            </a:pPr>
            <a:r>
              <a:rPr lang="en-US" sz="4400" dirty="0">
                <a:effectLst>
                  <a:outerShdw blurRad="38100" dist="38100" dir="2700000" algn="tl">
                    <a:srgbClr val="000000">
                      <a:alpha val="43137"/>
                    </a:srgbClr>
                  </a:outerShdw>
                </a:effectLst>
                <a:latin typeface="Arial" pitchFamily="34" charset="0"/>
                <a:cs typeface="Arial" pitchFamily="34" charset="0"/>
              </a:rPr>
              <a:t>Marketing Service Agreements</a:t>
            </a: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p:txBody>
      </p:sp>
      <p:sp>
        <p:nvSpPr>
          <p:cNvPr id="2" name="TextBox 1"/>
          <p:cNvSpPr txBox="1"/>
          <p:nvPr/>
        </p:nvSpPr>
        <p:spPr>
          <a:xfrm>
            <a:off x="304800" y="1295400"/>
            <a:ext cx="3733800" cy="510909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An agreement by which a settlement service provider, such as a real estate broker, agrees to market and promote the business of another provider such as a title company, in exchange for payment.</a:t>
            </a:r>
          </a:p>
          <a:p>
            <a:endParaRPr lang="en-US" dirty="0"/>
          </a:p>
        </p:txBody>
      </p:sp>
      <p:pic>
        <p:nvPicPr>
          <p:cNvPr id="2050" name="Picture 2" descr="C:\Users\Barb\AppData\Local\Microsoft\Windows\Temporary Internet Files\Content.IE5\4S4LXYZH\Fotolia_41373777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90800"/>
            <a:ext cx="4191000" cy="279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8928163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343400" cy="685800"/>
          </a:xfrm>
        </p:spPr>
        <p:txBody>
          <a:bodyPr>
            <a:normAutofit fontScale="92500" lnSpcReduction="10000"/>
          </a:bodyPr>
          <a:lstStyle/>
          <a:p>
            <a:pPr marL="0" indent="0">
              <a:buNone/>
            </a:pPr>
            <a:r>
              <a:rPr lang="en-US" sz="4400" dirty="0">
                <a:effectLst>
                  <a:outerShdw blurRad="38100" dist="38100" dir="2700000" algn="tl">
                    <a:srgbClr val="000000">
                      <a:alpha val="43137"/>
                    </a:srgbClr>
                  </a:outerShdw>
                </a:effectLst>
                <a:latin typeface="Arial" pitchFamily="34" charset="0"/>
                <a:cs typeface="Arial" pitchFamily="34" charset="0"/>
              </a:rPr>
              <a:t>Lighthouse Title</a:t>
            </a: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3719512" cy="44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93825917"/>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343400" cy="685800"/>
          </a:xfrm>
        </p:spPr>
        <p:txBody>
          <a:bodyPr>
            <a:normAutofit/>
          </a:bodyPr>
          <a:lstStyle/>
          <a:p>
            <a:pPr lvl="1">
              <a:buNone/>
            </a:pPr>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p:txBody>
      </p:sp>
      <p:pic>
        <p:nvPicPr>
          <p:cNvPr id="3074" name="Picture 2" descr="C:\Users\Barb\AppData\Local\Microsoft\Windows\Temporary Internet Files\Content.IE5\JZ4OJUK7\Fotolia_80710595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800"/>
            <a:ext cx="7467600" cy="39052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404215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 Scenarios </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Busby v. Realty South</a:t>
            </a:r>
          </a:p>
        </p:txBody>
      </p:sp>
      <p:sp>
        <p:nvSpPr>
          <p:cNvPr id="3" name="Content Placeholder 2"/>
          <p:cNvSpPr>
            <a:spLocks noGrp="1"/>
          </p:cNvSpPr>
          <p:nvPr>
            <p:ph idx="1"/>
          </p:nvPr>
        </p:nvSpPr>
        <p:spPr>
          <a:xfrm>
            <a:off x="457200" y="1905000"/>
            <a:ext cx="8229600" cy="2362200"/>
          </a:xfrm>
        </p:spPr>
        <p:txBody>
          <a:bodyPr/>
          <a:lstStyle/>
          <a:p>
            <a:r>
              <a:rPr lang="en-US" b="1" dirty="0">
                <a:effectLst/>
                <a:latin typeface="Arial" pitchFamily="34" charset="0"/>
                <a:cs typeface="Arial" pitchFamily="34" charset="0"/>
              </a:rPr>
              <a:t>Must real estate agents and brokers perform separate and distinct services under Section 8(b) of RESPA in return for administrative fees?</a:t>
            </a:r>
          </a:p>
        </p:txBody>
      </p:sp>
    </p:spTree>
    <p:custDataLst>
      <p:tags r:id="rId1"/>
    </p:custData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tx1"/>
                </a:solidFill>
                <a:latin typeface="Arial" pitchFamily="34" charset="0"/>
                <a:cs typeface="Arial" pitchFamily="34" charset="0"/>
              </a:rPr>
              <a:t>Section 9: Title Insurance</a:t>
            </a:r>
          </a:p>
        </p:txBody>
      </p:sp>
      <p:sp>
        <p:nvSpPr>
          <p:cNvPr id="3" name="Content Placeholder 2"/>
          <p:cNvSpPr>
            <a:spLocks noGrp="1"/>
          </p:cNvSpPr>
          <p:nvPr>
            <p:ph idx="1"/>
          </p:nvPr>
        </p:nvSpPr>
        <p:spPr>
          <a:xfrm>
            <a:off x="457200" y="1066800"/>
            <a:ext cx="4114800" cy="5257800"/>
          </a:xfrm>
        </p:spPr>
        <p:txBody>
          <a:bodyPr>
            <a:normAutofit fontScale="92500" lnSpcReduction="20000"/>
          </a:bodyPr>
          <a:lstStyle/>
          <a:p>
            <a:r>
              <a:rPr lang="en-US" b="1" dirty="0">
                <a:effectLst/>
                <a:latin typeface="Arial" pitchFamily="34" charset="0"/>
                <a:cs typeface="Arial" pitchFamily="34" charset="0"/>
              </a:rPr>
              <a:t>RESPA prohibits sellers from requiring buyers to purchase title insurance from a specific title company.</a:t>
            </a:r>
          </a:p>
          <a:p>
            <a:r>
              <a:rPr lang="en-US" b="1" dirty="0">
                <a:latin typeface="Arial" pitchFamily="34" charset="0"/>
                <a:cs typeface="Arial" pitchFamily="34" charset="0"/>
              </a:rPr>
              <a:t>4 major underwriters in AZ:</a:t>
            </a:r>
          </a:p>
          <a:p>
            <a:pPr lvl="1"/>
            <a:r>
              <a:rPr lang="en-US" b="1" dirty="0">
                <a:latin typeface="Arial" pitchFamily="34" charset="0"/>
                <a:cs typeface="Arial" pitchFamily="34" charset="0"/>
              </a:rPr>
              <a:t>Fidelity (biggest), </a:t>
            </a:r>
          </a:p>
          <a:p>
            <a:pPr lvl="1"/>
            <a:r>
              <a:rPr lang="en-US" b="1" dirty="0">
                <a:latin typeface="Arial" pitchFamily="34" charset="0"/>
                <a:cs typeface="Arial" pitchFamily="34" charset="0"/>
              </a:rPr>
              <a:t>First American, </a:t>
            </a:r>
          </a:p>
          <a:p>
            <a:pPr lvl="1"/>
            <a:r>
              <a:rPr lang="en-US" b="1" dirty="0">
                <a:latin typeface="Arial" pitchFamily="34" charset="0"/>
                <a:cs typeface="Arial" pitchFamily="34" charset="0"/>
              </a:rPr>
              <a:t>Stewart</a:t>
            </a:r>
          </a:p>
          <a:p>
            <a:pPr lvl="1"/>
            <a:r>
              <a:rPr lang="en-US" b="1" dirty="0">
                <a:latin typeface="Arial" pitchFamily="34" charset="0"/>
                <a:cs typeface="Arial" pitchFamily="34" charset="0"/>
              </a:rPr>
              <a:t>Old Republic</a:t>
            </a:r>
          </a:p>
          <a:p>
            <a:endParaRPr lang="en-US" b="1" dirty="0">
              <a:effectLst/>
              <a:latin typeface="Arial" pitchFamily="34" charset="0"/>
              <a:cs typeface="Arial" pitchFamily="34" charset="0"/>
            </a:endParaRPr>
          </a:p>
        </p:txBody>
      </p:sp>
      <p:pic>
        <p:nvPicPr>
          <p:cNvPr id="14338" name="Picture 2" descr="http://oi41.tinypic.com/evch9t.jpg">
            <a:hlinkClick r:id="rId4"/>
          </p:cNvPr>
          <p:cNvPicPr>
            <a:picLocks noChangeAspect="1" noChangeArrowheads="1"/>
          </p:cNvPicPr>
          <p:nvPr/>
        </p:nvPicPr>
        <p:blipFill>
          <a:blip r:embed="rId5" cstate="print"/>
          <a:srcRect/>
          <a:stretch>
            <a:fillRect/>
          </a:stretch>
        </p:blipFill>
        <p:spPr bwMode="auto">
          <a:xfrm>
            <a:off x="5562600" y="1371600"/>
            <a:ext cx="2971800" cy="5080819"/>
          </a:xfrm>
          <a:prstGeom prst="rect">
            <a:avLst/>
          </a:prstGeom>
          <a:noFill/>
        </p:spPr>
      </p:pic>
    </p:spTree>
    <p:custDataLst>
      <p:tags r:id="rId1"/>
    </p:custData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tx1"/>
                </a:solidFill>
                <a:latin typeface="Arial" pitchFamily="34" charset="0"/>
                <a:cs typeface="Arial" pitchFamily="34" charset="0"/>
              </a:rPr>
              <a:t>Section 9: States in Part:</a:t>
            </a:r>
          </a:p>
        </p:txBody>
      </p:sp>
      <p:sp>
        <p:nvSpPr>
          <p:cNvPr id="3" name="Content Placeholder 2"/>
          <p:cNvSpPr>
            <a:spLocks noGrp="1"/>
          </p:cNvSpPr>
          <p:nvPr>
            <p:ph idx="1"/>
          </p:nvPr>
        </p:nvSpPr>
        <p:spPr>
          <a:xfrm>
            <a:off x="457200" y="1752600"/>
            <a:ext cx="7696200" cy="4572000"/>
          </a:xfrm>
        </p:spPr>
        <p:txBody>
          <a:bodyPr>
            <a:normAutofit/>
          </a:bodyPr>
          <a:lstStyle/>
          <a:p>
            <a:r>
              <a:rPr lang="en-US" b="1" dirty="0">
                <a:effectLst/>
                <a:latin typeface="Arial" pitchFamily="34" charset="0"/>
                <a:cs typeface="Arial" pitchFamily="34" charset="0"/>
              </a:rPr>
              <a:t>No seller of property that will be purchased with the assistance of a federally related mortgage loan shall require directly or indirectly, as a condition to selling the property, that title insurance covering property be purchased by the buyer from any particular title company</a:t>
            </a:r>
          </a:p>
        </p:txBody>
      </p:sp>
    </p:spTree>
    <p:custDataLst>
      <p:tags r:id="rId1"/>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tx1"/>
                </a:solidFill>
                <a:latin typeface="Arial" pitchFamily="34" charset="0"/>
                <a:cs typeface="Arial" pitchFamily="34" charset="0"/>
              </a:rPr>
              <a:t>“Required Use”</a:t>
            </a:r>
          </a:p>
        </p:txBody>
      </p:sp>
      <p:sp>
        <p:nvSpPr>
          <p:cNvPr id="3" name="Content Placeholder 2"/>
          <p:cNvSpPr>
            <a:spLocks noGrp="1"/>
          </p:cNvSpPr>
          <p:nvPr>
            <p:ph idx="1"/>
          </p:nvPr>
        </p:nvSpPr>
        <p:spPr>
          <a:xfrm>
            <a:off x="457200" y="1752600"/>
            <a:ext cx="8382000" cy="4572000"/>
          </a:xfrm>
        </p:spPr>
        <p:txBody>
          <a:bodyPr>
            <a:normAutofit/>
          </a:bodyPr>
          <a:lstStyle/>
          <a:p>
            <a:pPr>
              <a:buNone/>
            </a:pPr>
            <a:r>
              <a:rPr lang="en-US" b="1" dirty="0">
                <a:effectLst/>
                <a:latin typeface="Arial" pitchFamily="34" charset="0"/>
                <a:cs typeface="Arial" pitchFamily="34" charset="0"/>
              </a:rPr>
              <a:t>A situation in which a person must use a particular provider of a settlement service in order to have access to some distinct service or property, and the person will pay for the settlement service of the particular provider or will pay a charge attributable, in whole or in part, to the settlement service.</a:t>
            </a:r>
          </a:p>
        </p:txBody>
      </p:sp>
    </p:spTree>
    <p:custDataLst>
      <p:tags r:id="rId1"/>
    </p:custData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New Image.BMP"/>
          <p:cNvPicPr>
            <a:picLocks noChangeAspect="1"/>
          </p:cNvPicPr>
          <p:nvPr/>
        </p:nvPicPr>
        <p:blipFill>
          <a:blip r:embed="rId4" cstate="print"/>
          <a:stretch>
            <a:fillRect/>
          </a:stretch>
        </p:blipFill>
        <p:spPr>
          <a:xfrm>
            <a:off x="3657600" y="4267200"/>
            <a:ext cx="1628572" cy="1828572"/>
          </a:xfrm>
          <a:prstGeom prst="rect">
            <a:avLst/>
          </a:prstGeom>
        </p:spPr>
      </p:pic>
    </p:spTree>
    <p:custDataLst>
      <p:tags r:id="rId1"/>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914400"/>
          </a:xfrm>
        </p:spPr>
        <p:txBody>
          <a:bodyPr/>
          <a:lstStyle/>
          <a:p>
            <a:pPr algn="ct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Text Placeholder 3"/>
          <p:cNvSpPr>
            <a:spLocks noGrp="1"/>
          </p:cNvSpPr>
          <p:nvPr>
            <p:ph type="body" idx="1"/>
          </p:nvPr>
        </p:nvSpPr>
        <p:spPr>
          <a:xfrm>
            <a:off x="609600" y="1066800"/>
            <a:ext cx="1600200" cy="5562600"/>
          </a:xfrm>
        </p:spPr>
        <p:txBody>
          <a:bodyPr/>
          <a:lstStyle/>
          <a:p>
            <a:r>
              <a:rPr lang="en-US" sz="3600" dirty="0">
                <a:effectLst/>
              </a:rPr>
              <a:t>T-</a:t>
            </a:r>
          </a:p>
          <a:p>
            <a:r>
              <a:rPr lang="en-US" sz="3600" dirty="0">
                <a:effectLst/>
              </a:rPr>
              <a:t>N-</a:t>
            </a:r>
          </a:p>
          <a:p>
            <a:r>
              <a:rPr lang="en-US" sz="3600" dirty="0">
                <a:effectLst/>
              </a:rPr>
              <a:t>S-</a:t>
            </a:r>
          </a:p>
          <a:p>
            <a:r>
              <a:rPr lang="en-US" sz="3600" dirty="0">
                <a:effectLst/>
              </a:rPr>
              <a:t>T-</a:t>
            </a:r>
          </a:p>
          <a:p>
            <a:r>
              <a:rPr lang="en-US" sz="3600" dirty="0">
                <a:effectLst/>
              </a:rPr>
              <a:t>A-</a:t>
            </a:r>
          </a:p>
          <a:p>
            <a:r>
              <a:rPr lang="en-US" sz="3600" dirty="0">
                <a:effectLst/>
              </a:rPr>
              <a:t>A-</a:t>
            </a:r>
          </a:p>
          <a:p>
            <a:r>
              <a:rPr lang="en-US" sz="3600" dirty="0">
                <a:effectLst/>
              </a:rPr>
              <a:t>F-</a:t>
            </a:r>
          </a:p>
          <a:p>
            <a:r>
              <a:rPr lang="en-US" sz="3600" dirty="0">
                <a:effectLst/>
              </a:rPr>
              <a:t>L-</a:t>
            </a:r>
          </a:p>
          <a:p>
            <a:endParaRPr lang="en-US" dirty="0">
              <a:effectLst/>
            </a:endParaRPr>
          </a:p>
        </p:txBody>
      </p:sp>
      <p:sp>
        <p:nvSpPr>
          <p:cNvPr id="5" name="TextBox 4"/>
          <p:cNvSpPr txBox="1"/>
          <p:nvPr/>
        </p:nvSpPr>
        <p:spPr>
          <a:xfrm>
            <a:off x="3581400" y="1066800"/>
            <a:ext cx="4648200" cy="5016758"/>
          </a:xfrm>
          <a:prstGeom prst="rect">
            <a:avLst/>
          </a:prstGeom>
          <a:noFill/>
        </p:spPr>
        <p:txBody>
          <a:bodyPr wrap="square" rtlCol="0">
            <a:spAutoFit/>
          </a:bodyPr>
          <a:lstStyle/>
          <a:p>
            <a:r>
              <a:rPr lang="en-US" sz="4000" dirty="0"/>
              <a:t>There’s</a:t>
            </a:r>
          </a:p>
          <a:p>
            <a:r>
              <a:rPr lang="en-US" sz="4000" dirty="0"/>
              <a:t>No</a:t>
            </a:r>
          </a:p>
          <a:p>
            <a:r>
              <a:rPr lang="en-US" sz="4000" dirty="0"/>
              <a:t>Such</a:t>
            </a:r>
          </a:p>
          <a:p>
            <a:r>
              <a:rPr lang="en-US" sz="4000" dirty="0"/>
              <a:t>Thing</a:t>
            </a:r>
          </a:p>
          <a:p>
            <a:r>
              <a:rPr lang="en-US" sz="4000" dirty="0"/>
              <a:t>As</a:t>
            </a:r>
          </a:p>
          <a:p>
            <a:r>
              <a:rPr lang="en-US" sz="4000" dirty="0"/>
              <a:t>A</a:t>
            </a:r>
          </a:p>
          <a:p>
            <a:r>
              <a:rPr lang="en-US" sz="4000" dirty="0"/>
              <a:t>Free</a:t>
            </a:r>
          </a:p>
          <a:p>
            <a:r>
              <a:rPr lang="en-US" sz="4000" dirty="0"/>
              <a:t>Lunch</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19200"/>
          </a:xfrm>
        </p:spPr>
        <p:txBody>
          <a:bodyPr>
            <a:normAutofit fontScale="90000"/>
          </a:bodyPr>
          <a:lstStyle/>
          <a:p>
            <a:pPr algn="ctr"/>
            <a:br>
              <a:rPr lang="en-US" sz="4000" dirty="0">
                <a:solidFill>
                  <a:srgbClr val="FF0000"/>
                </a:solidFill>
                <a:effectLst/>
              </a:rPr>
            </a:b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Enforcement of RESPA</a:t>
            </a:r>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4264174" cy="305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28600"/>
            <a:ext cx="8839200" cy="2133600"/>
          </a:xfrm>
        </p:spPr>
        <p:txBody>
          <a:bodyPr/>
          <a:lstStyle/>
          <a:p>
            <a:pPr algn="ctr"/>
            <a:br>
              <a:rPr lang="en-US" sz="4000" dirty="0">
                <a:solidFill>
                  <a:srgbClr val="FF0000"/>
                </a:solidFill>
                <a:effectLst/>
              </a:rPr>
            </a:b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penalties</a:t>
            </a:r>
          </a:p>
        </p:txBody>
      </p:sp>
      <p:pic>
        <p:nvPicPr>
          <p:cNvPr id="40962" name="Picture 2" descr="C:\Users\Barb\Downloads\Fotolia_44496795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7328" y="1744472"/>
            <a:ext cx="4513072" cy="45130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2133600"/>
          </a:xfrm>
        </p:spPr>
        <p:txBody>
          <a:bodyPr/>
          <a:lstStyle/>
          <a:p>
            <a:pPr algn="ctr"/>
            <a:br>
              <a:rPr lang="en-US" sz="4000" dirty="0">
                <a:solidFill>
                  <a:srgbClr val="FF0000"/>
                </a:solidFill>
                <a:effectLst/>
              </a:rPr>
            </a:b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Additional Facts about RESPA</a:t>
            </a:r>
          </a:p>
        </p:txBody>
      </p:sp>
      <p:sp>
        <p:nvSpPr>
          <p:cNvPr id="3" name="Text Placeholder 2"/>
          <p:cNvSpPr>
            <a:spLocks noGrp="1"/>
          </p:cNvSpPr>
          <p:nvPr>
            <p:ph type="body" idx="1"/>
          </p:nvPr>
        </p:nvSpPr>
        <p:spPr>
          <a:xfrm>
            <a:off x="685800" y="2743200"/>
            <a:ext cx="7772400" cy="2971800"/>
          </a:xfrm>
        </p:spPr>
        <p:txBody>
          <a:bodyPr/>
          <a:lstStyle/>
          <a:p>
            <a:endParaRPr lang="en-US" sz="3200" dirty="0">
              <a:effectLst/>
              <a:latin typeface="Arial" pitchFamily="34" charset="0"/>
              <a:cs typeface="Arial" pitchFamily="34" charset="0"/>
            </a:endParaRPr>
          </a:p>
          <a:p>
            <a:endParaRPr lang="en-US" sz="3200" dirty="0">
              <a:effectLst/>
              <a:latin typeface="Arial" pitchFamily="34" charset="0"/>
              <a:cs typeface="Arial" pitchFamily="34" charset="0"/>
            </a:endParaRPr>
          </a:p>
          <a:p>
            <a:r>
              <a:rPr lang="en-US" sz="3200" dirty="0">
                <a:effectLst/>
                <a:latin typeface="Arial" pitchFamily="34" charset="0"/>
                <a:cs typeface="Arial" pitchFamily="34" charset="0"/>
              </a:rPr>
              <a:t>Escrow Requirements</a:t>
            </a:r>
          </a:p>
          <a:p>
            <a:r>
              <a:rPr lang="en-US" sz="3200" dirty="0">
                <a:effectLst/>
                <a:latin typeface="Arial" pitchFamily="34" charset="0"/>
                <a:cs typeface="Arial" pitchFamily="34" charset="0"/>
              </a:rPr>
              <a:t>Disclosure Requirements</a:t>
            </a:r>
          </a:p>
          <a:p>
            <a:r>
              <a:rPr lang="en-US" sz="3200" dirty="0">
                <a:effectLst/>
                <a:latin typeface="Arial" pitchFamily="34" charset="0"/>
                <a:cs typeface="Arial" pitchFamily="34" charset="0"/>
              </a:rPr>
              <a:t>Recent Changes….</a:t>
            </a:r>
          </a:p>
          <a:p>
            <a:endParaRPr lang="en-US" sz="3200" dirty="0">
              <a:effectLst/>
              <a:latin typeface="Arial" pitchFamily="34" charset="0"/>
              <a:cs typeface="Arial" pitchFamily="34" charset="0"/>
            </a:endParaRPr>
          </a:p>
        </p:txBody>
      </p:sp>
    </p:spTree>
    <p:custDataLst>
      <p:tags r:id="rId1"/>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533400"/>
          </a:xfrm>
        </p:spPr>
        <p:txBody>
          <a:bodyPr>
            <a:noAutofit/>
          </a:bodyPr>
          <a:lstStyle/>
          <a:p>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Escrow Requirements</a:t>
            </a:r>
          </a:p>
        </p:txBody>
      </p:sp>
      <p:sp>
        <p:nvSpPr>
          <p:cNvPr id="5" name="Content Placeholder 4"/>
          <p:cNvSpPr>
            <a:spLocks noGrp="1"/>
          </p:cNvSpPr>
          <p:nvPr>
            <p:ph idx="1"/>
          </p:nvPr>
        </p:nvSpPr>
        <p:spPr>
          <a:xfrm>
            <a:off x="457200" y="1981200"/>
            <a:ext cx="8229600" cy="3962400"/>
          </a:xfrm>
        </p:spPr>
        <p:txBody>
          <a:bodyPr>
            <a:noAutofit/>
          </a:bodyPr>
          <a:lstStyle/>
          <a:p>
            <a:r>
              <a:rPr lang="en-US" dirty="0">
                <a:effectLst/>
                <a:latin typeface="Arial" pitchFamily="34" charset="0"/>
                <a:cs typeface="Arial" pitchFamily="34" charset="0"/>
              </a:rPr>
              <a:t>Limits on the amounts that a lender may require a borrower to put into an escrow account for purposes of paying taxes, hazard insurance and other charges related to the property</a:t>
            </a:r>
            <a:r>
              <a:rPr lang="en-US" b="1" dirty="0">
                <a:effectLst/>
                <a:latin typeface="Arial" pitchFamily="34" charset="0"/>
                <a:cs typeface="Arial" pitchFamily="34" charset="0"/>
              </a:rPr>
              <a:t>.</a:t>
            </a:r>
          </a:p>
          <a:p>
            <a:pPr>
              <a:buNone/>
            </a:pPr>
            <a:endParaRPr lang="en-US" dirty="0">
              <a:effectLst/>
              <a:latin typeface="Arial" pitchFamily="34" charset="0"/>
              <a:cs typeface="Arial" pitchFamily="34" charset="0"/>
            </a:endParaRPr>
          </a:p>
        </p:txBody>
      </p:sp>
      <p:pic>
        <p:nvPicPr>
          <p:cNvPr id="3075" name="Picture 3" descr="C:\Users\laura.AARONLINE\AppData\Local\Microsoft\Windows\Temporary Internet Files\Content.IE5\V4BM5EIW\MP900308881[1].jpg"/>
          <p:cNvPicPr>
            <a:picLocks noChangeAspect="1" noChangeArrowheads="1"/>
          </p:cNvPicPr>
          <p:nvPr/>
        </p:nvPicPr>
        <p:blipFill>
          <a:blip r:embed="rId4" cstate="print"/>
          <a:srcRect/>
          <a:stretch>
            <a:fillRect/>
          </a:stretch>
        </p:blipFill>
        <p:spPr bwMode="auto">
          <a:xfrm>
            <a:off x="5791200" y="4038600"/>
            <a:ext cx="2743200" cy="1815084"/>
          </a:xfrm>
          <a:prstGeom prst="rect">
            <a:avLst/>
          </a:prstGeom>
          <a:noFill/>
        </p:spPr>
      </p:pic>
    </p:spTree>
    <p:custDataLst>
      <p:tags r:id="rId1"/>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effectLst/>
                <a:latin typeface="Arial" pitchFamily="34" charset="0"/>
                <a:cs typeface="Arial" pitchFamily="34" charset="0"/>
              </a:rPr>
              <a:t>RESPA does not require lenders to impose an escrow account on borrowers,</a:t>
            </a:r>
          </a:p>
          <a:p>
            <a:pPr lvl="1"/>
            <a:r>
              <a:rPr lang="en-US" sz="3200" dirty="0">
                <a:effectLst/>
                <a:latin typeface="Arial" pitchFamily="34" charset="0"/>
                <a:cs typeface="Arial" pitchFamily="34" charset="0"/>
              </a:rPr>
              <a:t>Certain government loan programs or lenders may require escrow accounts as a condition of the loan</a:t>
            </a:r>
          </a:p>
          <a:p>
            <a:endParaRPr lang="en-US" dirty="0"/>
          </a:p>
        </p:txBody>
      </p:sp>
    </p:spTree>
    <p:custDataLst>
      <p:tags r:id="rId1"/>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lnSpcReduction="10000"/>
          </a:bodyPr>
          <a:lstStyle/>
          <a:p>
            <a:r>
              <a:rPr lang="en-US" b="1" dirty="0">
                <a:effectLst/>
                <a:latin typeface="Arial" pitchFamily="34" charset="0"/>
                <a:cs typeface="Arial" pitchFamily="34" charset="0"/>
              </a:rPr>
              <a:t>RESPA prohibits a lender from charging excessive amounts for the escrow account</a:t>
            </a:r>
          </a:p>
          <a:p>
            <a:pPr>
              <a:buNone/>
            </a:pPr>
            <a:endParaRPr lang="en-US" b="1" dirty="0">
              <a:effectLst/>
              <a:latin typeface="Arial" pitchFamily="34" charset="0"/>
              <a:cs typeface="Arial" pitchFamily="34" charset="0"/>
            </a:endParaRPr>
          </a:p>
          <a:p>
            <a:r>
              <a:rPr lang="en-US" b="1" dirty="0">
                <a:effectLst/>
                <a:latin typeface="Arial" pitchFamily="34" charset="0"/>
                <a:cs typeface="Arial" pitchFamily="34" charset="0"/>
              </a:rPr>
              <a:t>Lender must perform an escrow account analysis once during the year and notify borrowers of any shortage</a:t>
            </a:r>
          </a:p>
          <a:p>
            <a:pPr lvl="1"/>
            <a:r>
              <a:rPr lang="en-US" sz="3200" dirty="0">
                <a:effectLst/>
                <a:latin typeface="Arial" pitchFamily="34" charset="0"/>
                <a:cs typeface="Arial" pitchFamily="34" charset="0"/>
              </a:rPr>
              <a:t>Any excess of $50 or more must be returned to the borrower</a:t>
            </a:r>
          </a:p>
        </p:txBody>
      </p:sp>
    </p:spTree>
    <p:custDataLst>
      <p:tags r:id="rId1"/>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tx1"/>
                </a:solidFill>
                <a:latin typeface="Arial" pitchFamily="34" charset="0"/>
                <a:cs typeface="Arial" pitchFamily="34" charset="0"/>
              </a:rPr>
              <a:t>Disclosure requirements</a:t>
            </a:r>
          </a:p>
        </p:txBody>
      </p:sp>
      <p:sp>
        <p:nvSpPr>
          <p:cNvPr id="3" name="Content Placeholder 2"/>
          <p:cNvSpPr>
            <a:spLocks noGrp="1"/>
          </p:cNvSpPr>
          <p:nvPr>
            <p:ph idx="1"/>
          </p:nvPr>
        </p:nvSpPr>
        <p:spPr>
          <a:xfrm>
            <a:off x="457200" y="1143000"/>
            <a:ext cx="8229600" cy="5181600"/>
          </a:xfrm>
        </p:spPr>
        <p:txBody>
          <a:bodyPr>
            <a:normAutofit lnSpcReduction="10000"/>
          </a:bodyPr>
          <a:lstStyle/>
          <a:p>
            <a:r>
              <a:rPr lang="en-US" dirty="0">
                <a:effectLst/>
                <a:latin typeface="Arial" pitchFamily="34" charset="0"/>
                <a:cs typeface="Arial" pitchFamily="34" charset="0"/>
              </a:rPr>
              <a:t>Lenders for transactions to which RESPA applies must:</a:t>
            </a:r>
          </a:p>
          <a:p>
            <a:pPr>
              <a:buNone/>
            </a:pPr>
            <a:endParaRPr lang="en-US" dirty="0">
              <a:effectLst/>
              <a:latin typeface="Arial" pitchFamily="34" charset="0"/>
              <a:cs typeface="Arial" pitchFamily="34" charset="0"/>
            </a:endParaRPr>
          </a:p>
          <a:p>
            <a:pPr lvl="1"/>
            <a:r>
              <a:rPr lang="en-US" dirty="0">
                <a:effectLst/>
                <a:latin typeface="Arial" pitchFamily="34" charset="0"/>
                <a:cs typeface="Arial" pitchFamily="34" charset="0"/>
              </a:rPr>
              <a:t>Provide the booklet </a:t>
            </a:r>
            <a:r>
              <a:rPr lang="en-US" i="1" dirty="0">
                <a:effectLst/>
                <a:latin typeface="Arial" pitchFamily="34" charset="0"/>
                <a:cs typeface="Arial" pitchFamily="34" charset="0"/>
              </a:rPr>
              <a:t>“Buying Your Home: Settlement costs and information”</a:t>
            </a:r>
          </a:p>
          <a:p>
            <a:pPr lvl="1">
              <a:buNone/>
            </a:pPr>
            <a:endParaRPr lang="en-US" i="1" dirty="0">
              <a:effectLst/>
              <a:latin typeface="Arial" pitchFamily="34" charset="0"/>
              <a:cs typeface="Arial" pitchFamily="34" charset="0"/>
            </a:endParaRPr>
          </a:p>
          <a:p>
            <a:pPr lvl="1"/>
            <a:r>
              <a:rPr lang="en-US" dirty="0">
                <a:effectLst/>
                <a:latin typeface="Arial" pitchFamily="34" charset="0"/>
                <a:cs typeface="Arial" pitchFamily="34" charset="0"/>
              </a:rPr>
              <a:t>Provide a Good Faith Estimate (GFE) of the lender’s settlement costs</a:t>
            </a:r>
          </a:p>
          <a:p>
            <a:pPr lvl="1"/>
            <a:endParaRPr lang="en-US" dirty="0">
              <a:effectLst/>
              <a:latin typeface="Arial" pitchFamily="34" charset="0"/>
              <a:cs typeface="Arial" pitchFamily="34" charset="0"/>
            </a:endParaRPr>
          </a:p>
          <a:p>
            <a:pPr lvl="1"/>
            <a:r>
              <a:rPr lang="en-US" dirty="0">
                <a:effectLst/>
                <a:latin typeface="Arial" pitchFamily="34" charset="0"/>
                <a:cs typeface="Arial" pitchFamily="34" charset="0"/>
              </a:rPr>
              <a:t>Provide a mortgage servicing disclosure statement</a:t>
            </a:r>
          </a:p>
          <a:p>
            <a:pPr lvl="1"/>
            <a:endParaRPr lang="en-US" dirty="0"/>
          </a:p>
        </p:txBody>
      </p:sp>
    </p:spTree>
    <p:custDataLst>
      <p:tags r:id="rId1"/>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Broker’s Risk Reduction Tips</a:t>
            </a:r>
          </a:p>
        </p:txBody>
      </p:sp>
      <p:sp>
        <p:nvSpPr>
          <p:cNvPr id="5" name="Content Placeholder 4"/>
          <p:cNvSpPr>
            <a:spLocks noGrp="1"/>
          </p:cNvSpPr>
          <p:nvPr>
            <p:ph idx="1"/>
          </p:nvPr>
        </p:nvSpPr>
        <p:spPr>
          <a:xfrm>
            <a:off x="457200" y="1600200"/>
            <a:ext cx="8229600" cy="4953000"/>
          </a:xfrm>
        </p:spPr>
        <p:txBody>
          <a:bodyPr>
            <a:normAutofit lnSpcReduction="10000"/>
          </a:bodyPr>
          <a:lstStyle/>
          <a:p>
            <a:r>
              <a:rPr lang="en-US" dirty="0">
                <a:effectLst/>
                <a:latin typeface="Arial" pitchFamily="34" charset="0"/>
                <a:cs typeface="Arial" pitchFamily="34" charset="0"/>
              </a:rPr>
              <a:t>Enter into compensation agreements with lenders after checking with legal counsel</a:t>
            </a:r>
          </a:p>
          <a:p>
            <a:r>
              <a:rPr lang="en-US" dirty="0">
                <a:effectLst/>
                <a:latin typeface="Arial" pitchFamily="34" charset="0"/>
                <a:cs typeface="Arial" pitchFamily="34" charset="0"/>
              </a:rPr>
              <a:t>Create and implement a RESPA policy for your brokerage</a:t>
            </a:r>
          </a:p>
          <a:p>
            <a:r>
              <a:rPr lang="en-US" dirty="0">
                <a:effectLst/>
                <a:latin typeface="Arial" pitchFamily="34" charset="0"/>
                <a:cs typeface="Arial" pitchFamily="34" charset="0"/>
              </a:rPr>
              <a:t>Implement a RESPA training program for agents</a:t>
            </a:r>
          </a:p>
          <a:p>
            <a:r>
              <a:rPr lang="en-US" dirty="0">
                <a:effectLst/>
                <a:latin typeface="Arial" pitchFamily="34" charset="0"/>
                <a:cs typeface="Arial" pitchFamily="34" charset="0"/>
              </a:rPr>
              <a:t>Supervise agents as to RESPA compliance</a:t>
            </a:r>
          </a:p>
          <a:p>
            <a:r>
              <a:rPr lang="en-US" dirty="0">
                <a:effectLst/>
                <a:latin typeface="Arial" pitchFamily="34" charset="0"/>
                <a:cs typeface="Arial" pitchFamily="34" charset="0"/>
              </a:rPr>
              <a:t>Do not accept a “thing of value” from other settlement providers</a:t>
            </a:r>
          </a:p>
          <a:p>
            <a:endParaRPr lang="en-US" dirty="0"/>
          </a:p>
        </p:txBody>
      </p:sp>
    </p:spTree>
    <p:custDataLst>
      <p:tags r:id="rId1"/>
    </p:custData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Brokers’ Risk Reduction Tips</a:t>
            </a:r>
          </a:p>
        </p:txBody>
      </p:sp>
      <p:sp>
        <p:nvSpPr>
          <p:cNvPr id="3" name="Content Placeholder 2"/>
          <p:cNvSpPr>
            <a:spLocks noGrp="1"/>
          </p:cNvSpPr>
          <p:nvPr>
            <p:ph idx="1"/>
          </p:nvPr>
        </p:nvSpPr>
        <p:spPr/>
        <p:txBody>
          <a:bodyPr>
            <a:noAutofit/>
          </a:bodyPr>
          <a:lstStyle/>
          <a:p>
            <a:r>
              <a:rPr lang="en-US" dirty="0">
                <a:effectLst/>
                <a:latin typeface="Arial" pitchFamily="34" charset="0"/>
                <a:cs typeface="Arial" pitchFamily="34" charset="0"/>
              </a:rPr>
              <a:t>Do not allow agents to accept a “thing of value” from other settlement service providers</a:t>
            </a:r>
          </a:p>
          <a:p>
            <a:r>
              <a:rPr lang="en-US" dirty="0">
                <a:effectLst/>
                <a:latin typeface="Arial" pitchFamily="34" charset="0"/>
                <a:cs typeface="Arial" pitchFamily="34" charset="0"/>
              </a:rPr>
              <a:t>If working in an affiliated business construct, ensure that all RESPA requirements are met and appropriate disclosures are made to the consumer</a:t>
            </a:r>
          </a:p>
          <a:p>
            <a:r>
              <a:rPr lang="en-US" dirty="0">
                <a:effectLst/>
                <a:latin typeface="Arial" pitchFamily="34" charset="0"/>
                <a:cs typeface="Arial" pitchFamily="34" charset="0"/>
              </a:rPr>
              <a:t>Be aware of any possible undisclosed referrals</a:t>
            </a:r>
          </a:p>
        </p:txBody>
      </p:sp>
    </p:spTree>
    <p:custDataLst>
      <p:tags r:id="rId1"/>
    </p:custData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solidFill>
                  <a:schemeClr val="tx1"/>
                </a:solidFill>
                <a:latin typeface="Arial" pitchFamily="34" charset="0"/>
                <a:cs typeface="Arial" pitchFamily="34" charset="0"/>
              </a:rPr>
              <a:t>Agents’ Risk Reduction Tips</a:t>
            </a:r>
          </a:p>
        </p:txBody>
      </p:sp>
      <p:sp>
        <p:nvSpPr>
          <p:cNvPr id="3" name="Content Placeholder 2"/>
          <p:cNvSpPr>
            <a:spLocks noGrp="1"/>
          </p:cNvSpPr>
          <p:nvPr>
            <p:ph idx="1"/>
          </p:nvPr>
        </p:nvSpPr>
        <p:spPr>
          <a:xfrm>
            <a:off x="457200" y="1752600"/>
            <a:ext cx="8229600" cy="4572000"/>
          </a:xfrm>
        </p:spPr>
        <p:txBody>
          <a:bodyPr/>
          <a:lstStyle/>
          <a:p>
            <a:r>
              <a:rPr lang="en-US" dirty="0">
                <a:effectLst/>
                <a:latin typeface="Arial" pitchFamily="34" charset="0"/>
                <a:cs typeface="Arial" pitchFamily="34" charset="0"/>
              </a:rPr>
              <a:t>Educate buyer clients about the home buying and financing process, including GFE’s and HUD-1’s as well as other RESPA-required disclosures</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Inform buyer clients that they are not obligated to use lenders’ or sellers’ preferred service providers</a:t>
            </a:r>
          </a:p>
        </p:txBody>
      </p:sp>
    </p:spTree>
    <p:custDataLst>
      <p:tags r:id="rId1"/>
    </p:custData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447800"/>
          </a:xfrm>
        </p:spPr>
        <p:txBody>
          <a:bodyPr/>
          <a:lstStyle/>
          <a:p>
            <a:pPr algn="ct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dirty="0" err="1">
                <a:solidFill>
                  <a:schemeClr val="tx1"/>
                </a:solidFill>
                <a:effectLst>
                  <a:outerShdw blurRad="38100" dist="38100" dir="2700000" algn="tl">
                    <a:srgbClr val="000000">
                      <a:alpha val="43137"/>
                    </a:srgbClr>
                  </a:outerShdw>
                </a:effectLst>
                <a:latin typeface="Arial" pitchFamily="34" charset="0"/>
                <a:cs typeface="Arial" pitchFamily="34" charset="0"/>
              </a:rPr>
              <a:t>respa</a:t>
            </a: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 prohibits:</a:t>
            </a:r>
          </a:p>
        </p:txBody>
      </p:sp>
      <p:sp>
        <p:nvSpPr>
          <p:cNvPr id="3" name="Text Placeholder 2"/>
          <p:cNvSpPr>
            <a:spLocks noGrp="1"/>
          </p:cNvSpPr>
          <p:nvPr>
            <p:ph type="body" idx="1"/>
          </p:nvPr>
        </p:nvSpPr>
        <p:spPr>
          <a:xfrm>
            <a:off x="990600" y="2514600"/>
            <a:ext cx="7086600" cy="1905000"/>
          </a:xfrm>
        </p:spPr>
        <p:txBody>
          <a:bodyPr>
            <a:normAutofit/>
          </a:bodyPr>
          <a:lstStyle/>
          <a:p>
            <a:r>
              <a:rPr lang="en-US" sz="2400" dirty="0">
                <a:effectLst/>
                <a:latin typeface="Arial" pitchFamily="34" charset="0"/>
                <a:cs typeface="Arial" pitchFamily="34" charset="0"/>
              </a:rPr>
              <a:t>Brokers and Agents from receiving anything of value in exchange for referrals to industry partners</a:t>
            </a:r>
          </a:p>
          <a:p>
            <a:endParaRPr lang="en-US" sz="2800" dirty="0"/>
          </a:p>
        </p:txBody>
      </p:sp>
    </p:spTree>
    <p:custDataLst>
      <p:tags r:id="rId1"/>
    </p:custData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Agents’ Risk Reduction Tips</a:t>
            </a:r>
          </a:p>
        </p:txBody>
      </p:sp>
      <p:sp>
        <p:nvSpPr>
          <p:cNvPr id="3" name="Content Placeholder 2"/>
          <p:cNvSpPr>
            <a:spLocks noGrp="1"/>
          </p:cNvSpPr>
          <p:nvPr>
            <p:ph idx="1"/>
          </p:nvPr>
        </p:nvSpPr>
        <p:spPr/>
        <p:txBody>
          <a:bodyPr/>
          <a:lstStyle/>
          <a:p>
            <a:r>
              <a:rPr lang="en-US" dirty="0">
                <a:effectLst/>
                <a:latin typeface="Arial" pitchFamily="34" charset="0"/>
                <a:cs typeface="Arial" pitchFamily="34" charset="0"/>
              </a:rPr>
              <a:t>Ensure you are being paid for actual, substantive services performed.</a:t>
            </a:r>
          </a:p>
          <a:p>
            <a:pPr>
              <a:buNone/>
            </a:pPr>
            <a:endParaRPr lang="en-US" dirty="0">
              <a:effectLst/>
              <a:latin typeface="Arial" pitchFamily="34" charset="0"/>
              <a:cs typeface="Arial" pitchFamily="34" charset="0"/>
            </a:endParaRPr>
          </a:p>
          <a:p>
            <a:r>
              <a:rPr lang="en-US" dirty="0">
                <a:effectLst/>
                <a:latin typeface="Arial" pitchFamily="34" charset="0"/>
                <a:cs typeface="Arial" pitchFamily="34" charset="0"/>
              </a:rPr>
              <a:t>Direct your buyer clients to lenders, title insurance providers, etc. who will best fulfill your client’s needs. </a:t>
            </a:r>
          </a:p>
          <a:p>
            <a:pPr>
              <a:buNone/>
            </a:pPr>
            <a:r>
              <a:rPr lang="en-US" dirty="0">
                <a:effectLst/>
                <a:latin typeface="Arial" pitchFamily="34" charset="0"/>
                <a:cs typeface="Arial" pitchFamily="34" charset="0"/>
              </a:rPr>
              <a:t>	(Not the ones who have the best referral programs for you)</a:t>
            </a:r>
          </a:p>
          <a:p>
            <a:endParaRPr lang="en-US" dirty="0"/>
          </a:p>
        </p:txBody>
      </p:sp>
    </p:spTree>
    <p:custDataLst>
      <p:tags r:id="rId1"/>
    </p:custData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Q1, Q2, Q3, Q4, Q5, Q6</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835833028"/>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32766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Dodd Frank</a:t>
            </a:r>
            <a:b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Q1- Q10</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86010017"/>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8218"/>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SELLER CARRYBACK OVERVIEW</a:t>
            </a:r>
            <a:b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1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p>
        </p:txBody>
      </p:sp>
      <p:sp>
        <p:nvSpPr>
          <p:cNvPr id="3" name="TextBox 2">
            <a:extLst>
              <a:ext uri="{FF2B5EF4-FFF2-40B4-BE49-F238E27FC236}">
                <a16:creationId xmlns:a16="http://schemas.microsoft.com/office/drawing/2014/main" id="{E94F7FCB-8ABF-4177-AC54-99D0093C50EA}"/>
              </a:ext>
            </a:extLst>
          </p:cNvPr>
          <p:cNvSpPr txBox="1"/>
          <p:nvPr/>
        </p:nvSpPr>
        <p:spPr>
          <a:xfrm>
            <a:off x="762001" y="3276600"/>
            <a:ext cx="2209800" cy="2677656"/>
          </a:xfrm>
          <a:prstGeom prst="rect">
            <a:avLst/>
          </a:prstGeom>
          <a:noFill/>
        </p:spPr>
        <p:txBody>
          <a:bodyPr wrap="square" rtlCol="0">
            <a:spAutoFit/>
          </a:bodyPr>
          <a:lstStyle/>
          <a:p>
            <a:r>
              <a:rPr lang="en-US" sz="2800" dirty="0"/>
              <a:t>Q1- False</a:t>
            </a:r>
          </a:p>
          <a:p>
            <a:r>
              <a:rPr lang="en-US" sz="2800" dirty="0"/>
              <a:t>Q2- False</a:t>
            </a:r>
          </a:p>
          <a:p>
            <a:r>
              <a:rPr lang="en-US" sz="2800" dirty="0"/>
              <a:t>Q3- False</a:t>
            </a:r>
          </a:p>
          <a:p>
            <a:r>
              <a:rPr lang="en-US" sz="2800" dirty="0"/>
              <a:t>Q4- False</a:t>
            </a:r>
          </a:p>
          <a:p>
            <a:r>
              <a:rPr lang="en-US" sz="2800" dirty="0"/>
              <a:t>Q5- True</a:t>
            </a:r>
          </a:p>
          <a:p>
            <a:r>
              <a:rPr lang="en-US" sz="2800" dirty="0"/>
              <a:t>Qt- False</a:t>
            </a:r>
          </a:p>
        </p:txBody>
      </p:sp>
      <p:sp>
        <p:nvSpPr>
          <p:cNvPr id="4" name="TextBox 3">
            <a:extLst>
              <a:ext uri="{FF2B5EF4-FFF2-40B4-BE49-F238E27FC236}">
                <a16:creationId xmlns:a16="http://schemas.microsoft.com/office/drawing/2014/main" id="{DB91BA85-5E33-46B4-BC24-4A4EB112D273}"/>
              </a:ext>
            </a:extLst>
          </p:cNvPr>
          <p:cNvSpPr txBox="1"/>
          <p:nvPr/>
        </p:nvSpPr>
        <p:spPr>
          <a:xfrm>
            <a:off x="3429000" y="3352800"/>
            <a:ext cx="2971800" cy="1815882"/>
          </a:xfrm>
          <a:prstGeom prst="rect">
            <a:avLst/>
          </a:prstGeom>
          <a:noFill/>
        </p:spPr>
        <p:txBody>
          <a:bodyPr wrap="square" rtlCol="0">
            <a:spAutoFit/>
          </a:bodyPr>
          <a:lstStyle/>
          <a:p>
            <a:r>
              <a:rPr lang="en-US" sz="2800" dirty="0"/>
              <a:t>Q7- False</a:t>
            </a:r>
          </a:p>
          <a:p>
            <a:r>
              <a:rPr lang="en-US" sz="2800" dirty="0"/>
              <a:t>Q8- False</a:t>
            </a:r>
          </a:p>
          <a:p>
            <a:r>
              <a:rPr lang="en-US" sz="2800" dirty="0"/>
              <a:t>Q9- False</a:t>
            </a:r>
          </a:p>
          <a:p>
            <a:r>
              <a:rPr lang="en-US" sz="2800" dirty="0"/>
              <a:t>Q10- False</a:t>
            </a:r>
          </a:p>
        </p:txBody>
      </p:sp>
    </p:spTree>
    <p:custDataLst>
      <p:tags r:id="rId1"/>
    </p:custDataLst>
    <p:extLst>
      <p:ext uri="{BB962C8B-B14F-4D97-AF65-F5344CB8AC3E}">
        <p14:creationId xmlns:p14="http://schemas.microsoft.com/office/powerpoint/2010/main" val="3399190432"/>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57400"/>
          </a:xfrm>
        </p:spPr>
        <p:txBody>
          <a:bodyPr>
            <a:noAutofit/>
          </a:bodyPr>
          <a:lstStyle/>
          <a:p>
            <a:r>
              <a:rPr lang="en-US" sz="4400" b="1" dirty="0">
                <a:solidFill>
                  <a:schemeClr val="tx1"/>
                </a:solidFill>
                <a:latin typeface="Arial" pitchFamily="34" charset="0"/>
                <a:cs typeface="Arial" pitchFamily="34" charset="0"/>
              </a:rPr>
              <a:t>UNIT 2:  Dodd-Frank – SELLER CARRYBACK OVERVIEW</a:t>
            </a:r>
          </a:p>
        </p:txBody>
      </p:sp>
      <p:sp>
        <p:nvSpPr>
          <p:cNvPr id="3" name="TextBox 2"/>
          <p:cNvSpPr txBox="1"/>
          <p:nvPr/>
        </p:nvSpPr>
        <p:spPr>
          <a:xfrm>
            <a:off x="533400" y="2667000"/>
            <a:ext cx="8077200" cy="3539430"/>
          </a:xfrm>
          <a:prstGeom prst="rect">
            <a:avLst/>
          </a:prstGeom>
          <a:noFill/>
        </p:spPr>
        <p:txBody>
          <a:bodyPr wrap="square" rtlCol="0">
            <a:spAutoFit/>
          </a:bodyPr>
          <a:lstStyle/>
          <a:p>
            <a:r>
              <a:rPr lang="en-US" sz="3200" dirty="0"/>
              <a:t>QM Rule Impacting Seller Carryback Financing:</a:t>
            </a:r>
          </a:p>
          <a:p>
            <a:endParaRPr lang="en-US" sz="3200" dirty="0"/>
          </a:p>
          <a:p>
            <a:r>
              <a:rPr lang="en-US" sz="3200" dirty="0"/>
              <a:t>The Consumer Financial Protection Bureau (CFPB) defines a consumer credit transaction as: “credit offered or extended to a consumer primarily for personal, family or household purposes.” </a:t>
            </a:r>
          </a:p>
        </p:txBody>
      </p:sp>
    </p:spTree>
    <p:custDataLst>
      <p:tags r:id="rId1"/>
    </p:custData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3276600"/>
          </a:xfrm>
        </p:spPr>
        <p:txBody>
          <a:bodyPr>
            <a:normAutofit fontScale="90000"/>
          </a:bodyPr>
          <a:lstStyle/>
          <a:p>
            <a:pPr algn="ctr"/>
            <a:r>
              <a:rPr lang="en-US" sz="4400" dirty="0">
                <a:effectLst/>
                <a:latin typeface="Arial" panose="020B0604020202020204" pitchFamily="34" charset="0"/>
                <a:ea typeface="Calibri" panose="020F0502020204030204" pitchFamily="34" charset="0"/>
                <a:cs typeface="Arial" panose="020B0604020202020204" pitchFamily="34" charset="0"/>
              </a:rPr>
              <a:t>Thumbs up or down:</a:t>
            </a:r>
            <a:br>
              <a:rPr lang="en-US" sz="4400" dirty="0">
                <a:effectLst/>
                <a:latin typeface="Arial" panose="020B0604020202020204" pitchFamily="34" charset="0"/>
                <a:ea typeface="Calibri" panose="020F0502020204030204" pitchFamily="34" charset="0"/>
                <a:cs typeface="Arial" panose="020B0604020202020204" pitchFamily="34" charset="0"/>
              </a:rPr>
            </a:br>
            <a:br>
              <a:rPr lang="en-US" sz="4400" dirty="0">
                <a:effectLst/>
                <a:latin typeface="Arial" panose="020B0604020202020204" pitchFamily="34" charset="0"/>
                <a:ea typeface="Calibri" panose="020F0502020204030204" pitchFamily="34" charset="0"/>
                <a:cs typeface="Arial" panose="020B0604020202020204" pitchFamily="34" charset="0"/>
              </a:rPr>
            </a:br>
            <a:r>
              <a:rPr lang="en-US" sz="4400" dirty="0">
                <a:effectLst/>
                <a:latin typeface="Arial" panose="020B0604020202020204" pitchFamily="34" charset="0"/>
                <a:ea typeface="Calibri" panose="020F0502020204030204" pitchFamily="34" charset="0"/>
                <a:cs typeface="Arial" panose="020B0604020202020204" pitchFamily="34" charset="0"/>
              </a:rPr>
              <a:t>A seller should obtain a Lender’s Title Policy if carrying a note.</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86672565"/>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400" dirty="0">
                <a:solidFill>
                  <a:schemeClr val="tx1"/>
                </a:solidFill>
                <a:latin typeface="Arial" pitchFamily="34" charset="0"/>
                <a:cs typeface="Arial" pitchFamily="34" charset="0"/>
              </a:rPr>
              <a:t>UNIT 3:  FAIR HOUSING</a:t>
            </a:r>
          </a:p>
        </p:txBody>
      </p:sp>
      <p:pic>
        <p:nvPicPr>
          <p:cNvPr id="50178" name="Picture 2" descr="http://www.massrealestatelawblog.com/wp-content/uploads/2009/10/fair_housing.jpg"/>
          <p:cNvPicPr>
            <a:picLocks noChangeAspect="1" noChangeArrowheads="1"/>
          </p:cNvPicPr>
          <p:nvPr/>
        </p:nvPicPr>
        <p:blipFill>
          <a:blip r:embed="rId4" cstate="print"/>
          <a:srcRect/>
          <a:stretch>
            <a:fillRect/>
          </a:stretch>
        </p:blipFill>
        <p:spPr bwMode="auto">
          <a:xfrm>
            <a:off x="304800" y="1536700"/>
            <a:ext cx="1981200" cy="2286000"/>
          </a:xfrm>
          <a:prstGeom prst="rect">
            <a:avLst/>
          </a:prstGeom>
          <a:noFill/>
        </p:spPr>
      </p:pic>
      <p:pic>
        <p:nvPicPr>
          <p:cNvPr id="50182" name="Picture 6" descr="http://www.titusville.com/Images/ImageManager/FairHousingPictures010.jpg"/>
          <p:cNvPicPr>
            <a:picLocks noChangeAspect="1" noChangeArrowheads="1"/>
          </p:cNvPicPr>
          <p:nvPr/>
        </p:nvPicPr>
        <p:blipFill>
          <a:blip r:embed="rId5" cstate="print"/>
          <a:srcRect/>
          <a:stretch>
            <a:fillRect/>
          </a:stretch>
        </p:blipFill>
        <p:spPr bwMode="auto">
          <a:xfrm>
            <a:off x="2997200" y="3505200"/>
            <a:ext cx="3771900" cy="2262648"/>
          </a:xfrm>
          <a:prstGeom prst="rect">
            <a:avLst/>
          </a:prstGeom>
          <a:noFill/>
        </p:spPr>
      </p:pic>
      <p:pic>
        <p:nvPicPr>
          <p:cNvPr id="45060" name="Picture 4" descr="http://www.gmkfreelogos.com/logos/E/img/Equal_Housing_Lender.gif"/>
          <p:cNvPicPr>
            <a:picLocks noChangeAspect="1" noChangeArrowheads="1"/>
          </p:cNvPicPr>
          <p:nvPr/>
        </p:nvPicPr>
        <p:blipFill>
          <a:blip r:embed="rId6" cstate="print"/>
          <a:srcRect/>
          <a:stretch>
            <a:fillRect/>
          </a:stretch>
        </p:blipFill>
        <p:spPr bwMode="auto">
          <a:xfrm>
            <a:off x="6769100" y="1409700"/>
            <a:ext cx="1905000" cy="1905000"/>
          </a:xfrm>
          <a:prstGeom prst="rect">
            <a:avLst/>
          </a:prstGeom>
          <a:noFill/>
        </p:spPr>
      </p:pic>
    </p:spTree>
    <p:custDataLst>
      <p:tags r:id="rId1"/>
    </p:custDataLst>
    <p:extLst>
      <p:ext uri="{BB962C8B-B14F-4D97-AF65-F5344CB8AC3E}">
        <p14:creationId xmlns:p14="http://schemas.microsoft.com/office/powerpoint/2010/main" val="3531033977"/>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New Image.BMP"/>
          <p:cNvPicPr>
            <a:picLocks noChangeAspect="1"/>
          </p:cNvPicPr>
          <p:nvPr/>
        </p:nvPicPr>
        <p:blipFill>
          <a:blip r:embed="rId4" cstate="print"/>
          <a:stretch>
            <a:fillRect/>
          </a:stretch>
        </p:blipFill>
        <p:spPr>
          <a:xfrm>
            <a:off x="3657600" y="4267200"/>
            <a:ext cx="1628572" cy="1828572"/>
          </a:xfrm>
          <a:prstGeom prst="rect">
            <a:avLst/>
          </a:prstGeom>
        </p:spPr>
      </p:pic>
    </p:spTree>
    <p:custDataLst>
      <p:tags r:id="rId1"/>
    </p:custData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5240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a:extLst>
              <a:ext uri="{FF2B5EF4-FFF2-40B4-BE49-F238E27FC236}">
                <a16:creationId xmlns:a16="http://schemas.microsoft.com/office/drawing/2014/main" id="{687AFD59-0EA4-473B-9A39-783E3A9EA962}"/>
              </a:ext>
            </a:extLst>
          </p:cNvPr>
          <p:cNvSpPr txBox="1"/>
          <p:nvPr/>
        </p:nvSpPr>
        <p:spPr>
          <a:xfrm>
            <a:off x="685800" y="2143626"/>
            <a:ext cx="8153400" cy="3416320"/>
          </a:xfrm>
          <a:prstGeom prst="rect">
            <a:avLst/>
          </a:prstGeom>
          <a:noFill/>
        </p:spPr>
        <p:txBody>
          <a:bodyPr wrap="square" rtlCol="0">
            <a:spAutoFit/>
          </a:bodyPr>
          <a:lstStyle/>
          <a:p>
            <a:r>
              <a:rPr lang="en-US" sz="2400" dirty="0"/>
              <a:t>Q1 – False </a:t>
            </a:r>
          </a:p>
          <a:p>
            <a:r>
              <a:rPr lang="en-US" sz="2400" dirty="0"/>
              <a:t>Q2 – True</a:t>
            </a:r>
          </a:p>
          <a:p>
            <a:r>
              <a:rPr lang="en-US" sz="2400" dirty="0"/>
              <a:t>Q3  - False</a:t>
            </a:r>
          </a:p>
          <a:p>
            <a:r>
              <a:rPr lang="en-US" sz="2400" dirty="0"/>
              <a:t>Q4 – False</a:t>
            </a:r>
          </a:p>
          <a:p>
            <a:r>
              <a:rPr lang="en-US" sz="2400" dirty="0"/>
              <a:t>Q5 – False</a:t>
            </a:r>
          </a:p>
          <a:p>
            <a:r>
              <a:rPr lang="en-US" sz="2400" dirty="0"/>
              <a:t>Q6 – False</a:t>
            </a:r>
          </a:p>
          <a:p>
            <a:r>
              <a:rPr lang="en-US" sz="2400" dirty="0"/>
              <a:t>Q7 – False</a:t>
            </a:r>
          </a:p>
          <a:p>
            <a:r>
              <a:rPr lang="en-US" sz="2400" dirty="0"/>
              <a:t>Q8 – True</a:t>
            </a:r>
          </a:p>
          <a:p>
            <a:r>
              <a:rPr lang="en-US" sz="2400" dirty="0"/>
              <a:t>Q9 -   False</a:t>
            </a:r>
          </a:p>
        </p:txBody>
      </p:sp>
    </p:spTree>
    <p:custDataLst>
      <p:tags r:id="rId1"/>
    </p:custDataLst>
    <p:extLst>
      <p:ext uri="{BB962C8B-B14F-4D97-AF65-F5344CB8AC3E}">
        <p14:creationId xmlns:p14="http://schemas.microsoft.com/office/powerpoint/2010/main" val="3901541089"/>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Federal Fair Housing Act</a:t>
            </a:r>
          </a:p>
        </p:txBody>
      </p:sp>
      <p:sp>
        <p:nvSpPr>
          <p:cNvPr id="3" name="Content Placeholder 2"/>
          <p:cNvSpPr>
            <a:spLocks noGrp="1"/>
          </p:cNvSpPr>
          <p:nvPr>
            <p:ph idx="1"/>
          </p:nvPr>
        </p:nvSpPr>
        <p:spPr/>
        <p:txBody>
          <a:bodyPr>
            <a:normAutofit lnSpcReduction="10000"/>
          </a:bodyPr>
          <a:lstStyle/>
          <a:p>
            <a:r>
              <a:rPr lang="en-US" dirty="0">
                <a:effectLst/>
                <a:latin typeface="Arial" pitchFamily="34" charset="0"/>
                <a:cs typeface="Arial" pitchFamily="34" charset="0"/>
              </a:rPr>
              <a:t>Made it illegal to discriminate based on:</a:t>
            </a:r>
          </a:p>
          <a:p>
            <a:pPr lvl="1"/>
            <a:r>
              <a:rPr lang="en-US" dirty="0">
                <a:effectLst/>
                <a:latin typeface="Arial" pitchFamily="34" charset="0"/>
                <a:cs typeface="Arial" pitchFamily="34" charset="0"/>
              </a:rPr>
              <a:t>Race</a:t>
            </a:r>
          </a:p>
          <a:p>
            <a:pPr lvl="1"/>
            <a:r>
              <a:rPr lang="en-US" dirty="0">
                <a:effectLst/>
                <a:latin typeface="Arial" pitchFamily="34" charset="0"/>
                <a:cs typeface="Arial" pitchFamily="34" charset="0"/>
              </a:rPr>
              <a:t>Color</a:t>
            </a:r>
          </a:p>
          <a:p>
            <a:pPr lvl="1"/>
            <a:r>
              <a:rPr lang="en-US" dirty="0">
                <a:effectLst/>
                <a:latin typeface="Arial" pitchFamily="34" charset="0"/>
                <a:cs typeface="Arial" pitchFamily="34" charset="0"/>
              </a:rPr>
              <a:t>Religion</a:t>
            </a:r>
          </a:p>
          <a:p>
            <a:pPr lvl="1"/>
            <a:r>
              <a:rPr lang="en-US" dirty="0">
                <a:effectLst/>
                <a:latin typeface="Arial" pitchFamily="34" charset="0"/>
                <a:cs typeface="Arial" pitchFamily="34" charset="0"/>
              </a:rPr>
              <a:t>National origin</a:t>
            </a:r>
          </a:p>
          <a:p>
            <a:pPr lvl="1"/>
            <a:r>
              <a:rPr lang="en-US" dirty="0">
                <a:effectLst/>
                <a:latin typeface="Arial" pitchFamily="34" charset="0"/>
                <a:cs typeface="Arial" pitchFamily="34" charset="0"/>
              </a:rPr>
              <a:t>Sex</a:t>
            </a:r>
          </a:p>
          <a:p>
            <a:r>
              <a:rPr lang="en-US" dirty="0">
                <a:effectLst/>
                <a:latin typeface="Arial" pitchFamily="34" charset="0"/>
                <a:cs typeface="Arial" pitchFamily="34" charset="0"/>
              </a:rPr>
              <a:t>Amended in 1988 to add:</a:t>
            </a:r>
          </a:p>
          <a:p>
            <a:pPr lvl="1"/>
            <a:r>
              <a:rPr lang="en-US" dirty="0">
                <a:effectLst/>
                <a:latin typeface="Arial" pitchFamily="34" charset="0"/>
                <a:cs typeface="Arial" pitchFamily="34" charset="0"/>
              </a:rPr>
              <a:t>Disability</a:t>
            </a:r>
          </a:p>
          <a:p>
            <a:pPr lvl="1"/>
            <a:r>
              <a:rPr lang="en-US" dirty="0">
                <a:effectLst/>
                <a:latin typeface="Arial" pitchFamily="34" charset="0"/>
                <a:cs typeface="Arial" pitchFamily="34" charset="0"/>
              </a:rPr>
              <a:t>Familial Status </a:t>
            </a:r>
          </a:p>
        </p:txBody>
      </p:sp>
    </p:spTree>
    <p:custDataLst>
      <p:tags r:id="rId1"/>
    </p:custData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New Image.BMP"/>
          <p:cNvPicPr>
            <a:picLocks noChangeAspect="1"/>
          </p:cNvPicPr>
          <p:nvPr/>
        </p:nvPicPr>
        <p:blipFill>
          <a:blip r:embed="rId4" cstate="print"/>
          <a:stretch>
            <a:fillRect/>
          </a:stretch>
        </p:blipFill>
        <p:spPr>
          <a:xfrm>
            <a:off x="3657600" y="4267200"/>
            <a:ext cx="1628572" cy="1828572"/>
          </a:xfrm>
          <a:prstGeom prst="rect">
            <a:avLst/>
          </a:prstGeom>
        </p:spPr>
      </p:pic>
    </p:spTree>
    <p:custDataLst>
      <p:tags r:id="rId1"/>
    </p:custData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Arial" pitchFamily="34" charset="0"/>
                <a:cs typeface="Arial" pitchFamily="34" charset="0"/>
              </a:rPr>
              <a:t>Federal Fair Housing Act Prohibits:</a:t>
            </a:r>
          </a:p>
        </p:txBody>
      </p:sp>
      <p:sp>
        <p:nvSpPr>
          <p:cNvPr id="3" name="Content Placeholder 2"/>
          <p:cNvSpPr>
            <a:spLocks noGrp="1"/>
          </p:cNvSpPr>
          <p:nvPr>
            <p:ph idx="1"/>
          </p:nvPr>
        </p:nvSpPr>
        <p:spPr/>
        <p:txBody>
          <a:bodyPr>
            <a:normAutofit fontScale="92500" lnSpcReduction="20000"/>
          </a:bodyPr>
          <a:lstStyle/>
          <a:p>
            <a:pPr>
              <a:buNone/>
            </a:pPr>
            <a:r>
              <a:rPr lang="en-US" u="sng" dirty="0"/>
              <a:t>Sell</a:t>
            </a:r>
          </a:p>
          <a:p>
            <a:pPr>
              <a:buNone/>
            </a:pPr>
            <a:r>
              <a:rPr lang="en-US" u="sng" dirty="0"/>
              <a:t>Negotiate</a:t>
            </a:r>
          </a:p>
          <a:p>
            <a:pPr>
              <a:buNone/>
            </a:pPr>
            <a:r>
              <a:rPr lang="en-US" u="sng" dirty="0"/>
              <a:t>Deny</a:t>
            </a:r>
          </a:p>
          <a:p>
            <a:pPr>
              <a:buNone/>
            </a:pPr>
            <a:r>
              <a:rPr lang="en-US" u="sng" dirty="0"/>
              <a:t>Privileges</a:t>
            </a:r>
          </a:p>
          <a:p>
            <a:pPr>
              <a:buNone/>
            </a:pPr>
            <a:r>
              <a:rPr lang="en-US" u="sng" dirty="0"/>
              <a:t>Connection</a:t>
            </a:r>
          </a:p>
          <a:p>
            <a:pPr>
              <a:buNone/>
            </a:pPr>
            <a:r>
              <a:rPr lang="en-US" u="sng" dirty="0"/>
              <a:t>Cause</a:t>
            </a:r>
          </a:p>
          <a:p>
            <a:pPr>
              <a:buNone/>
            </a:pPr>
            <a:r>
              <a:rPr lang="en-US" u="sng" dirty="0"/>
              <a:t>Represent</a:t>
            </a:r>
          </a:p>
          <a:p>
            <a:pPr>
              <a:buNone/>
            </a:pPr>
            <a:r>
              <a:rPr lang="en-US" u="sng" dirty="0"/>
              <a:t>Induce</a:t>
            </a:r>
          </a:p>
          <a:p>
            <a:pPr>
              <a:buNone/>
            </a:pPr>
            <a:r>
              <a:rPr lang="en-US" u="sng" dirty="0"/>
              <a:t>Blockbusting</a:t>
            </a:r>
          </a:p>
        </p:txBody>
      </p:sp>
    </p:spTree>
    <p:custDataLst>
      <p:tags r:id="rId1"/>
    </p:custData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Arial" pitchFamily="34" charset="0"/>
                <a:cs typeface="Arial" pitchFamily="34" charset="0"/>
              </a:rPr>
              <a:t>Specific standards to qualify as senior housing:</a:t>
            </a:r>
          </a:p>
        </p:txBody>
      </p:sp>
      <p:sp>
        <p:nvSpPr>
          <p:cNvPr id="3" name="Content Placeholder 2"/>
          <p:cNvSpPr>
            <a:spLocks noGrp="1"/>
          </p:cNvSpPr>
          <p:nvPr>
            <p:ph idx="1"/>
          </p:nvPr>
        </p:nvSpPr>
        <p:spPr>
          <a:xfrm>
            <a:off x="228600" y="1767840"/>
            <a:ext cx="8686800" cy="4709160"/>
          </a:xfrm>
        </p:spPr>
        <p:txBody>
          <a:bodyPr/>
          <a:lstStyle/>
          <a:p>
            <a:r>
              <a:rPr lang="en-US" sz="2800" dirty="0">
                <a:latin typeface="Arial" pitchFamily="34" charset="0"/>
                <a:cs typeface="Arial" pitchFamily="34" charset="0"/>
              </a:rPr>
              <a:t>Intended for, and solely occupied by persons 62 years of age or older</a:t>
            </a:r>
          </a:p>
          <a:p>
            <a:r>
              <a:rPr lang="en-US" sz="2800" dirty="0">
                <a:latin typeface="Arial" pitchFamily="34" charset="0"/>
                <a:cs typeface="Arial" pitchFamily="34" charset="0"/>
              </a:rPr>
              <a:t>Intended and operated for occupancy by persons 55 and over</a:t>
            </a:r>
          </a:p>
          <a:p>
            <a:r>
              <a:rPr lang="en-US" sz="2800" dirty="0">
                <a:latin typeface="Arial" pitchFamily="34" charset="0"/>
                <a:cs typeface="Arial" pitchFamily="34" charset="0"/>
              </a:rPr>
              <a:t>At least 80% of the households have at least one resident 55 years or older</a:t>
            </a:r>
          </a:p>
          <a:p>
            <a:r>
              <a:rPr lang="en-US" sz="2800" dirty="0">
                <a:latin typeface="Arial" pitchFamily="34" charset="0"/>
                <a:cs typeface="Arial" pitchFamily="34" charset="0"/>
              </a:rPr>
              <a:t>The community publishes and adheres to policies that demonstrate intent</a:t>
            </a:r>
          </a:p>
          <a:p>
            <a:r>
              <a:rPr lang="en-US" sz="2800" dirty="0">
                <a:latin typeface="Arial" pitchFamily="34" charset="0"/>
                <a:cs typeface="Arial" pitchFamily="34" charset="0"/>
              </a:rPr>
              <a:t>The community complies with rules for verification of occupancy</a:t>
            </a:r>
          </a:p>
        </p:txBody>
      </p:sp>
    </p:spTree>
    <p:custDataLst>
      <p:tags r:id="rId1"/>
    </p:custData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3048000"/>
          </a:xfrm>
        </p:spPr>
        <p:txBody>
          <a:bodyPr>
            <a:normAutofit fontScale="90000"/>
          </a:bodyPr>
          <a:lstStyle/>
          <a:p>
            <a:pPr algn="ctr"/>
            <a:r>
              <a:rPr lang="en-US" sz="4900" b="0" dirty="0">
                <a:solidFill>
                  <a:schemeClr val="tx1"/>
                </a:solidFill>
                <a:effectLst>
                  <a:outerShdw blurRad="38100" dist="38100" dir="2700000" algn="tl">
                    <a:srgbClr val="000000">
                      <a:alpha val="43137"/>
                    </a:srgbClr>
                  </a:outerShdw>
                </a:effectLst>
                <a:latin typeface="Arial" pitchFamily="34" charset="0"/>
                <a:cs typeface="Arial" pitchFamily="34" charset="0"/>
              </a:rPr>
              <a:t>Reasonable Accommodations &amp; Modification for People with Disabilities</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05800" cy="1676400"/>
          </a:xfrm>
        </p:spPr>
        <p:txBody>
          <a:bodyPr>
            <a:normAutofit/>
          </a:bodyPr>
          <a:lstStyle/>
          <a:p>
            <a:pPr algn="ctr"/>
            <a:r>
              <a:rPr lang="en-US" sz="4900" b="0" cap="none" dirty="0">
                <a:effectLst>
                  <a:outerShdw blurRad="38100" dist="38100" dir="2700000" algn="tl">
                    <a:srgbClr val="000000">
                      <a:alpha val="43137"/>
                    </a:srgbClr>
                  </a:outerShdw>
                </a:effectLst>
                <a:latin typeface="Arial" pitchFamily="34" charset="0"/>
                <a:cs typeface="Arial" pitchFamily="34" charset="0"/>
              </a:rPr>
              <a:t>Americans with Disabilities Act of 1990 (ADA)</a:t>
            </a: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a:extLst>
              <a:ext uri="{FF2B5EF4-FFF2-40B4-BE49-F238E27FC236}">
                <a16:creationId xmlns:a16="http://schemas.microsoft.com/office/drawing/2014/main" id="{F9BF5744-D41D-4B7E-A52D-4B018494358D}"/>
              </a:ext>
            </a:extLst>
          </p:cNvPr>
          <p:cNvSpPr txBox="1"/>
          <p:nvPr/>
        </p:nvSpPr>
        <p:spPr>
          <a:xfrm>
            <a:off x="762000" y="1752600"/>
            <a:ext cx="8077200" cy="3806170"/>
          </a:xfrm>
          <a:prstGeom prst="rect">
            <a:avLst/>
          </a:prstGeom>
          <a:noFill/>
        </p:spPr>
        <p:txBody>
          <a:bodyPr wrap="square" rtlCol="0">
            <a:spAutoFit/>
          </a:bodyPr>
          <a:lstStyle/>
          <a:p>
            <a:pPr marL="0" marR="0">
              <a:lnSpc>
                <a:spcPts val="1600"/>
              </a:lnSpc>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Public accommodations have no architectural or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 barriers so that services or goods are accessible.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spcBef>
                <a:spcPts val="600"/>
              </a:spcBef>
              <a:spcAft>
                <a:spcPts val="600"/>
              </a:spcAft>
              <a:buFont typeface="Symbol" panose="05050102010706020507" pitchFamily="18" charset="2"/>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 accommodations provide auxiliary services or aids so that no one is excluded, denied services or treated differently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nSpc>
                <a:spcPct val="150000"/>
              </a:lnSpc>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New commercial construction must be accessible to individuals with disabilities, unless structurally impractical.</a:t>
            </a:r>
          </a:p>
          <a:p>
            <a:endParaRPr lang="en-US" dirty="0"/>
          </a:p>
        </p:txBody>
      </p:sp>
    </p:spTree>
    <p:custDataLst>
      <p:tags r:id="rId1"/>
    </p:custDataLst>
    <p:extLst>
      <p:ext uri="{BB962C8B-B14F-4D97-AF65-F5344CB8AC3E}">
        <p14:creationId xmlns:p14="http://schemas.microsoft.com/office/powerpoint/2010/main" val="1090886238"/>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Arial" pitchFamily="34" charset="0"/>
                <a:cs typeface="Arial" pitchFamily="34" charset="0"/>
              </a:rPr>
              <a:t>Broker Tip:  Real Estate Offices: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Things to Consider:</a:t>
            </a:r>
          </a:p>
        </p:txBody>
      </p:sp>
      <p:sp>
        <p:nvSpPr>
          <p:cNvPr id="3" name="Content Placeholder 2"/>
          <p:cNvSpPr>
            <a:spLocks noGrp="1"/>
          </p:cNvSpPr>
          <p:nvPr>
            <p:ph idx="1"/>
          </p:nvPr>
        </p:nvSpPr>
        <p:spPr>
          <a:xfrm>
            <a:off x="228600" y="1981200"/>
            <a:ext cx="8686800" cy="4328160"/>
          </a:xfrm>
        </p:spPr>
        <p:txBody>
          <a:bodyPr/>
          <a:lstStyle/>
          <a:p>
            <a:r>
              <a:rPr lang="en-US" dirty="0">
                <a:latin typeface="Arial" pitchFamily="34" charset="0"/>
                <a:cs typeface="Arial" pitchFamily="34" charset="0"/>
              </a:rPr>
              <a:t>Handicap parking near the entrance</a:t>
            </a:r>
          </a:p>
          <a:p>
            <a:r>
              <a:rPr lang="en-US" dirty="0">
                <a:latin typeface="Arial" pitchFamily="34" charset="0"/>
                <a:cs typeface="Arial" pitchFamily="34" charset="0"/>
              </a:rPr>
              <a:t>Easily opened exterior doors</a:t>
            </a:r>
          </a:p>
          <a:p>
            <a:r>
              <a:rPr lang="en-US" dirty="0">
                <a:latin typeface="Arial" pitchFamily="34" charset="0"/>
                <a:cs typeface="Arial" pitchFamily="34" charset="0"/>
              </a:rPr>
              <a:t>Lower countertop in lobby</a:t>
            </a:r>
          </a:p>
          <a:p>
            <a:r>
              <a:rPr lang="en-US" dirty="0">
                <a:latin typeface="Arial" pitchFamily="34" charset="0"/>
                <a:cs typeface="Arial" pitchFamily="34" charset="0"/>
              </a:rPr>
              <a:t>Handicap accessible restrooms</a:t>
            </a:r>
          </a:p>
          <a:p>
            <a:r>
              <a:rPr lang="en-US" dirty="0">
                <a:latin typeface="Arial" pitchFamily="34" charset="0"/>
                <a:cs typeface="Arial" pitchFamily="34" charset="0"/>
              </a:rPr>
              <a:t>Conference room with tables that accommodate wheelchairs</a:t>
            </a:r>
          </a:p>
          <a:p>
            <a:r>
              <a:rPr lang="en-US" dirty="0">
                <a:latin typeface="Arial" pitchFamily="34" charset="0"/>
                <a:cs typeface="Arial" pitchFamily="34" charset="0"/>
              </a:rPr>
              <a:t>Wider doorways </a:t>
            </a:r>
          </a:p>
        </p:txBody>
      </p:sp>
    </p:spTree>
    <p:custDataLst>
      <p:tags r:id="rId1"/>
    </p:custData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305800" cy="1524000"/>
          </a:xfrm>
        </p:spPr>
        <p:txBody>
          <a:bodyPr>
            <a:normAutofit fontScale="90000"/>
          </a:bodyPr>
          <a:lstStyle/>
          <a:p>
            <a:pPr algn="ctr"/>
            <a:r>
              <a:rPr lang="en-US" sz="5400" b="0" dirty="0">
                <a:solidFill>
                  <a:schemeClr val="tx1"/>
                </a:solidFill>
                <a:effectLst>
                  <a:outerShdw blurRad="38100" dist="38100" dir="2700000" algn="tl">
                    <a:srgbClr val="000000">
                      <a:alpha val="43137"/>
                    </a:srgbClr>
                  </a:outerShdw>
                </a:effectLst>
                <a:latin typeface="Arial" pitchFamily="34" charset="0"/>
                <a:cs typeface="Arial" pitchFamily="34" charset="0"/>
              </a:rPr>
              <a:t>Advertising</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540659775"/>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Discriminatory Advertising</a:t>
            </a:r>
          </a:p>
        </p:txBody>
      </p:sp>
      <p:sp>
        <p:nvSpPr>
          <p:cNvPr id="3" name="Content Placeholder 2"/>
          <p:cNvSpPr>
            <a:spLocks noGrp="1"/>
          </p:cNvSpPr>
          <p:nvPr>
            <p:ph idx="1"/>
          </p:nvPr>
        </p:nvSpPr>
        <p:spPr>
          <a:xfrm>
            <a:off x="457200" y="1447801"/>
            <a:ext cx="8229600" cy="3962400"/>
          </a:xfrm>
        </p:spPr>
        <p:txBody>
          <a:bodyPr>
            <a:normAutofit fontScale="85000" lnSpcReduction="10000"/>
          </a:bodyPr>
          <a:lstStyle/>
          <a:p>
            <a:r>
              <a:rPr lang="en-US" dirty="0">
                <a:latin typeface="Arial" pitchFamily="34" charset="0"/>
                <a:cs typeface="Arial" pitchFamily="34" charset="0"/>
              </a:rPr>
              <a:t>Do not convey a </a:t>
            </a:r>
            <a:r>
              <a:rPr lang="en-US" u="sng" dirty="0">
                <a:latin typeface="Arial" pitchFamily="34" charset="0"/>
                <a:cs typeface="Arial" pitchFamily="34" charset="0"/>
              </a:rPr>
              <a:t>preference</a:t>
            </a:r>
            <a:r>
              <a:rPr lang="en-US" dirty="0">
                <a:latin typeface="Arial" pitchFamily="34" charset="0"/>
                <a:cs typeface="Arial" pitchFamily="34" charset="0"/>
              </a:rPr>
              <a:t> to one group over another</a:t>
            </a:r>
          </a:p>
          <a:p>
            <a:r>
              <a:rPr lang="en-US" dirty="0">
                <a:latin typeface="Arial" pitchFamily="34" charset="0"/>
                <a:cs typeface="Arial" pitchFamily="34" charset="0"/>
              </a:rPr>
              <a:t>Do not use </a:t>
            </a:r>
            <a:r>
              <a:rPr lang="en-US" u="sng" dirty="0">
                <a:latin typeface="Arial" pitchFamily="34" charset="0"/>
                <a:cs typeface="Arial" pitchFamily="34" charset="0"/>
              </a:rPr>
              <a:t>catchwords</a:t>
            </a:r>
            <a:r>
              <a:rPr lang="en-US" dirty="0">
                <a:latin typeface="Arial" pitchFamily="34" charset="0"/>
                <a:cs typeface="Arial" pitchFamily="34" charset="0"/>
              </a:rPr>
              <a:t>/phrases (private, exclusive, integrated)</a:t>
            </a:r>
          </a:p>
          <a:p>
            <a:r>
              <a:rPr lang="en-US" dirty="0">
                <a:latin typeface="Arial" pitchFamily="34" charset="0"/>
                <a:cs typeface="Arial" pitchFamily="34" charset="0"/>
              </a:rPr>
              <a:t>Refer to </a:t>
            </a:r>
            <a:r>
              <a:rPr lang="en-US" u="sng" dirty="0">
                <a:latin typeface="Arial" pitchFamily="34" charset="0"/>
                <a:cs typeface="Arial" pitchFamily="34" charset="0"/>
              </a:rPr>
              <a:t>ethnic or racial </a:t>
            </a:r>
            <a:r>
              <a:rPr lang="en-US" dirty="0">
                <a:latin typeface="Arial" pitchFamily="34" charset="0"/>
                <a:cs typeface="Arial" pitchFamily="34" charset="0"/>
              </a:rPr>
              <a:t>landmarks</a:t>
            </a:r>
          </a:p>
          <a:p>
            <a:r>
              <a:rPr lang="en-US" dirty="0">
                <a:latin typeface="Arial" pitchFamily="34" charset="0"/>
                <a:cs typeface="Arial" pitchFamily="34" charset="0"/>
              </a:rPr>
              <a:t>Target to one specific segment (families with children, singles, disabled)</a:t>
            </a:r>
          </a:p>
          <a:p>
            <a:r>
              <a:rPr lang="en-US" dirty="0">
                <a:latin typeface="Arial" pitchFamily="34" charset="0"/>
                <a:cs typeface="Arial" pitchFamily="34" charset="0"/>
              </a:rPr>
              <a:t>Using words or phrases describing persons with disabilities or respect to families with children</a:t>
            </a:r>
          </a:p>
        </p:txBody>
      </p:sp>
    </p:spTree>
    <p:custDataLst>
      <p:tags r:id="rId1"/>
    </p:custData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Advertising Exclusively in:</a:t>
            </a:r>
          </a:p>
        </p:txBody>
      </p:sp>
      <p:sp>
        <p:nvSpPr>
          <p:cNvPr id="3" name="Content Placeholder 2"/>
          <p:cNvSpPr>
            <a:spLocks noGrp="1"/>
          </p:cNvSpPr>
          <p:nvPr>
            <p:ph idx="1"/>
          </p:nvPr>
        </p:nvSpPr>
        <p:spPr>
          <a:xfrm>
            <a:off x="457200" y="2209800"/>
            <a:ext cx="8229600" cy="3916363"/>
          </a:xfrm>
        </p:spPr>
        <p:txBody>
          <a:bodyPr/>
          <a:lstStyle/>
          <a:p>
            <a:r>
              <a:rPr lang="en-US" dirty="0">
                <a:effectLst/>
                <a:latin typeface="Arial" pitchFamily="34" charset="0"/>
                <a:cs typeface="Arial" pitchFamily="34" charset="0"/>
              </a:rPr>
              <a:t>A strategically limited geographic area</a:t>
            </a:r>
          </a:p>
          <a:p>
            <a:r>
              <a:rPr lang="en-US" dirty="0">
                <a:effectLst/>
                <a:latin typeface="Arial" pitchFamily="34" charset="0"/>
                <a:cs typeface="Arial" pitchFamily="34" charset="0"/>
              </a:rPr>
              <a:t>Particular editions of a print media that only reaches certain segments of the population</a:t>
            </a:r>
          </a:p>
          <a:p>
            <a:r>
              <a:rPr lang="en-US" dirty="0">
                <a:effectLst/>
                <a:latin typeface="Arial" pitchFamily="34" charset="0"/>
                <a:cs typeface="Arial" pitchFamily="34" charset="0"/>
              </a:rPr>
              <a:t>Only selected sales offices</a:t>
            </a:r>
          </a:p>
        </p:txBody>
      </p:sp>
    </p:spTree>
    <p:custDataLst>
      <p:tags r:id="rId1"/>
    </p:custData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lw\Desktop\D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52400"/>
            <a:ext cx="4263390" cy="56845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48810"/>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0"/>
            <a:ext cx="8305800" cy="2133600"/>
          </a:xfrm>
        </p:spPr>
        <p:txBody>
          <a:bodyPr>
            <a:normAutofit/>
          </a:bodyPr>
          <a:lstStyle/>
          <a:p>
            <a:pPr algn="ctr"/>
            <a:r>
              <a:rPr lang="en-US" sz="6000" b="0" dirty="0">
                <a:effectLst>
                  <a:outerShdw blurRad="38100" dist="38100" dir="2700000" algn="tl">
                    <a:srgbClr val="000000">
                      <a:alpha val="43137"/>
                    </a:srgbClr>
                  </a:outerShdw>
                </a:effectLst>
                <a:latin typeface="Arial" pitchFamily="34" charset="0"/>
                <a:cs typeface="Arial" pitchFamily="34" charset="0"/>
              </a:rPr>
              <a:t>DISCRIMINATORY BEHAVIOR</a:t>
            </a: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5839470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8305800" cy="2362200"/>
          </a:xfrm>
        </p:spPr>
        <p:txBody>
          <a:bodyPr>
            <a:normAutofit/>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a:extLst>
              <a:ext uri="{FF2B5EF4-FFF2-40B4-BE49-F238E27FC236}">
                <a16:creationId xmlns:a16="http://schemas.microsoft.com/office/drawing/2014/main" id="{E94F7FCB-8ABF-4177-AC54-99D0093C50EA}"/>
              </a:ext>
            </a:extLst>
          </p:cNvPr>
          <p:cNvSpPr txBox="1"/>
          <p:nvPr/>
        </p:nvSpPr>
        <p:spPr>
          <a:xfrm>
            <a:off x="3505200" y="3429000"/>
            <a:ext cx="2418347" cy="1815882"/>
          </a:xfrm>
          <a:prstGeom prst="rect">
            <a:avLst/>
          </a:prstGeom>
          <a:noFill/>
        </p:spPr>
        <p:txBody>
          <a:bodyPr wrap="square" rtlCol="0">
            <a:spAutoFit/>
          </a:bodyPr>
          <a:lstStyle/>
          <a:p>
            <a:r>
              <a:rPr lang="en-US" sz="2800" dirty="0"/>
              <a:t>Q1- False</a:t>
            </a:r>
          </a:p>
          <a:p>
            <a:r>
              <a:rPr lang="en-US" sz="2800" dirty="0"/>
              <a:t>Q2- True</a:t>
            </a:r>
          </a:p>
          <a:p>
            <a:r>
              <a:rPr lang="en-US" sz="2800" dirty="0"/>
              <a:t>Q3- True</a:t>
            </a:r>
          </a:p>
          <a:p>
            <a:r>
              <a:rPr lang="en-US" sz="2800" dirty="0"/>
              <a:t>Q4- True</a:t>
            </a:r>
          </a:p>
        </p:txBody>
      </p:sp>
    </p:spTree>
    <p:custDataLst>
      <p:tags r:id="rId1"/>
    </p:custDataLst>
    <p:extLst>
      <p:ext uri="{BB962C8B-B14F-4D97-AF65-F5344CB8AC3E}">
        <p14:creationId xmlns:p14="http://schemas.microsoft.com/office/powerpoint/2010/main" val="786408232"/>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Article 10</a:t>
            </a:r>
          </a:p>
        </p:txBody>
      </p:sp>
      <p:sp>
        <p:nvSpPr>
          <p:cNvPr id="3" name="Content Placeholder 2"/>
          <p:cNvSpPr>
            <a:spLocks noGrp="1"/>
          </p:cNvSpPr>
          <p:nvPr>
            <p:ph idx="1"/>
          </p:nvPr>
        </p:nvSpPr>
        <p:spPr>
          <a:xfrm>
            <a:off x="457200" y="1295400"/>
            <a:ext cx="8229600" cy="4830763"/>
          </a:xfrm>
        </p:spPr>
        <p:txBody>
          <a:bodyPr/>
          <a:lstStyle/>
          <a:p>
            <a:r>
              <a:rPr lang="en-US" sz="2800" dirty="0">
                <a:effectLst/>
                <a:latin typeface="Arial" pitchFamily="34" charset="0"/>
                <a:cs typeface="Arial" pitchFamily="34" charset="0"/>
              </a:rPr>
              <a:t>REALTORS</a:t>
            </a:r>
            <a:r>
              <a:rPr lang="en-US" sz="2800" baseline="30000" dirty="0">
                <a:effectLst/>
                <a:latin typeface="Arial" pitchFamily="34" charset="0"/>
                <a:cs typeface="Arial" pitchFamily="34" charset="0"/>
              </a:rPr>
              <a:t>®</a:t>
            </a:r>
            <a:r>
              <a:rPr lang="en-US" sz="2800" dirty="0">
                <a:effectLst/>
                <a:latin typeface="Arial" pitchFamily="34" charset="0"/>
                <a:cs typeface="Arial" pitchFamily="34" charset="0"/>
              </a:rPr>
              <a:t> shall not deny equal professional services to any person for reasons of race, color, religion, sex, handicap, familial status, national origin or sexual orientation.</a:t>
            </a:r>
          </a:p>
          <a:p>
            <a:endParaRPr lang="en-US" sz="2800" dirty="0">
              <a:effectLst/>
              <a:latin typeface="Arial" pitchFamily="34" charset="0"/>
              <a:cs typeface="Arial" pitchFamily="34" charset="0"/>
            </a:endParaRPr>
          </a:p>
          <a:p>
            <a:r>
              <a:rPr lang="en-US" sz="2800" dirty="0">
                <a:effectLst/>
                <a:latin typeface="Arial" pitchFamily="34" charset="0"/>
                <a:cs typeface="Arial" pitchFamily="34" charset="0"/>
              </a:rPr>
              <a:t>REALTORS</a:t>
            </a:r>
            <a:r>
              <a:rPr lang="en-US" sz="2800" baseline="30000" dirty="0">
                <a:effectLst/>
                <a:latin typeface="Arial" pitchFamily="34" charset="0"/>
                <a:cs typeface="Arial" pitchFamily="34" charset="0"/>
              </a:rPr>
              <a:t>®</a:t>
            </a:r>
            <a:r>
              <a:rPr lang="en-US" sz="2800" dirty="0">
                <a:effectLst/>
                <a:latin typeface="Arial" pitchFamily="34" charset="0"/>
                <a:cs typeface="Arial" pitchFamily="34" charset="0"/>
              </a:rPr>
              <a:t> shall not be parties to any plan or agreement to discriminate against a  person or persons on the basis of race, color, religion, sex, handicap, familial status, national origin or sexual orientation.</a:t>
            </a:r>
          </a:p>
        </p:txBody>
      </p:sp>
    </p:spTree>
    <p:custDataLst>
      <p:tags r:id="rId1"/>
    </p:custData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Article 10</a:t>
            </a:r>
          </a:p>
        </p:txBody>
      </p:sp>
      <p:sp>
        <p:nvSpPr>
          <p:cNvPr id="3" name="Content Placeholder 2"/>
          <p:cNvSpPr>
            <a:spLocks noGrp="1"/>
          </p:cNvSpPr>
          <p:nvPr>
            <p:ph idx="1"/>
          </p:nvPr>
        </p:nvSpPr>
        <p:spPr>
          <a:xfrm>
            <a:off x="457200" y="1295400"/>
            <a:ext cx="8229600" cy="4830763"/>
          </a:xfrm>
        </p:spPr>
        <p:txBody>
          <a:bodyPr/>
          <a:lstStyle/>
          <a:p>
            <a:endParaRPr lang="en-US" sz="2800" dirty="0">
              <a:effectLst/>
              <a:latin typeface="Arial" pitchFamily="34" charset="0"/>
              <a:cs typeface="Arial" pitchFamily="34" charset="0"/>
            </a:endParaRPr>
          </a:p>
          <a:p>
            <a:r>
              <a:rPr lang="en-US" sz="2800" dirty="0">
                <a:effectLst/>
                <a:latin typeface="Arial" pitchFamily="34" charset="0"/>
                <a:cs typeface="Arial" pitchFamily="34" charset="0"/>
              </a:rPr>
              <a:t>REALTORS</a:t>
            </a:r>
            <a:r>
              <a:rPr lang="en-US" sz="2800" baseline="30000" dirty="0">
                <a:effectLst/>
                <a:latin typeface="Arial" pitchFamily="34" charset="0"/>
                <a:cs typeface="Arial" pitchFamily="34" charset="0"/>
              </a:rPr>
              <a:t>® </a:t>
            </a:r>
            <a:r>
              <a:rPr lang="en-US" sz="2800" dirty="0">
                <a:effectLst/>
                <a:latin typeface="Arial" pitchFamily="34" charset="0"/>
                <a:cs typeface="Arial" pitchFamily="34" charset="0"/>
              </a:rPr>
              <a:t>in their real estate employment practices, shall not discriminate against any person or persons on the basis of race, color, religion, sex, handicap, familial status, national origin, sexual orientation, or gen</a:t>
            </a:r>
            <a:r>
              <a:rPr lang="en-US" sz="2800" dirty="0">
                <a:latin typeface="Arial" pitchFamily="34" charset="0"/>
                <a:cs typeface="Arial" pitchFamily="34" charset="0"/>
              </a:rPr>
              <a:t>der identity.</a:t>
            </a:r>
            <a:endParaRPr lang="en-US" sz="2800" dirty="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69689106"/>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itchFamily="34" charset="0"/>
                <a:cs typeface="Arial" pitchFamily="34" charset="0"/>
              </a:rPr>
              <a:t>STEERING</a:t>
            </a:r>
          </a:p>
        </p:txBody>
      </p:sp>
      <p:sp>
        <p:nvSpPr>
          <p:cNvPr id="3" name="Content Placeholder 2"/>
          <p:cNvSpPr>
            <a:spLocks noGrp="1"/>
          </p:cNvSpPr>
          <p:nvPr>
            <p:ph idx="1"/>
          </p:nvPr>
        </p:nvSpPr>
        <p:spPr>
          <a:xfrm>
            <a:off x="457200" y="1295400"/>
            <a:ext cx="8229600" cy="4830763"/>
          </a:xfrm>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Steering occurs when real estate agents or others channel prospective buyers or tenants to or away from particular neighborhoods.  Usually based on race, religion, national origin or ancestry.  This definitely represents a violation of the Fair Housing Act!  Steering can happen innocently or inadvertently, as well as blatantly.  REALTORS® and others should let their prospective buyer clients tell them what they are looking for and not ask leading questions relative to religion, etc. </a:t>
            </a:r>
          </a:p>
          <a:p>
            <a:endParaRPr lang="en-US" sz="2800" dirty="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79363835"/>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itchFamily="34" charset="0"/>
                <a:cs typeface="Arial" pitchFamily="34" charset="0"/>
              </a:rPr>
              <a:t>LOVE LETTERS</a:t>
            </a:r>
          </a:p>
        </p:txBody>
      </p:sp>
      <p:sp>
        <p:nvSpPr>
          <p:cNvPr id="3" name="Content Placeholder 2"/>
          <p:cNvSpPr>
            <a:spLocks noGrp="1"/>
          </p:cNvSpPr>
          <p:nvPr>
            <p:ph idx="1"/>
          </p:nvPr>
        </p:nvSpPr>
        <p:spPr>
          <a:xfrm>
            <a:off x="609600" y="2209800"/>
            <a:ext cx="8229600" cy="1600200"/>
          </a:xfrm>
        </p:spPr>
        <p:txBody>
          <a:bodyPr/>
          <a:lstStyle/>
          <a:p>
            <a:pPr marL="0" indent="0" algn="ctr">
              <a:buNone/>
            </a:pPr>
            <a:r>
              <a:rPr lang="en-US" sz="2800" dirty="0">
                <a:effectLst/>
                <a:latin typeface="Arial" panose="020B0604020202020204" pitchFamily="34" charset="0"/>
                <a:ea typeface="Calibri" panose="020F0502020204030204" pitchFamily="34" charset="0"/>
                <a:cs typeface="Arial" panose="020B0604020202020204" pitchFamily="34" charset="0"/>
              </a:rPr>
              <a:t>Educate your clients about the fair housing laws and the pitfalls of buyer love letters.</a:t>
            </a:r>
          </a:p>
          <a:p>
            <a:pPr marL="0" indent="0">
              <a:buNone/>
            </a:pPr>
            <a:endParaRPr lang="en-US" sz="2800" dirty="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793630386"/>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WHAT WOULD YOU DO?</a:t>
            </a:r>
          </a:p>
        </p:txBody>
      </p:sp>
      <p:pic>
        <p:nvPicPr>
          <p:cNvPr id="34826" name="Picture 10" descr="C:\Users\Barb\Downloads\Fotolia_52965057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52600"/>
            <a:ext cx="6559296" cy="40995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latin typeface="Arial" pitchFamily="34" charset="0"/>
                <a:cs typeface="Arial" pitchFamily="34" charset="0"/>
              </a:rPr>
              <a:t>Enforcement and Penalties for Violations</a:t>
            </a:r>
          </a:p>
        </p:txBody>
      </p:sp>
      <p:sp>
        <p:nvSpPr>
          <p:cNvPr id="3" name="Content Placeholder 2"/>
          <p:cNvSpPr>
            <a:spLocks noGrp="1"/>
          </p:cNvSpPr>
          <p:nvPr>
            <p:ph idx="1"/>
          </p:nvPr>
        </p:nvSpPr>
        <p:spPr>
          <a:xfrm>
            <a:off x="457200" y="1981200"/>
            <a:ext cx="8229600" cy="4144963"/>
          </a:xfrm>
        </p:spPr>
        <p:txBody>
          <a:bodyPr/>
          <a:lstStyle/>
          <a:p>
            <a:r>
              <a:rPr lang="en-US" dirty="0">
                <a:effectLst/>
                <a:latin typeface="Arial" pitchFamily="34" charset="0"/>
                <a:cs typeface="Arial" pitchFamily="34" charset="0"/>
              </a:rPr>
              <a:t>Testers</a:t>
            </a:r>
          </a:p>
          <a:p>
            <a:r>
              <a:rPr lang="en-US" dirty="0">
                <a:effectLst/>
                <a:latin typeface="Arial" pitchFamily="34" charset="0"/>
                <a:cs typeface="Arial" pitchFamily="34" charset="0"/>
              </a:rPr>
              <a:t>The complaint process</a:t>
            </a:r>
          </a:p>
          <a:p>
            <a:r>
              <a:rPr lang="en-US" dirty="0">
                <a:effectLst/>
                <a:latin typeface="Arial" pitchFamily="34" charset="0"/>
                <a:cs typeface="Arial" pitchFamily="34" charset="0"/>
              </a:rPr>
              <a:t>Conciliation</a:t>
            </a:r>
          </a:p>
          <a:p>
            <a:r>
              <a:rPr lang="en-US" dirty="0">
                <a:effectLst/>
                <a:latin typeface="Arial" pitchFamily="34" charset="0"/>
                <a:cs typeface="Arial" pitchFamily="34" charset="0"/>
              </a:rPr>
              <a:t>Administrative hearing</a:t>
            </a:r>
          </a:p>
          <a:p>
            <a:r>
              <a:rPr lang="en-US" dirty="0">
                <a:effectLst/>
                <a:latin typeface="Arial" pitchFamily="34" charset="0"/>
                <a:cs typeface="Arial" pitchFamily="34" charset="0"/>
              </a:rPr>
              <a:t>Federal District Court</a:t>
            </a:r>
          </a:p>
          <a:p>
            <a:endParaRPr lang="en-US" dirty="0">
              <a:effectLst/>
              <a:latin typeface="Arial" pitchFamily="34" charset="0"/>
              <a:cs typeface="Arial" pitchFamily="34" charset="0"/>
            </a:endParaRPr>
          </a:p>
          <a:p>
            <a:endParaRPr lang="en-US" dirty="0">
              <a:effectLst/>
              <a:latin typeface="Arial" pitchFamily="34" charset="0"/>
              <a:cs typeface="Arial" pitchFamily="34" charset="0"/>
            </a:endParaRPr>
          </a:p>
          <a:p>
            <a:endParaRPr lang="en-US" dirty="0">
              <a:effectLst/>
              <a:latin typeface="Arial" pitchFamily="34" charset="0"/>
              <a:cs typeface="Arial" pitchFamily="34" charset="0"/>
            </a:endParaRPr>
          </a:p>
        </p:txBody>
      </p:sp>
    </p:spTree>
    <p:custDataLst>
      <p:tags r:id="rId1"/>
    </p:custData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itchFamily="34" charset="0"/>
                <a:cs typeface="Arial" pitchFamily="34" charset="0"/>
              </a:rPr>
              <a:t>UNIT 4:  LEAD-BASED PAINT</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447800" y="1417638"/>
            <a:ext cx="6248400" cy="4114800"/>
          </a:xfrm>
        </p:spPr>
        <p:txBody>
          <a:bodyPr>
            <a:normAutofit fontScale="92500"/>
          </a:bodyPr>
          <a:lstStyle/>
          <a:p>
            <a:r>
              <a:rPr lang="en-US" dirty="0">
                <a:effectLst/>
                <a:latin typeface="Arial" pitchFamily="34" charset="0"/>
                <a:cs typeface="Arial" pitchFamily="34" charset="0"/>
              </a:rPr>
              <a:t>Prior to 1978</a:t>
            </a:r>
          </a:p>
          <a:p>
            <a:pPr lvl="1">
              <a:buFont typeface="Wingdings" panose="05000000000000000000" pitchFamily="2" charset="2"/>
              <a:buChar char="§"/>
            </a:pPr>
            <a:r>
              <a:rPr lang="en-US" dirty="0">
                <a:effectLst/>
                <a:latin typeface="Arial" pitchFamily="34" charset="0"/>
                <a:cs typeface="Arial" pitchFamily="34" charset="0"/>
              </a:rPr>
              <a:t>Provide the lead hazard pamphlet</a:t>
            </a:r>
          </a:p>
          <a:p>
            <a:pPr lvl="1">
              <a:buFont typeface="Wingdings" panose="05000000000000000000" pitchFamily="2" charset="2"/>
              <a:buChar char="§"/>
            </a:pPr>
            <a:r>
              <a:rPr lang="en-US" dirty="0">
                <a:latin typeface="Arial" pitchFamily="34" charset="0"/>
                <a:cs typeface="Arial" pitchFamily="34" charset="0"/>
              </a:rPr>
              <a:t>Disclose any information concerning known hazards</a:t>
            </a:r>
          </a:p>
          <a:p>
            <a:pPr lvl="1">
              <a:buFont typeface="Wingdings" panose="05000000000000000000" pitchFamily="2" charset="2"/>
              <a:buChar char="§"/>
            </a:pPr>
            <a:r>
              <a:rPr lang="en-US" dirty="0">
                <a:latin typeface="Arial" pitchFamily="34" charset="0"/>
                <a:cs typeface="Arial" pitchFamily="34" charset="0"/>
              </a:rPr>
              <a:t>Provide any available records or reports concerning lead-based paint</a:t>
            </a:r>
          </a:p>
          <a:p>
            <a:pPr lvl="1">
              <a:buFont typeface="Wingdings" panose="05000000000000000000" pitchFamily="2" charset="2"/>
              <a:buChar char="§"/>
            </a:pPr>
            <a:r>
              <a:rPr lang="en-US" dirty="0">
                <a:latin typeface="Arial" pitchFamily="34" charset="0"/>
                <a:cs typeface="Arial" pitchFamily="34" charset="0"/>
              </a:rPr>
              <a:t>Permit the buyers with an opportunity to conduct a lead-based paint risk assessment or inspection</a:t>
            </a:r>
          </a:p>
          <a:p>
            <a:pPr lvl="1"/>
            <a:endParaRPr lang="en-US" dirty="0">
              <a:effectLst/>
              <a:latin typeface="Arial" pitchFamily="34" charset="0"/>
              <a:cs typeface="Arial" pitchFamily="34" charset="0"/>
            </a:endParaRPr>
          </a:p>
          <a:p>
            <a:pPr lvl="1">
              <a:buNone/>
            </a:pPr>
            <a:endParaRPr lang="en-US" dirty="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5855413"/>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rmAutofit/>
          </a:bodyPr>
          <a:lstStyle/>
          <a:p>
            <a:r>
              <a:rPr lang="en-US" sz="5400" b="1" dirty="0">
                <a:solidFill>
                  <a:schemeClr val="tx1"/>
                </a:solidFill>
                <a:latin typeface="Arial" pitchFamily="34" charset="0"/>
                <a:cs typeface="Arial" pitchFamily="34" charset="0"/>
              </a:rPr>
              <a:t>Unit 5 - Antitrust</a:t>
            </a:r>
          </a:p>
        </p:txBody>
      </p:sp>
    </p:spTree>
    <p:custDataLst>
      <p:tags r:id="rId1"/>
    </p:custDataLst>
    <p:extLst>
      <p:ext uri="{BB962C8B-B14F-4D97-AF65-F5344CB8AC3E}">
        <p14:creationId xmlns:p14="http://schemas.microsoft.com/office/powerpoint/2010/main" val="1845769293"/>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305800" cy="2362200"/>
          </a:xfrm>
        </p:spPr>
        <p:txBody>
          <a:bodyPr>
            <a:normAutofit fontScale="90000"/>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New Image.BMP"/>
          <p:cNvPicPr>
            <a:picLocks noChangeAspect="1"/>
          </p:cNvPicPr>
          <p:nvPr/>
        </p:nvPicPr>
        <p:blipFill>
          <a:blip r:embed="rId4" cstate="print"/>
          <a:stretch>
            <a:fillRect/>
          </a:stretch>
        </p:blipFill>
        <p:spPr>
          <a:xfrm>
            <a:off x="3657600" y="4267200"/>
            <a:ext cx="1628572" cy="1828572"/>
          </a:xfrm>
          <a:prstGeom prst="rect">
            <a:avLst/>
          </a:prstGeom>
        </p:spPr>
      </p:pic>
    </p:spTree>
    <p:custDataLst>
      <p:tags r:id="rId1"/>
    </p:custData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05800" cy="2362200"/>
          </a:xfrm>
        </p:spPr>
        <p:txBody>
          <a:bodyPr>
            <a:normAutofit/>
          </a:bodyPr>
          <a:lstStyle/>
          <a:p>
            <a:pPr algn="ctr"/>
            <a:r>
              <a:rPr lang="en-US" sz="6600" dirty="0">
                <a:solidFill>
                  <a:schemeClr val="tx1"/>
                </a:solidFill>
                <a:effectLst>
                  <a:outerShdw blurRad="38100" dist="38100" dir="2700000" algn="tl">
                    <a:srgbClr val="000000">
                      <a:alpha val="43137"/>
                    </a:srgbClr>
                  </a:outerShdw>
                </a:effectLst>
                <a:latin typeface="Arial" pitchFamily="34" charset="0"/>
                <a:cs typeface="Arial" pitchFamily="34" charset="0"/>
              </a:rPr>
              <a:t>KNOWLEDGE CHECK </a:t>
            </a:r>
            <a:endParaRPr lang="en-US" sz="6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a:extLst>
              <a:ext uri="{FF2B5EF4-FFF2-40B4-BE49-F238E27FC236}">
                <a16:creationId xmlns:a16="http://schemas.microsoft.com/office/drawing/2014/main" id="{1FD4FB19-C6F1-479D-BE03-CD60289519BB}"/>
              </a:ext>
            </a:extLst>
          </p:cNvPr>
          <p:cNvSpPr txBox="1"/>
          <p:nvPr/>
        </p:nvSpPr>
        <p:spPr>
          <a:xfrm>
            <a:off x="3429000" y="3352800"/>
            <a:ext cx="2514600" cy="1200329"/>
          </a:xfrm>
          <a:prstGeom prst="rect">
            <a:avLst/>
          </a:prstGeom>
          <a:noFill/>
        </p:spPr>
        <p:txBody>
          <a:bodyPr wrap="square" rtlCol="0">
            <a:spAutoFit/>
          </a:bodyPr>
          <a:lstStyle/>
          <a:p>
            <a:r>
              <a:rPr lang="en-US" sz="2400" dirty="0"/>
              <a:t>Q1 – Yes</a:t>
            </a:r>
          </a:p>
          <a:p>
            <a:r>
              <a:rPr lang="en-US" sz="2400" dirty="0"/>
              <a:t>Q2 -  Yes</a:t>
            </a:r>
          </a:p>
          <a:p>
            <a:r>
              <a:rPr lang="en-US" sz="2400" dirty="0"/>
              <a:t>Q3 -  Yes</a:t>
            </a:r>
          </a:p>
        </p:txBody>
      </p:sp>
    </p:spTree>
    <p:custDataLst>
      <p:tags r:id="rId1"/>
    </p:custDataLst>
    <p:extLst>
      <p:ext uri="{BB962C8B-B14F-4D97-AF65-F5344CB8AC3E}">
        <p14:creationId xmlns:p14="http://schemas.microsoft.com/office/powerpoint/2010/main" val="378473803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447800"/>
          </a:xfrm>
        </p:spPr>
        <p:txBody>
          <a:bodyPr/>
          <a:lstStyle/>
          <a:p>
            <a:pPr algn="ct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RESPA General Information</a:t>
            </a:r>
          </a:p>
        </p:txBody>
      </p:sp>
      <p:sp>
        <p:nvSpPr>
          <p:cNvPr id="3" name="Text Placeholder 2"/>
          <p:cNvSpPr>
            <a:spLocks noGrp="1"/>
          </p:cNvSpPr>
          <p:nvPr>
            <p:ph type="body" idx="1"/>
          </p:nvPr>
        </p:nvSpPr>
        <p:spPr>
          <a:xfrm>
            <a:off x="990600" y="2514600"/>
            <a:ext cx="7086600" cy="1905000"/>
          </a:xfrm>
        </p:spPr>
        <p:txBody>
          <a:bodyPr>
            <a:normAutofit fontScale="25000" lnSpcReduction="20000"/>
          </a:bodyPr>
          <a:lstStyle/>
          <a:p>
            <a:r>
              <a:rPr lang="en-US" sz="12800" dirty="0">
                <a:effectLst/>
                <a:latin typeface="Arial" pitchFamily="34" charset="0"/>
                <a:cs typeface="Arial" pitchFamily="34" charset="0"/>
              </a:rPr>
              <a:t>For real estate agents, RESPA primarily impacts closing costs and settlement procedures, and has two overarching goals. . . </a:t>
            </a:r>
          </a:p>
          <a:p>
            <a:endParaRPr lang="en-US" sz="2800" dirty="0"/>
          </a:p>
        </p:txBody>
      </p:sp>
    </p:spTree>
    <p:custDataLst>
      <p:tags r:id="rId1"/>
    </p:custData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Federal Antitrust Law</a:t>
            </a:r>
          </a:p>
        </p:txBody>
      </p:sp>
      <p:sp>
        <p:nvSpPr>
          <p:cNvPr id="3" name="Content Placeholder 2"/>
          <p:cNvSpPr>
            <a:spLocks noGrp="1"/>
          </p:cNvSpPr>
          <p:nvPr>
            <p:ph idx="1"/>
          </p:nvPr>
        </p:nvSpPr>
        <p:spPr/>
        <p:txBody>
          <a:bodyPr/>
          <a:lstStyle/>
          <a:p>
            <a:r>
              <a:rPr lang="en-US" i="1" dirty="0"/>
              <a:t>The basic objective of all three federal antitrust laws is the same: </a:t>
            </a:r>
          </a:p>
          <a:p>
            <a:pPr>
              <a:buNone/>
            </a:pPr>
            <a:r>
              <a:rPr lang="en-US" b="1" i="1" dirty="0">
                <a:effectLst/>
                <a:latin typeface="Arial" pitchFamily="34" charset="0"/>
                <a:cs typeface="Arial" pitchFamily="34" charset="0"/>
              </a:rPr>
              <a:t>	</a:t>
            </a:r>
            <a:r>
              <a:rPr lang="en-US" dirty="0">
                <a:effectLst/>
                <a:latin typeface="Arial" pitchFamily="34" charset="0"/>
                <a:cs typeface="Arial" pitchFamily="34" charset="0"/>
              </a:rPr>
              <a:t>to protect the process of competition for the benefit of consumers, making sure there are strong incentives for businesses to operate efficiently, keep prices down, and keep quality up.</a:t>
            </a:r>
            <a:r>
              <a:rPr lang="en-US" i="1" dirty="0">
                <a:effectLst/>
                <a:latin typeface="Arial" pitchFamily="34" charset="0"/>
                <a:cs typeface="Arial" pitchFamily="34" charset="0"/>
              </a:rPr>
              <a:t> </a:t>
            </a:r>
            <a:endParaRPr lang="en-US" dirty="0">
              <a:effectLst/>
              <a:latin typeface="Arial" pitchFamily="34" charset="0"/>
              <a:cs typeface="Arial" pitchFamily="34" charset="0"/>
            </a:endParaRPr>
          </a:p>
        </p:txBody>
      </p:sp>
    </p:spTree>
    <p:custDataLst>
      <p:tags r:id="rId1"/>
    </p:custDataLst>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Sherman Antitrust Act</a:t>
            </a:r>
          </a:p>
        </p:txBody>
      </p:sp>
      <p:sp>
        <p:nvSpPr>
          <p:cNvPr id="3" name="Content Placeholder 2"/>
          <p:cNvSpPr>
            <a:spLocks noGrp="1"/>
          </p:cNvSpPr>
          <p:nvPr>
            <p:ph idx="1"/>
          </p:nvPr>
        </p:nvSpPr>
        <p:spPr>
          <a:xfrm>
            <a:off x="3657600" y="1600200"/>
            <a:ext cx="5029200" cy="4525963"/>
          </a:xfrm>
        </p:spPr>
        <p:txBody>
          <a:bodyPr/>
          <a:lstStyle/>
          <a:p>
            <a:r>
              <a:rPr lang="en-US" dirty="0">
                <a:effectLst/>
                <a:latin typeface="Arial" pitchFamily="34" charset="0"/>
                <a:cs typeface="Arial" pitchFamily="34" charset="0"/>
              </a:rPr>
              <a:t>Prohibits monopolies</a:t>
            </a:r>
          </a:p>
          <a:p>
            <a:r>
              <a:rPr lang="en-US" dirty="0">
                <a:effectLst/>
                <a:latin typeface="Arial" pitchFamily="34" charset="0"/>
                <a:cs typeface="Arial" pitchFamily="34" charset="0"/>
              </a:rPr>
              <a:t>Prohibits unreasonable restraint of trade</a:t>
            </a:r>
          </a:p>
          <a:p>
            <a:r>
              <a:rPr lang="en-US" dirty="0">
                <a:effectLst/>
                <a:latin typeface="Arial" pitchFamily="34" charset="0"/>
                <a:cs typeface="Arial" pitchFamily="34" charset="0"/>
              </a:rPr>
              <a:t>Prohibits price fixing</a:t>
            </a:r>
          </a:p>
          <a:p>
            <a:r>
              <a:rPr lang="en-US" dirty="0">
                <a:effectLst/>
                <a:latin typeface="Arial" pitchFamily="34" charset="0"/>
                <a:cs typeface="Arial" pitchFamily="34" charset="0"/>
              </a:rPr>
              <a:t>Prohibits bid rigging</a:t>
            </a:r>
          </a:p>
          <a:p>
            <a:r>
              <a:rPr lang="en-US" dirty="0">
                <a:effectLst/>
                <a:latin typeface="Arial" pitchFamily="34" charset="0"/>
                <a:cs typeface="Arial" pitchFamily="34" charset="0"/>
              </a:rPr>
              <a:t>Prohibits horizontal agreements</a:t>
            </a:r>
          </a:p>
          <a:p>
            <a:endParaRPr lang="en-US" dirty="0"/>
          </a:p>
        </p:txBody>
      </p:sp>
      <p:pic>
        <p:nvPicPr>
          <p:cNvPr id="116740" name="Picture 4" descr="C:\Users\laura.AARONLINE\AppData\Local\Microsoft\Windows\Temporary Internet Files\Content.IE5\EGPZ8ABE\MP900387776[1].jpg"/>
          <p:cNvPicPr>
            <a:picLocks noChangeAspect="1" noChangeArrowheads="1"/>
          </p:cNvPicPr>
          <p:nvPr/>
        </p:nvPicPr>
        <p:blipFill>
          <a:blip r:embed="rId4" cstate="print"/>
          <a:srcRect/>
          <a:stretch>
            <a:fillRect/>
          </a:stretch>
        </p:blipFill>
        <p:spPr bwMode="auto">
          <a:xfrm>
            <a:off x="533400" y="1752600"/>
            <a:ext cx="2590800" cy="3523488"/>
          </a:xfrm>
          <a:prstGeom prst="rect">
            <a:avLst/>
          </a:prstGeom>
          <a:noFill/>
        </p:spPr>
      </p:pic>
    </p:spTree>
    <p:custDataLst>
      <p:tags r:id="rId1"/>
    </p:custDataLst>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Multiple Choice</a:t>
            </a:r>
          </a:p>
        </p:txBody>
      </p:sp>
      <p:sp>
        <p:nvSpPr>
          <p:cNvPr id="3" name="Content Placeholder 2"/>
          <p:cNvSpPr>
            <a:spLocks noGrp="1"/>
          </p:cNvSpPr>
          <p:nvPr>
            <p:ph idx="1"/>
          </p:nvPr>
        </p:nvSpPr>
        <p:spPr>
          <a:xfrm>
            <a:off x="838200" y="1600200"/>
            <a:ext cx="7848600" cy="4525963"/>
          </a:xfrm>
        </p:spPr>
        <p:txBody>
          <a:bodyPr>
            <a:normAutofit/>
          </a:bodyPr>
          <a:lstStyle/>
          <a:p>
            <a:pPr marL="0" marR="0" indent="0">
              <a:spcBef>
                <a:spcPts val="0"/>
              </a:spcBef>
              <a:spcAft>
                <a:spcPts val="0"/>
              </a:spcAft>
              <a:buNone/>
            </a:pPr>
            <a:r>
              <a:rPr lang="en-US" sz="3000" b="1" dirty="0">
                <a:effectLst/>
                <a:latin typeface="Arial" panose="020B0604020202020204" pitchFamily="34" charset="0"/>
                <a:ea typeface="SimSun" panose="02010600030101010101" pitchFamily="2" charset="-122"/>
                <a:cs typeface="Arial" panose="020B0604020202020204" pitchFamily="34" charset="0"/>
              </a:rPr>
              <a:t>The combination of the cooperation and competition unique to the real estate profession easily can trigger the appearance of a(n) ___________ violation.</a:t>
            </a:r>
          </a:p>
          <a:p>
            <a:pPr marL="0" marR="0" indent="0">
              <a:spcBef>
                <a:spcPts val="0"/>
              </a:spcBef>
              <a:spcAft>
                <a:spcPts val="0"/>
              </a:spcAft>
              <a:buNone/>
            </a:pPr>
            <a:r>
              <a:rPr lang="en-US" sz="3000" b="1" dirty="0">
                <a:effectLst/>
                <a:latin typeface="Arial" panose="020B0604020202020204" pitchFamily="34" charset="0"/>
                <a:ea typeface="SimSun" panose="02010600030101010101" pitchFamily="2" charset="-122"/>
                <a:cs typeface="Arial" panose="020B0604020202020204" pitchFamily="34" charset="0"/>
              </a:rPr>
              <a:t> </a:t>
            </a:r>
            <a:endParaRPr lang="en-US" sz="3000" dirty="0">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lphaLcParenR"/>
            </a:pPr>
            <a:r>
              <a:rPr lang="en-US" sz="3000" dirty="0">
                <a:effectLst/>
                <a:latin typeface="Arial" panose="020B0604020202020204" pitchFamily="34" charset="0"/>
                <a:ea typeface="SimSun" panose="02010600030101010101" pitchFamily="2" charset="-122"/>
                <a:cs typeface="Arial" panose="020B0604020202020204" pitchFamily="34" charset="0"/>
              </a:rPr>
              <a:t> Antitrust </a:t>
            </a:r>
          </a:p>
          <a:p>
            <a:pPr marL="342900" marR="0" lvl="0" indent="-342900">
              <a:spcBef>
                <a:spcPts val="0"/>
              </a:spcBef>
              <a:spcAft>
                <a:spcPts val="0"/>
              </a:spcAft>
              <a:buFont typeface="+mj-lt"/>
              <a:buAutoNum type="alphaLcParenR"/>
            </a:pPr>
            <a:r>
              <a:rPr lang="en-US" sz="3000" dirty="0">
                <a:effectLst/>
                <a:latin typeface="Arial" panose="020B0604020202020204" pitchFamily="34" charset="0"/>
                <a:ea typeface="SimSun" panose="02010600030101010101" pitchFamily="2" charset="-122"/>
                <a:cs typeface="Arial" panose="020B0604020202020204" pitchFamily="34" charset="0"/>
              </a:rPr>
              <a:t> Misrepresentation</a:t>
            </a:r>
          </a:p>
          <a:p>
            <a:pPr marL="342900" marR="0" lvl="0" indent="-342900">
              <a:spcBef>
                <a:spcPts val="0"/>
              </a:spcBef>
              <a:spcAft>
                <a:spcPts val="0"/>
              </a:spcAft>
              <a:buFont typeface="+mj-lt"/>
              <a:buAutoNum type="alphaLcParenR"/>
            </a:pPr>
            <a:r>
              <a:rPr lang="en-US" sz="3000" dirty="0">
                <a:effectLst/>
                <a:latin typeface="Arial" panose="020B0604020202020204" pitchFamily="34" charset="0"/>
                <a:ea typeface="SimSun" panose="02010600030101010101" pitchFamily="2" charset="-122"/>
                <a:cs typeface="Arial" panose="020B0604020202020204" pitchFamily="34" charset="0"/>
              </a:rPr>
              <a:t> Advertising </a:t>
            </a:r>
          </a:p>
          <a:p>
            <a:pPr marL="342900" marR="0" lvl="0" indent="-342900">
              <a:spcBef>
                <a:spcPts val="0"/>
              </a:spcBef>
              <a:spcAft>
                <a:spcPts val="0"/>
              </a:spcAft>
              <a:buFont typeface="+mj-lt"/>
              <a:buAutoNum type="alphaLcParenR"/>
            </a:pPr>
            <a:r>
              <a:rPr lang="en-US" sz="3000" dirty="0">
                <a:effectLst/>
                <a:latin typeface="Arial" panose="020B0604020202020204" pitchFamily="34" charset="0"/>
                <a:ea typeface="SimSun" panose="02010600030101010101" pitchFamily="2" charset="-122"/>
                <a:cs typeface="Arial" panose="020B0604020202020204" pitchFamily="34" charset="0"/>
              </a:rPr>
              <a:t> Redlining </a:t>
            </a:r>
          </a:p>
        </p:txBody>
      </p:sp>
    </p:spTree>
    <p:custDataLst>
      <p:tags r:id="rId1"/>
    </p:custData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Per se Offenses</a:t>
            </a:r>
          </a:p>
        </p:txBody>
      </p:sp>
      <p:sp>
        <p:nvSpPr>
          <p:cNvPr id="3" name="Content Placeholder 2"/>
          <p:cNvSpPr>
            <a:spLocks noGrp="1"/>
          </p:cNvSpPr>
          <p:nvPr>
            <p:ph idx="1"/>
          </p:nvPr>
        </p:nvSpPr>
        <p:spPr>
          <a:xfrm>
            <a:off x="838200" y="1600200"/>
            <a:ext cx="7848600" cy="4525963"/>
          </a:xfrm>
        </p:spPr>
        <p:txBody>
          <a:bodyPr/>
          <a:lstStyle/>
          <a:p>
            <a:r>
              <a:rPr lang="en-US" dirty="0">
                <a:effectLst/>
                <a:latin typeface="Arial" pitchFamily="34" charset="0"/>
                <a:cs typeface="Arial" pitchFamily="34" charset="0"/>
              </a:rPr>
              <a:t>Fix prices</a:t>
            </a:r>
          </a:p>
          <a:p>
            <a:r>
              <a:rPr lang="en-US" dirty="0">
                <a:effectLst/>
                <a:latin typeface="Arial" pitchFamily="34" charset="0"/>
                <a:cs typeface="Arial" pitchFamily="34" charset="0"/>
              </a:rPr>
              <a:t>Rig bids</a:t>
            </a:r>
          </a:p>
          <a:p>
            <a:r>
              <a:rPr lang="en-US" dirty="0">
                <a:effectLst/>
                <a:latin typeface="Arial" pitchFamily="34" charset="0"/>
                <a:cs typeface="Arial" pitchFamily="34" charset="0"/>
              </a:rPr>
              <a:t>Divide markets </a:t>
            </a:r>
          </a:p>
          <a:p>
            <a:r>
              <a:rPr lang="en-US" dirty="0">
                <a:effectLst/>
                <a:latin typeface="Arial" pitchFamily="34" charset="0"/>
                <a:cs typeface="Arial" pitchFamily="34" charset="0"/>
              </a:rPr>
              <a:t>Boycott as a group</a:t>
            </a:r>
          </a:p>
          <a:p>
            <a:r>
              <a:rPr lang="en-US" dirty="0">
                <a:effectLst/>
                <a:latin typeface="Arial" pitchFamily="34" charset="0"/>
                <a:cs typeface="Arial" pitchFamily="34" charset="0"/>
              </a:rPr>
              <a:t>Enter into tying arrangements</a:t>
            </a:r>
          </a:p>
          <a:p>
            <a:endParaRPr lang="en-US" dirty="0"/>
          </a:p>
        </p:txBody>
      </p:sp>
    </p:spTree>
    <p:custDataLst>
      <p:tags r:id="rId1"/>
    </p:custDataLst>
    <p:extLst>
      <p:ext uri="{BB962C8B-B14F-4D97-AF65-F5344CB8AC3E}">
        <p14:creationId xmlns:p14="http://schemas.microsoft.com/office/powerpoint/2010/main" val="2646026346"/>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Per se Offenses</a:t>
            </a:r>
          </a:p>
        </p:txBody>
      </p:sp>
      <p:sp>
        <p:nvSpPr>
          <p:cNvPr id="3" name="Content Placeholder 2"/>
          <p:cNvSpPr>
            <a:spLocks noGrp="1"/>
          </p:cNvSpPr>
          <p:nvPr>
            <p:ph idx="1"/>
          </p:nvPr>
        </p:nvSpPr>
        <p:spPr>
          <a:xfrm>
            <a:off x="838200" y="1600200"/>
            <a:ext cx="7391400" cy="4525963"/>
          </a:xfrm>
        </p:spPr>
        <p:txBody>
          <a:bodyPr>
            <a:normAutofit/>
          </a:bodyPr>
          <a:lstStyle/>
          <a:p>
            <a:pPr marL="0" indent="0">
              <a:buNone/>
            </a:pPr>
            <a:r>
              <a:rPr lang="en-US" sz="3600" dirty="0">
                <a:latin typeface="Arial" panose="020B0604020202020204" pitchFamily="34" charset="0"/>
                <a:cs typeface="Arial" panose="020B0604020202020204" pitchFamily="34" charset="0"/>
              </a:rPr>
              <a:t>True or False:</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effectLst/>
                <a:latin typeface="Arial" panose="020B0604020202020204" pitchFamily="34" charset="0"/>
                <a:ea typeface="SimSun" panose="02010600030101010101" pitchFamily="2" charset="-122"/>
                <a:cs typeface="Arial" panose="020B0604020202020204" pitchFamily="34" charset="0"/>
              </a:rPr>
              <a:t>If an act is categorized as illegal per se, it means that it does not require additional evidence? </a:t>
            </a:r>
          </a:p>
        </p:txBody>
      </p:sp>
      <p:sp>
        <p:nvSpPr>
          <p:cNvPr id="4" name="TextBox 3">
            <a:extLst>
              <a:ext uri="{FF2B5EF4-FFF2-40B4-BE49-F238E27FC236}">
                <a16:creationId xmlns:a16="http://schemas.microsoft.com/office/drawing/2014/main" id="{75221B98-29FB-4B6F-1A25-26A12FC61765}"/>
              </a:ext>
            </a:extLst>
          </p:cNvPr>
          <p:cNvSpPr txBox="1"/>
          <p:nvPr/>
        </p:nvSpPr>
        <p:spPr>
          <a:xfrm>
            <a:off x="3276600" y="5486400"/>
            <a:ext cx="1292341" cy="707886"/>
          </a:xfrm>
          <a:prstGeom prst="rect">
            <a:avLst/>
          </a:prstGeom>
          <a:noFill/>
        </p:spPr>
        <p:txBody>
          <a:bodyPr wrap="none" rtlCol="0">
            <a:spAutoFit/>
          </a:bodyPr>
          <a:lstStyle/>
          <a:p>
            <a:r>
              <a:rPr lang="en-US" sz="4000" dirty="0">
                <a:solidFill>
                  <a:srgbClr val="FF0000"/>
                </a:solidFill>
              </a:rPr>
              <a:t>TRUE</a:t>
            </a:r>
          </a:p>
        </p:txBody>
      </p:sp>
    </p:spTree>
    <p:custDataLst>
      <p:tags r:id="rId1"/>
    </p:custDataLst>
    <p:extLst>
      <p:ext uri="{BB962C8B-B14F-4D97-AF65-F5344CB8AC3E}">
        <p14:creationId xmlns:p14="http://schemas.microsoft.com/office/powerpoint/2010/main" val="3322547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Price Fixing</a:t>
            </a:r>
          </a:p>
        </p:txBody>
      </p:sp>
      <p:sp>
        <p:nvSpPr>
          <p:cNvPr id="3" name="Content Placeholder 2"/>
          <p:cNvSpPr>
            <a:spLocks noGrp="1"/>
          </p:cNvSpPr>
          <p:nvPr>
            <p:ph idx="1"/>
          </p:nvPr>
        </p:nvSpPr>
        <p:spPr/>
        <p:txBody>
          <a:bodyPr/>
          <a:lstStyle/>
          <a:p>
            <a:r>
              <a:rPr lang="en-US" dirty="0">
                <a:effectLst/>
                <a:latin typeface="Arial" pitchFamily="34" charset="0"/>
                <a:cs typeface="Arial" pitchFamily="34" charset="0"/>
              </a:rPr>
              <a:t>Per Se violation</a:t>
            </a:r>
          </a:p>
          <a:p>
            <a:pPr>
              <a:buNone/>
            </a:pPr>
            <a:r>
              <a:rPr lang="en-US" dirty="0">
                <a:effectLst/>
                <a:latin typeface="Arial" pitchFamily="34" charset="0"/>
                <a:cs typeface="Arial" pitchFamily="34" charset="0"/>
              </a:rPr>
              <a:t>	</a:t>
            </a:r>
            <a:r>
              <a:rPr lang="en-US" i="1" dirty="0">
                <a:effectLst/>
                <a:latin typeface="Arial" pitchFamily="34" charset="0"/>
                <a:cs typeface="Arial" pitchFamily="34" charset="0"/>
              </a:rPr>
              <a:t>the practice of establishing prices between and among competitors for a product or service rather than letting the market determine the price.  </a:t>
            </a:r>
          </a:p>
          <a:p>
            <a:pPr>
              <a:buNone/>
            </a:pPr>
            <a:endParaRPr lang="en-US" dirty="0">
              <a:effectLst/>
              <a:latin typeface="Arial" pitchFamily="34" charset="0"/>
              <a:cs typeface="Arial" pitchFamily="34" charset="0"/>
            </a:endParaRPr>
          </a:p>
        </p:txBody>
      </p:sp>
      <p:pic>
        <p:nvPicPr>
          <p:cNvPr id="117763" name="Picture 3"/>
          <p:cNvPicPr>
            <a:picLocks noChangeAspect="1" noChangeArrowheads="1"/>
          </p:cNvPicPr>
          <p:nvPr/>
        </p:nvPicPr>
        <p:blipFill>
          <a:blip r:embed="rId4" cstate="print"/>
          <a:srcRect/>
          <a:stretch>
            <a:fillRect/>
          </a:stretch>
        </p:blipFill>
        <p:spPr bwMode="auto">
          <a:xfrm>
            <a:off x="533400" y="4419600"/>
            <a:ext cx="8001000" cy="1600200"/>
          </a:xfrm>
          <a:prstGeom prst="rect">
            <a:avLst/>
          </a:prstGeom>
          <a:noFill/>
          <a:ln w="9525">
            <a:noFill/>
            <a:miter lim="800000"/>
            <a:headEnd/>
            <a:tailEnd/>
          </a:ln>
          <a:effectLst/>
        </p:spPr>
      </p:pic>
    </p:spTree>
    <p:custDataLst>
      <p:tags r:id="rId1"/>
    </p:custDataLst>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tx1"/>
                </a:solidFill>
                <a:latin typeface="Arial" pitchFamily="34" charset="0"/>
                <a:cs typeface="Arial" pitchFamily="34" charset="0"/>
              </a:rPr>
              <a:t>Words/Phrases to Avoid</a:t>
            </a:r>
          </a:p>
        </p:txBody>
      </p:sp>
      <p:sp>
        <p:nvSpPr>
          <p:cNvPr id="3" name="Content Placeholder 2"/>
          <p:cNvSpPr>
            <a:spLocks noGrp="1"/>
          </p:cNvSpPr>
          <p:nvPr>
            <p:ph idx="1"/>
          </p:nvPr>
        </p:nvSpPr>
        <p:spPr>
          <a:xfrm>
            <a:off x="228600" y="1219200"/>
            <a:ext cx="8686800" cy="4953000"/>
          </a:xfrm>
        </p:spPr>
        <p:txBody>
          <a:bodyPr>
            <a:normAutofit fontScale="92500"/>
          </a:bodyPr>
          <a:lstStyle/>
          <a:p>
            <a:r>
              <a:rPr lang="en-US" dirty="0">
                <a:effectLst/>
                <a:latin typeface="Arial" pitchFamily="34" charset="0"/>
                <a:cs typeface="Arial" pitchFamily="34" charset="0"/>
              </a:rPr>
              <a:t>Going rate</a:t>
            </a:r>
          </a:p>
          <a:p>
            <a:r>
              <a:rPr lang="en-US" dirty="0">
                <a:effectLst/>
                <a:latin typeface="Arial" pitchFamily="34" charset="0"/>
                <a:cs typeface="Arial" pitchFamily="34" charset="0"/>
              </a:rPr>
              <a:t>Normal fee</a:t>
            </a:r>
          </a:p>
          <a:p>
            <a:r>
              <a:rPr lang="en-US" dirty="0">
                <a:effectLst/>
                <a:latin typeface="Arial" pitchFamily="34" charset="0"/>
                <a:cs typeface="Arial" pitchFamily="34" charset="0"/>
              </a:rPr>
              <a:t>Standard commission</a:t>
            </a:r>
          </a:p>
          <a:p>
            <a:r>
              <a:rPr lang="en-US" dirty="0">
                <a:effectLst/>
                <a:latin typeface="Arial" pitchFamily="34" charset="0"/>
                <a:cs typeface="Arial" pitchFamily="34" charset="0"/>
              </a:rPr>
              <a:t>Recommended commission /rate</a:t>
            </a:r>
          </a:p>
          <a:p>
            <a:r>
              <a:rPr lang="en-US" dirty="0">
                <a:effectLst/>
                <a:latin typeface="Arial" pitchFamily="34" charset="0"/>
                <a:cs typeface="Arial" pitchFamily="34" charset="0"/>
              </a:rPr>
              <a:t>Prevailing commission/rate</a:t>
            </a:r>
          </a:p>
          <a:p>
            <a:r>
              <a:rPr lang="en-US" dirty="0">
                <a:effectLst/>
                <a:latin typeface="Arial" pitchFamily="34" charset="0"/>
                <a:cs typeface="Arial" pitchFamily="34" charset="0"/>
              </a:rPr>
              <a:t>This is the rate that everyone charges</a:t>
            </a:r>
          </a:p>
          <a:p>
            <a:r>
              <a:rPr lang="en-US" dirty="0">
                <a:effectLst/>
                <a:latin typeface="Arial" pitchFamily="34" charset="0"/>
                <a:cs typeface="Arial" pitchFamily="34" charset="0"/>
              </a:rPr>
              <a:t>The MLS won’t accept less than </a:t>
            </a:r>
            <a:r>
              <a:rPr lang="en-US" b="1" dirty="0">
                <a:effectLst/>
                <a:latin typeface="Arial" pitchFamily="34" charset="0"/>
                <a:cs typeface="Arial" pitchFamily="34" charset="0"/>
              </a:rPr>
              <a:t>X</a:t>
            </a:r>
            <a:r>
              <a:rPr lang="en-US" dirty="0">
                <a:effectLst/>
                <a:latin typeface="Arial" pitchFamily="34" charset="0"/>
                <a:cs typeface="Arial" pitchFamily="34" charset="0"/>
              </a:rPr>
              <a:t> days listings</a:t>
            </a:r>
          </a:p>
          <a:p>
            <a:r>
              <a:rPr lang="en-US" dirty="0">
                <a:effectLst/>
                <a:latin typeface="Arial" pitchFamily="34" charset="0"/>
                <a:cs typeface="Arial" pitchFamily="34" charset="0"/>
              </a:rPr>
              <a:t>The Board’s rule on commission is. . .</a:t>
            </a:r>
          </a:p>
          <a:p>
            <a:r>
              <a:rPr lang="en-US" b="1" dirty="0">
                <a:effectLst/>
                <a:latin typeface="Arial" pitchFamily="34" charset="0"/>
                <a:cs typeface="Arial" pitchFamily="34" charset="0"/>
              </a:rPr>
              <a:t>X</a:t>
            </a:r>
            <a:r>
              <a:rPr lang="en-US" dirty="0">
                <a:effectLst/>
                <a:latin typeface="Arial" pitchFamily="34" charset="0"/>
                <a:cs typeface="Arial" pitchFamily="34" charset="0"/>
              </a:rPr>
              <a:t> is the standard rate for our area</a:t>
            </a:r>
          </a:p>
        </p:txBody>
      </p:sp>
    </p:spTree>
    <p:custDataLst>
      <p:tags r:id="rId1"/>
    </p:custData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Bid Rigging</a:t>
            </a:r>
          </a:p>
        </p:txBody>
      </p:sp>
      <p:sp>
        <p:nvSpPr>
          <p:cNvPr id="3" name="Content Placeholder 2"/>
          <p:cNvSpPr>
            <a:spLocks noGrp="1"/>
          </p:cNvSpPr>
          <p:nvPr>
            <p:ph idx="1"/>
          </p:nvPr>
        </p:nvSpPr>
        <p:spPr/>
        <p:txBody>
          <a:bodyPr/>
          <a:lstStyle/>
          <a:p>
            <a:r>
              <a:rPr lang="en-US" dirty="0">
                <a:effectLst/>
                <a:latin typeface="Arial" pitchFamily="34" charset="0"/>
                <a:cs typeface="Arial" pitchFamily="34" charset="0"/>
              </a:rPr>
              <a:t>Conspiring Competitors…..</a:t>
            </a:r>
          </a:p>
          <a:p>
            <a:r>
              <a:rPr lang="en-US" dirty="0">
                <a:effectLst/>
                <a:latin typeface="Arial" pitchFamily="34" charset="0"/>
                <a:cs typeface="Arial" pitchFamily="34" charset="0"/>
              </a:rPr>
              <a:t>Competitors agree in advance….</a:t>
            </a:r>
          </a:p>
        </p:txBody>
      </p:sp>
      <p:pic>
        <p:nvPicPr>
          <p:cNvPr id="111618" name="Picture 2" descr="C:\Users\laura.AARONLINE\AppData\Local\Microsoft\Windows\Temporary Internet Files\Content.IE5\4VGU1HAS\MP900431738[1].jpg"/>
          <p:cNvPicPr>
            <a:picLocks noChangeAspect="1" noChangeArrowheads="1"/>
          </p:cNvPicPr>
          <p:nvPr/>
        </p:nvPicPr>
        <p:blipFill>
          <a:blip r:embed="rId4" cstate="print"/>
          <a:srcRect/>
          <a:stretch>
            <a:fillRect/>
          </a:stretch>
        </p:blipFill>
        <p:spPr bwMode="auto">
          <a:xfrm>
            <a:off x="2514600" y="3124200"/>
            <a:ext cx="3733800" cy="2896914"/>
          </a:xfrm>
          <a:prstGeom prst="rect">
            <a:avLst/>
          </a:prstGeom>
          <a:noFill/>
        </p:spPr>
      </p:pic>
    </p:spTree>
    <p:custDataLst>
      <p:tags r:id="rId1"/>
    </p:custDataLst>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Horizontal Agreements</a:t>
            </a:r>
          </a:p>
        </p:txBody>
      </p:sp>
      <p:sp>
        <p:nvSpPr>
          <p:cNvPr id="5" name="Content Placeholder 4"/>
          <p:cNvSpPr>
            <a:spLocks noGrp="1"/>
          </p:cNvSpPr>
          <p:nvPr>
            <p:ph idx="1"/>
          </p:nvPr>
        </p:nvSpPr>
        <p:spPr>
          <a:xfrm>
            <a:off x="457200" y="5181600"/>
            <a:ext cx="8229600" cy="944563"/>
          </a:xfrm>
        </p:spPr>
        <p:txBody>
          <a:bodyPr/>
          <a:lstStyle/>
          <a:p>
            <a:pPr algn="ctr">
              <a:buNone/>
            </a:pPr>
            <a:r>
              <a:rPr lang="en-US" dirty="0">
                <a:effectLst/>
                <a:latin typeface="Arial" pitchFamily="34" charset="0"/>
                <a:cs typeface="Arial" pitchFamily="34" charset="0"/>
              </a:rPr>
              <a:t>Divide the market area…..</a:t>
            </a:r>
          </a:p>
          <a:p>
            <a:pPr algn="ctr">
              <a:buNone/>
            </a:pPr>
            <a:endParaRPr lang="en-US" dirty="0">
              <a:latin typeface="Arial" pitchFamily="34" charset="0"/>
              <a:cs typeface="Arial" pitchFamily="34" charset="0"/>
            </a:endParaRPr>
          </a:p>
        </p:txBody>
      </p:sp>
      <p:pic>
        <p:nvPicPr>
          <p:cNvPr id="112645" name="Picture 5" descr="C:\Users\laura.AARONLINE\AppData\Local\Microsoft\Windows\Temporary Internet Files\Content.IE5\EGPZ8ABE\MC910217444[1].wmf"/>
          <p:cNvPicPr>
            <a:picLocks noChangeAspect="1" noChangeArrowheads="1"/>
          </p:cNvPicPr>
          <p:nvPr/>
        </p:nvPicPr>
        <p:blipFill>
          <a:blip r:embed="rId4" cstate="print"/>
          <a:srcRect/>
          <a:stretch>
            <a:fillRect/>
          </a:stretch>
        </p:blipFill>
        <p:spPr bwMode="auto">
          <a:xfrm>
            <a:off x="2286000" y="2057400"/>
            <a:ext cx="4114800" cy="2331736"/>
          </a:xfrm>
          <a:prstGeom prst="rect">
            <a:avLst/>
          </a:prstGeom>
          <a:noFill/>
        </p:spPr>
      </p:pic>
    </p:spTree>
    <p:custDataLst>
      <p:tags r:id="rId1"/>
    </p:custDataLst>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Group Boycott</a:t>
            </a:r>
          </a:p>
        </p:txBody>
      </p:sp>
      <p:sp>
        <p:nvSpPr>
          <p:cNvPr id="3" name="Content Placeholder 2"/>
          <p:cNvSpPr>
            <a:spLocks noGrp="1"/>
          </p:cNvSpPr>
          <p:nvPr>
            <p:ph idx="1"/>
          </p:nvPr>
        </p:nvSpPr>
        <p:spPr>
          <a:xfrm>
            <a:off x="457200" y="2362200"/>
            <a:ext cx="8229600" cy="3763963"/>
          </a:xfrm>
        </p:spPr>
        <p:txBody>
          <a:bodyPr/>
          <a:lstStyle/>
          <a:p>
            <a:pPr algn="ctr">
              <a:buNone/>
            </a:pPr>
            <a:r>
              <a:rPr lang="en-US" dirty="0">
                <a:effectLst/>
                <a:latin typeface="Arial" pitchFamily="34" charset="0"/>
                <a:cs typeface="Arial" pitchFamily="34" charset="0"/>
              </a:rPr>
              <a:t>Conspiring to eliminate a competitor</a:t>
            </a:r>
          </a:p>
        </p:txBody>
      </p:sp>
      <p:pic>
        <p:nvPicPr>
          <p:cNvPr id="113666" name="Picture 2" descr="C:\Users\laura.AARONLINE\AppData\Local\Microsoft\Windows\Temporary Internet Files\Content.IE5\V4BM5EIW\MP900443195[1].jpg"/>
          <p:cNvPicPr>
            <a:picLocks noChangeAspect="1" noChangeArrowheads="1"/>
          </p:cNvPicPr>
          <p:nvPr/>
        </p:nvPicPr>
        <p:blipFill>
          <a:blip r:embed="rId4" cstate="print"/>
          <a:srcRect/>
          <a:stretch>
            <a:fillRect/>
          </a:stretch>
        </p:blipFill>
        <p:spPr bwMode="auto">
          <a:xfrm>
            <a:off x="2209800" y="3277677"/>
            <a:ext cx="4038600" cy="2687643"/>
          </a:xfrm>
          <a:prstGeom prst="rect">
            <a:avLst/>
          </a:prstGeom>
          <a:noFill/>
        </p:spPr>
      </p:pic>
    </p:spTree>
    <p:custDataLst>
      <p:tags r:id="rId1"/>
    </p:custData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838200"/>
          </a:xfrm>
        </p:spPr>
        <p:txBody>
          <a:bodyPr/>
          <a:lstStyle/>
          <a:p>
            <a:pPr algn="ctr"/>
            <a:r>
              <a:rPr lang="en-US" sz="4400" dirty="0">
                <a:solidFill>
                  <a:schemeClr val="tx1"/>
                </a:solidFill>
                <a:latin typeface="Arial" pitchFamily="34" charset="0"/>
                <a:cs typeface="Arial" pitchFamily="34" charset="0"/>
              </a:rPr>
              <a:t>Goals</a:t>
            </a:r>
          </a:p>
        </p:txBody>
      </p:sp>
      <p:graphicFrame>
        <p:nvGraphicFramePr>
          <p:cNvPr id="4" name="Diagram 3"/>
          <p:cNvGraphicFramePr/>
          <p:nvPr/>
        </p:nvGraphicFramePr>
        <p:xfrm>
          <a:off x="1143000" y="1447800"/>
          <a:ext cx="69342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Group Boycott</a:t>
            </a:r>
          </a:p>
        </p:txBody>
      </p:sp>
      <p:pic>
        <p:nvPicPr>
          <p:cNvPr id="1026" name="84BA6717-6F0F-49A9-971F-0C047E91BAF7">
            <a:extLst>
              <a:ext uri="{FF2B5EF4-FFF2-40B4-BE49-F238E27FC236}">
                <a16:creationId xmlns:a16="http://schemas.microsoft.com/office/drawing/2014/main" id="{A693A924-C1BB-48BB-988F-5FA1A34C2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325" y="1516856"/>
            <a:ext cx="41973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38585130"/>
      </p:ext>
    </p:extLst>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Tie - In Arrangements</a:t>
            </a:r>
          </a:p>
        </p:txBody>
      </p:sp>
      <p:sp>
        <p:nvSpPr>
          <p:cNvPr id="3" name="Content Placeholder 2"/>
          <p:cNvSpPr>
            <a:spLocks noGrp="1"/>
          </p:cNvSpPr>
          <p:nvPr>
            <p:ph idx="1"/>
          </p:nvPr>
        </p:nvSpPr>
        <p:spPr/>
        <p:txBody>
          <a:bodyPr/>
          <a:lstStyle/>
          <a:p>
            <a:r>
              <a:rPr lang="en-US" dirty="0">
                <a:effectLst/>
                <a:latin typeface="Arial" pitchFamily="34" charset="0"/>
                <a:cs typeface="Arial" pitchFamily="34" charset="0"/>
              </a:rPr>
              <a:t>Conditions to sale</a:t>
            </a:r>
          </a:p>
          <a:p>
            <a:r>
              <a:rPr lang="en-US" dirty="0">
                <a:effectLst/>
                <a:latin typeface="Arial" pitchFamily="34" charset="0"/>
                <a:cs typeface="Arial" pitchFamily="34" charset="0"/>
              </a:rPr>
              <a:t>Creates restraint of trade</a:t>
            </a:r>
          </a:p>
          <a:p>
            <a:r>
              <a:rPr lang="en-US" dirty="0">
                <a:effectLst/>
                <a:latin typeface="Arial" pitchFamily="34" charset="0"/>
                <a:cs typeface="Arial" pitchFamily="34" charset="0"/>
              </a:rPr>
              <a:t>Eliminates Choices</a:t>
            </a:r>
          </a:p>
          <a:p>
            <a:pPr>
              <a:buNone/>
            </a:pPr>
            <a:endParaRPr lang="en-US" dirty="0">
              <a:latin typeface="Arial" pitchFamily="34" charset="0"/>
              <a:cs typeface="Arial" pitchFamily="34" charset="0"/>
            </a:endParaRPr>
          </a:p>
          <a:p>
            <a:pPr>
              <a:buNone/>
            </a:pPr>
            <a:r>
              <a:rPr lang="en-US" dirty="0">
                <a:latin typeface="Arial" pitchFamily="34" charset="0"/>
                <a:cs typeface="Arial" pitchFamily="34" charset="0"/>
              </a:rPr>
              <a:t>					    </a:t>
            </a:r>
            <a:r>
              <a:rPr lang="en-US" dirty="0">
                <a:effectLst/>
                <a:latin typeface="Arial" pitchFamily="34" charset="0"/>
                <a:cs typeface="Arial" pitchFamily="34" charset="0"/>
              </a:rPr>
              <a:t>Buy this</a:t>
            </a:r>
          </a:p>
          <a:p>
            <a:pPr>
              <a:buNone/>
            </a:pPr>
            <a:endParaRPr lang="en-US" dirty="0">
              <a:effectLst/>
              <a:latin typeface="Arial" pitchFamily="34" charset="0"/>
              <a:cs typeface="Arial" pitchFamily="34" charset="0"/>
            </a:endParaRPr>
          </a:p>
          <a:p>
            <a:pPr>
              <a:buNone/>
            </a:pPr>
            <a:r>
              <a:rPr lang="en-US" dirty="0">
                <a:effectLst/>
                <a:latin typeface="Arial" pitchFamily="34" charset="0"/>
                <a:cs typeface="Arial" pitchFamily="34" charset="0"/>
              </a:rPr>
              <a:t>				             Get this</a:t>
            </a:r>
            <a:r>
              <a:rPr lang="en-US" dirty="0">
                <a:latin typeface="Arial" pitchFamily="34" charset="0"/>
                <a:cs typeface="Arial" pitchFamily="34" charset="0"/>
              </a:rPr>
              <a:t>	</a:t>
            </a:r>
          </a:p>
        </p:txBody>
      </p:sp>
      <p:pic>
        <p:nvPicPr>
          <p:cNvPr id="4" name="Picture 3" descr="IMG_0366.jpg"/>
          <p:cNvPicPr>
            <a:picLocks noChangeAspect="1"/>
          </p:cNvPicPr>
          <p:nvPr/>
        </p:nvPicPr>
        <p:blipFill>
          <a:blip r:embed="rId4" cstate="print"/>
          <a:stretch>
            <a:fillRect/>
          </a:stretch>
        </p:blipFill>
        <p:spPr>
          <a:xfrm>
            <a:off x="762000" y="3962400"/>
            <a:ext cx="3774085" cy="2522950"/>
          </a:xfrm>
          <a:prstGeom prst="rect">
            <a:avLst/>
          </a:prstGeom>
        </p:spPr>
      </p:pic>
      <p:pic>
        <p:nvPicPr>
          <p:cNvPr id="114697" name="Picture 9" descr="C:\Users\laura.AARONLINE\AppData\Local\Microsoft\Windows\Temporary Internet Files\Content.IE5\V4BM5EIW\MP900439298[1].jpg"/>
          <p:cNvPicPr>
            <a:picLocks noChangeAspect="1" noChangeArrowheads="1"/>
          </p:cNvPicPr>
          <p:nvPr/>
        </p:nvPicPr>
        <p:blipFill>
          <a:blip r:embed="rId5" cstate="print"/>
          <a:srcRect/>
          <a:stretch>
            <a:fillRect/>
          </a:stretch>
        </p:blipFill>
        <p:spPr bwMode="auto">
          <a:xfrm>
            <a:off x="6248400" y="4876800"/>
            <a:ext cx="2133600" cy="1428496"/>
          </a:xfrm>
          <a:prstGeom prst="rect">
            <a:avLst/>
          </a:prstGeom>
          <a:noFill/>
        </p:spPr>
      </p:pic>
      <p:sp>
        <p:nvSpPr>
          <p:cNvPr id="15" name="Right Arrow 14"/>
          <p:cNvSpPr/>
          <p:nvPr/>
        </p:nvSpPr>
        <p:spPr bwMode="auto">
          <a:xfrm>
            <a:off x="4876800" y="5943600"/>
            <a:ext cx="1143000" cy="22860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Left Arrow 17"/>
          <p:cNvSpPr/>
          <p:nvPr/>
        </p:nvSpPr>
        <p:spPr bwMode="auto">
          <a:xfrm>
            <a:off x="4876800" y="4800600"/>
            <a:ext cx="1066800" cy="152400"/>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ustDataLst>
      <p:tags r:id="rId1"/>
    </p:custDataLst>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Arizona Antitrust Law</a:t>
            </a:r>
          </a:p>
        </p:txBody>
      </p:sp>
      <p:sp>
        <p:nvSpPr>
          <p:cNvPr id="3" name="Content Placeholder 2"/>
          <p:cNvSpPr>
            <a:spLocks noGrp="1"/>
          </p:cNvSpPr>
          <p:nvPr>
            <p:ph idx="1"/>
          </p:nvPr>
        </p:nvSpPr>
        <p:spPr/>
        <p:txBody>
          <a:bodyPr>
            <a:normAutofit lnSpcReduction="10000"/>
          </a:bodyPr>
          <a:lstStyle/>
          <a:p>
            <a:pPr>
              <a:buNone/>
            </a:pPr>
            <a:r>
              <a:rPr lang="en-US" i="1" dirty="0">
                <a:latin typeface="Arial" pitchFamily="34" charset="0"/>
                <a:cs typeface="Arial" pitchFamily="34" charset="0"/>
              </a:rPr>
              <a:t>A.R.S. §44-103</a:t>
            </a:r>
            <a:r>
              <a:rPr lang="en-US" dirty="0">
                <a:latin typeface="Arial" pitchFamily="34" charset="0"/>
                <a:cs typeface="Arial" pitchFamily="34" charset="0"/>
              </a:rPr>
              <a:t> provides that: </a:t>
            </a:r>
          </a:p>
          <a:p>
            <a:pPr>
              <a:buNone/>
            </a:pPr>
            <a:r>
              <a:rPr lang="en-US" dirty="0">
                <a:latin typeface="Arial" pitchFamily="34" charset="0"/>
                <a:cs typeface="Arial" pitchFamily="34" charset="0"/>
              </a:rPr>
              <a:t> </a:t>
            </a:r>
          </a:p>
          <a:p>
            <a:pPr>
              <a:buNone/>
            </a:pPr>
            <a:r>
              <a:rPr lang="en-US" dirty="0">
                <a:effectLst/>
                <a:latin typeface="Arial" pitchFamily="34" charset="0"/>
                <a:cs typeface="Arial" pitchFamily="34" charset="0"/>
              </a:rPr>
              <a:t>The establishment, maintenance or use of a monopoly or an attempt to establish a monopoly of trade or commerce, any part of which is within this state, by any person for the purpose of excluding competition or controlling, fixing or maintaining prices is unlawful. </a:t>
            </a:r>
          </a:p>
          <a:p>
            <a:pPr>
              <a:buNone/>
            </a:pPr>
            <a:endParaRPr lang="en-US" dirty="0">
              <a:latin typeface="Arial" pitchFamily="34" charset="0"/>
              <a:cs typeface="Arial" pitchFamily="34" charset="0"/>
            </a:endParaRPr>
          </a:p>
        </p:txBody>
      </p:sp>
    </p:spTree>
    <p:custDataLst>
      <p:tags r:id="rId1"/>
    </p:custData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Arial" pitchFamily="34" charset="0"/>
                <a:cs typeface="Arial" pitchFamily="34" charset="0"/>
              </a:rPr>
              <a:t>Associations, REALTORS® and Antitrust Law</a:t>
            </a:r>
          </a:p>
        </p:txBody>
      </p:sp>
      <p:sp>
        <p:nvSpPr>
          <p:cNvPr id="3" name="Content Placeholder 2"/>
          <p:cNvSpPr>
            <a:spLocks noGrp="1"/>
          </p:cNvSpPr>
          <p:nvPr>
            <p:ph idx="1"/>
          </p:nvPr>
        </p:nvSpPr>
        <p:spPr>
          <a:xfrm>
            <a:off x="1676400" y="1828800"/>
            <a:ext cx="6096000" cy="1828799"/>
          </a:xfrm>
        </p:spPr>
        <p:txBody>
          <a:bodyPr/>
          <a:lstStyle/>
          <a:p>
            <a:r>
              <a:rPr lang="en-US" dirty="0">
                <a:effectLst/>
                <a:latin typeface="Arial" pitchFamily="34" charset="0"/>
                <a:cs typeface="Arial" pitchFamily="34" charset="0"/>
              </a:rPr>
              <a:t>Groups of competitors</a:t>
            </a:r>
          </a:p>
          <a:p>
            <a:r>
              <a:rPr lang="en-US" dirty="0">
                <a:effectLst/>
                <a:latin typeface="Arial" pitchFamily="34" charset="0"/>
                <a:cs typeface="Arial" pitchFamily="34" charset="0"/>
              </a:rPr>
              <a:t>Promote common interest</a:t>
            </a:r>
          </a:p>
          <a:p>
            <a:r>
              <a:rPr lang="en-US" dirty="0">
                <a:effectLst/>
                <a:latin typeface="Arial" pitchFamily="34" charset="0"/>
                <a:cs typeface="Arial" pitchFamily="34" charset="0"/>
              </a:rPr>
              <a:t>Cannot set fees</a:t>
            </a:r>
          </a:p>
          <a:p>
            <a:pPr>
              <a:buNone/>
            </a:pPr>
            <a:endParaRPr lang="en-US" dirty="0">
              <a:latin typeface="Arial" pitchFamily="34" charset="0"/>
              <a:cs typeface="Arial" pitchFamily="34" charset="0"/>
            </a:endParaRPr>
          </a:p>
        </p:txBody>
      </p:sp>
      <p:pic>
        <p:nvPicPr>
          <p:cNvPr id="115714" name="Picture 2" descr="P:\Users\BAF\My Documents\logos baf\AAR logo_RGB.JPG"/>
          <p:cNvPicPr>
            <a:picLocks noChangeAspect="1" noChangeArrowheads="1"/>
          </p:cNvPicPr>
          <p:nvPr/>
        </p:nvPicPr>
        <p:blipFill>
          <a:blip r:embed="rId4" cstate="print"/>
          <a:srcRect/>
          <a:stretch>
            <a:fillRect/>
          </a:stretch>
        </p:blipFill>
        <p:spPr bwMode="auto">
          <a:xfrm>
            <a:off x="4876800" y="4800600"/>
            <a:ext cx="2982468" cy="1543431"/>
          </a:xfrm>
          <a:prstGeom prst="rect">
            <a:avLst/>
          </a:prstGeom>
          <a:noFill/>
        </p:spPr>
      </p:pic>
      <p:pic>
        <p:nvPicPr>
          <p:cNvPr id="115715" name="Picture 3" descr="P:\Users\BAF\My Documents\logos baf\REALTOR logo.BMP"/>
          <p:cNvPicPr>
            <a:picLocks noChangeAspect="1" noChangeArrowheads="1"/>
          </p:cNvPicPr>
          <p:nvPr/>
        </p:nvPicPr>
        <p:blipFill>
          <a:blip r:embed="rId5" cstate="print"/>
          <a:srcRect/>
          <a:stretch>
            <a:fillRect/>
          </a:stretch>
        </p:blipFill>
        <p:spPr bwMode="auto">
          <a:xfrm>
            <a:off x="1371600" y="4267200"/>
            <a:ext cx="2121470" cy="2132239"/>
          </a:xfrm>
          <a:prstGeom prst="rect">
            <a:avLst/>
          </a:prstGeom>
          <a:noFill/>
        </p:spPr>
      </p:pic>
    </p:spTree>
    <p:custDataLst>
      <p:tags r:id="rId1"/>
    </p:custDataLst>
    <p:extLst>
      <p:ext uri="{BB962C8B-B14F-4D97-AF65-F5344CB8AC3E}">
        <p14:creationId xmlns:p14="http://schemas.microsoft.com/office/powerpoint/2010/main" val="2355856887"/>
      </p:ext>
    </p:extLst>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B097-AC11-1417-FC3C-E4423E466664}"/>
              </a:ext>
            </a:extLst>
          </p:cNvPr>
          <p:cNvSpPr>
            <a:spLocks noGrp="1"/>
          </p:cNvSpPr>
          <p:nvPr>
            <p:ph type="title"/>
          </p:nvPr>
        </p:nvSpPr>
        <p:spPr/>
        <p:txBody>
          <a:bodyPr>
            <a:normAutofit fontScale="90000"/>
          </a:bodyPr>
          <a:lstStyle/>
          <a:p>
            <a:r>
              <a:rPr lang="en-US" dirty="0"/>
              <a:t>What’s Happening Now: </a:t>
            </a:r>
            <a:br>
              <a:rPr lang="en-US" dirty="0"/>
            </a:br>
            <a:r>
              <a:rPr lang="en-US" dirty="0"/>
              <a:t>NAR Settlement FAQ’s</a:t>
            </a:r>
          </a:p>
        </p:txBody>
      </p:sp>
      <p:sp>
        <p:nvSpPr>
          <p:cNvPr id="3" name="Content Placeholder 2">
            <a:extLst>
              <a:ext uri="{FF2B5EF4-FFF2-40B4-BE49-F238E27FC236}">
                <a16:creationId xmlns:a16="http://schemas.microsoft.com/office/drawing/2014/main" id="{A0ED88CB-AEE6-92B3-95CB-AF77F38030E8}"/>
              </a:ext>
            </a:extLst>
          </p:cNvPr>
          <p:cNvSpPr>
            <a:spLocks noGrp="1"/>
          </p:cNvSpPr>
          <p:nvPr>
            <p:ph idx="1"/>
          </p:nvPr>
        </p:nvSpPr>
        <p:spPr/>
        <p:txBody>
          <a:bodyPr/>
          <a:lstStyle/>
          <a:p>
            <a:endParaRPr lang="en-US" dirty="0"/>
          </a:p>
          <a:p>
            <a:r>
              <a:rPr lang="en-US" dirty="0"/>
              <a:t>Terms</a:t>
            </a:r>
          </a:p>
          <a:p>
            <a:r>
              <a:rPr lang="en-US" dirty="0"/>
              <a:t>Changing the cooperative compensation policy</a:t>
            </a:r>
          </a:p>
          <a:p>
            <a:r>
              <a:rPr lang="en-US" dirty="0"/>
              <a:t>Written Agreement before touring homes</a:t>
            </a:r>
          </a:p>
          <a:p>
            <a:r>
              <a:rPr lang="en-US" dirty="0"/>
              <a:t>How are buyer brokers paid?</a:t>
            </a:r>
          </a:p>
          <a:p>
            <a:r>
              <a:rPr lang="en-US" dirty="0"/>
              <a:t>Risk reduction tips</a:t>
            </a:r>
          </a:p>
        </p:txBody>
      </p:sp>
    </p:spTree>
    <p:extLst>
      <p:ext uri="{BB962C8B-B14F-4D97-AF65-F5344CB8AC3E}">
        <p14:creationId xmlns:p14="http://schemas.microsoft.com/office/powerpoint/2010/main" val="3486259200"/>
      </p:ext>
    </p:extLst>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itchFamily="34" charset="0"/>
                <a:cs typeface="Arial" pitchFamily="34" charset="0"/>
              </a:rPr>
              <a:t>Enforcement and Penalties</a:t>
            </a:r>
          </a:p>
        </p:txBody>
      </p:sp>
      <p:sp>
        <p:nvSpPr>
          <p:cNvPr id="3" name="Content Placeholder 2"/>
          <p:cNvSpPr>
            <a:spLocks noGrp="1"/>
          </p:cNvSpPr>
          <p:nvPr>
            <p:ph idx="1"/>
          </p:nvPr>
        </p:nvSpPr>
        <p:spPr>
          <a:xfrm>
            <a:off x="457200" y="2514600"/>
            <a:ext cx="6248400" cy="4114800"/>
          </a:xfrm>
        </p:spPr>
        <p:txBody>
          <a:bodyPr/>
          <a:lstStyle/>
          <a:p>
            <a:r>
              <a:rPr lang="en-US" dirty="0">
                <a:effectLst/>
                <a:latin typeface="Arial" pitchFamily="34" charset="0"/>
                <a:cs typeface="Arial" pitchFamily="34" charset="0"/>
              </a:rPr>
              <a:t>3 ways laws are enforced:</a:t>
            </a:r>
          </a:p>
          <a:p>
            <a:pPr lvl="1"/>
            <a:r>
              <a:rPr lang="en-US" dirty="0">
                <a:effectLst/>
                <a:latin typeface="Arial" pitchFamily="34" charset="0"/>
                <a:cs typeface="Arial" pitchFamily="34" charset="0"/>
              </a:rPr>
              <a:t>Department of Justice</a:t>
            </a:r>
          </a:p>
          <a:p>
            <a:pPr lvl="1"/>
            <a:r>
              <a:rPr lang="en-US" dirty="0">
                <a:effectLst/>
                <a:latin typeface="Arial" pitchFamily="34" charset="0"/>
                <a:cs typeface="Arial" pitchFamily="34" charset="0"/>
              </a:rPr>
              <a:t>Federal Trade Commission</a:t>
            </a:r>
          </a:p>
          <a:p>
            <a:pPr lvl="1"/>
            <a:r>
              <a:rPr lang="en-US" dirty="0">
                <a:effectLst/>
                <a:latin typeface="Arial" pitchFamily="34" charset="0"/>
                <a:cs typeface="Arial" pitchFamily="34" charset="0"/>
              </a:rPr>
              <a:t>Parties involved asserting claims</a:t>
            </a:r>
          </a:p>
          <a:p>
            <a:pPr lvl="1">
              <a:buNone/>
            </a:pPr>
            <a:endParaRPr lang="en-US" dirty="0">
              <a:effectLst/>
              <a:latin typeface="Arial" pitchFamily="34" charset="0"/>
              <a:cs typeface="Arial" pitchFamily="34" charset="0"/>
            </a:endParaRPr>
          </a:p>
        </p:txBody>
      </p:sp>
      <p:pic>
        <p:nvPicPr>
          <p:cNvPr id="112644" name="Picture 4" descr="C:\Users\laura.AARONLINE\AppData\Local\Microsoft\Windows\Temporary Internet Files\Content.IE5\4VGU1HAS\MC900240395[1].wmf"/>
          <p:cNvPicPr>
            <a:picLocks noChangeAspect="1" noChangeArrowheads="1"/>
          </p:cNvPicPr>
          <p:nvPr/>
        </p:nvPicPr>
        <p:blipFill>
          <a:blip r:embed="rId4" cstate="print"/>
          <a:srcRect/>
          <a:stretch>
            <a:fillRect/>
          </a:stretch>
        </p:blipFill>
        <p:spPr bwMode="auto">
          <a:xfrm>
            <a:off x="7010400" y="2057400"/>
            <a:ext cx="1794460" cy="3155552"/>
          </a:xfrm>
          <a:prstGeom prst="rect">
            <a:avLst/>
          </a:prstGeom>
          <a:noFill/>
        </p:spPr>
      </p:pic>
    </p:spTree>
    <p:custDataLst>
      <p:tags r:id="rId1"/>
    </p:custDataLst>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latin typeface="Arial" pitchFamily="34" charset="0"/>
                <a:cs typeface="Arial" pitchFamily="34" charset="0"/>
              </a:rPr>
              <a:t>Arizona Enforcement and Penalties </a:t>
            </a:r>
          </a:p>
        </p:txBody>
      </p:sp>
      <p:sp>
        <p:nvSpPr>
          <p:cNvPr id="3" name="Content Placeholder 2"/>
          <p:cNvSpPr>
            <a:spLocks noGrp="1"/>
          </p:cNvSpPr>
          <p:nvPr>
            <p:ph idx="1"/>
          </p:nvPr>
        </p:nvSpPr>
        <p:spPr>
          <a:xfrm>
            <a:off x="457200" y="2133600"/>
            <a:ext cx="8229600" cy="3992563"/>
          </a:xfrm>
        </p:spPr>
        <p:txBody>
          <a:bodyPr/>
          <a:lstStyle/>
          <a:p>
            <a:r>
              <a:rPr lang="en-US" dirty="0">
                <a:effectLst/>
                <a:latin typeface="Arial" pitchFamily="34" charset="0"/>
                <a:cs typeface="Arial" pitchFamily="34" charset="0"/>
              </a:rPr>
              <a:t>Managed by the Attorney General’s office</a:t>
            </a:r>
          </a:p>
          <a:p>
            <a:pPr>
              <a:buNone/>
            </a:pPr>
            <a:r>
              <a:rPr lang="en-US" dirty="0">
                <a:effectLst/>
                <a:latin typeface="Arial" pitchFamily="34" charset="0"/>
                <a:cs typeface="Arial" pitchFamily="34" charset="0"/>
              </a:rPr>
              <a:t>		Civil Penalties</a:t>
            </a:r>
          </a:p>
          <a:p>
            <a:pPr>
              <a:buNone/>
            </a:pPr>
            <a:r>
              <a:rPr lang="en-US" dirty="0">
                <a:effectLst/>
                <a:latin typeface="Arial" pitchFamily="34" charset="0"/>
                <a:cs typeface="Arial" pitchFamily="34" charset="0"/>
              </a:rPr>
              <a:t>		Injunctive Relief ($$)</a:t>
            </a:r>
          </a:p>
          <a:p>
            <a:pPr>
              <a:buNone/>
            </a:pPr>
            <a:r>
              <a:rPr lang="en-US" dirty="0">
                <a:effectLst/>
                <a:latin typeface="Arial" pitchFamily="34" charset="0"/>
                <a:cs typeface="Arial" pitchFamily="34" charset="0"/>
              </a:rPr>
              <a:t>		Damages</a:t>
            </a:r>
          </a:p>
        </p:txBody>
      </p:sp>
      <p:pic>
        <p:nvPicPr>
          <p:cNvPr id="113668" name="Picture 4" descr="C:\Users\laura.AARONLINE\AppData\Local\Microsoft\Windows\Temporary Internet Files\Content.IE5\4VGU1HAS\MP900402451[1].jpg"/>
          <p:cNvPicPr>
            <a:picLocks noChangeAspect="1" noChangeArrowheads="1"/>
          </p:cNvPicPr>
          <p:nvPr/>
        </p:nvPicPr>
        <p:blipFill>
          <a:blip r:embed="rId4" cstate="print"/>
          <a:srcRect/>
          <a:stretch>
            <a:fillRect/>
          </a:stretch>
        </p:blipFill>
        <p:spPr bwMode="auto">
          <a:xfrm>
            <a:off x="6477000" y="3276600"/>
            <a:ext cx="2404450" cy="2404450"/>
          </a:xfrm>
          <a:prstGeom prst="rect">
            <a:avLst/>
          </a:prstGeom>
          <a:noFill/>
        </p:spPr>
      </p:pic>
    </p:spTree>
    <p:custDataLst>
      <p:tags r:id="rId1"/>
    </p:custDataLst>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sz="4800" dirty="0">
                <a:latin typeface="Arial" pitchFamily="34" charset="0"/>
                <a:cs typeface="Arial" pitchFamily="34" charset="0"/>
              </a:rPr>
              <a:t>QUESTIONS??</a:t>
            </a:r>
          </a:p>
        </p:txBody>
      </p:sp>
      <p:sp>
        <p:nvSpPr>
          <p:cNvPr id="3" name="Content Placeholder 2"/>
          <p:cNvSpPr>
            <a:spLocks noGrp="1"/>
          </p:cNvSpPr>
          <p:nvPr>
            <p:ph idx="1"/>
          </p:nvPr>
        </p:nvSpPr>
        <p:spPr>
          <a:xfrm>
            <a:off x="457200" y="2590800"/>
            <a:ext cx="8229600" cy="2087563"/>
          </a:xfrm>
        </p:spPr>
        <p:txBody>
          <a:bodyPr/>
          <a:lstStyle/>
          <a:p>
            <a:pPr algn="ctr">
              <a:buNone/>
            </a:pPr>
            <a:r>
              <a:rPr lang="en-US" sz="4800" dirty="0">
                <a:latin typeface="Arial" pitchFamily="34" charset="0"/>
                <a:cs typeface="Arial" pitchFamily="34" charset="0"/>
              </a:rPr>
              <a:t>THANK YOU!</a:t>
            </a:r>
          </a:p>
        </p:txBody>
      </p:sp>
    </p:spTree>
    <p:custDataLst>
      <p:tags r:id="rId1"/>
    </p:custData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295400"/>
          </a:xfrm>
        </p:spPr>
        <p:txBody>
          <a:bodyPr>
            <a:normAutofit fontScale="90000"/>
          </a:bodyPr>
          <a:lstStyle/>
          <a:p>
            <a:pPr algn="ctr"/>
            <a:b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RESPA Definitions</a:t>
            </a:r>
          </a:p>
        </p:txBody>
      </p:sp>
      <p:pic>
        <p:nvPicPr>
          <p:cNvPr id="8194" name="Picture 2" descr="http://www.jonco48.com/blog/Definitions_2D704184_small.jpg"/>
          <p:cNvPicPr>
            <a:picLocks noChangeAspect="1" noChangeArrowheads="1"/>
          </p:cNvPicPr>
          <p:nvPr/>
        </p:nvPicPr>
        <p:blipFill>
          <a:blip r:embed="rId4" cstate="print"/>
          <a:srcRect/>
          <a:stretch>
            <a:fillRect/>
          </a:stretch>
        </p:blipFill>
        <p:spPr bwMode="auto">
          <a:xfrm>
            <a:off x="1447800" y="1752600"/>
            <a:ext cx="6096000" cy="4572000"/>
          </a:xfrm>
          <a:prstGeom prst="rect">
            <a:avLst/>
          </a:prstGeom>
          <a:noFill/>
        </p:spPr>
      </p:pic>
    </p:spTree>
    <p:custDataLst>
      <p:tags r:id="rId1"/>
    </p:custData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crms-ppt-sh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ResTransCRMS511</Template>
  <TotalTime>5956</TotalTime>
  <Words>2737</Words>
  <Application>Microsoft Office PowerPoint</Application>
  <PresentationFormat>On-screen Show (4:3)</PresentationFormat>
  <Paragraphs>534</Paragraphs>
  <Slides>87</Slides>
  <Notes>86</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87</vt:i4>
      </vt:variant>
    </vt:vector>
  </HeadingPairs>
  <TitlesOfParts>
    <vt:vector size="96" baseType="lpstr">
      <vt:lpstr>Arial</vt:lpstr>
      <vt:lpstr>Calibri</vt:lpstr>
      <vt:lpstr>Garamond</vt:lpstr>
      <vt:lpstr>Symbol</vt:lpstr>
      <vt:lpstr>Times New Roman</vt:lpstr>
      <vt:lpstr>Wingdings</vt:lpstr>
      <vt:lpstr>Stream</vt:lpstr>
      <vt:lpstr>WritingDesignTemplate</vt:lpstr>
      <vt:lpstr>rcrms-ppt-shell</vt:lpstr>
      <vt:lpstr>Federal Legal Issues</vt:lpstr>
      <vt:lpstr>Unit 1: Real Estate Settlement procedures act</vt:lpstr>
      <vt:lpstr> ??????????</vt:lpstr>
      <vt:lpstr> respa prohibits:</vt:lpstr>
      <vt:lpstr>KNOWLEDGE CHECK  </vt:lpstr>
      <vt:lpstr>KNOWLEDGE CHECK  </vt:lpstr>
      <vt:lpstr> RESPA General Information</vt:lpstr>
      <vt:lpstr>Goals</vt:lpstr>
      <vt:lpstr> RESPA Definitions</vt:lpstr>
      <vt:lpstr>Settlement Service Providers</vt:lpstr>
      <vt:lpstr>Why? </vt:lpstr>
      <vt:lpstr>Rule of Thumb:</vt:lpstr>
      <vt:lpstr>NOT Covered by RESPA</vt:lpstr>
      <vt:lpstr>NOT covered by RESPA</vt:lpstr>
      <vt:lpstr>Key Words - </vt:lpstr>
      <vt:lpstr>RESPA Sections that Affect Real Estate Licensees and Brokers</vt:lpstr>
      <vt:lpstr>Section 8 (b) – Unearned Fees</vt:lpstr>
      <vt:lpstr>What is a thing of value?</vt:lpstr>
      <vt:lpstr>Service Providers are permitted to:</vt:lpstr>
      <vt:lpstr>PowerPoint Presentation</vt:lpstr>
      <vt:lpstr>PowerPoint Presentation</vt:lpstr>
      <vt:lpstr>PowerPoint Presentation</vt:lpstr>
      <vt:lpstr>PowerPoint Presentation</vt:lpstr>
      <vt:lpstr>KNOWLEDGE CHECK - Scenarios  </vt:lpstr>
      <vt:lpstr>Busby v. Realty South</vt:lpstr>
      <vt:lpstr>Section 9: Title Insurance</vt:lpstr>
      <vt:lpstr>Section 9: States in Part:</vt:lpstr>
      <vt:lpstr>“Required Use”</vt:lpstr>
      <vt:lpstr>KNOWLEDGE CHECK  </vt:lpstr>
      <vt:lpstr> Enforcement of RESPA</vt:lpstr>
      <vt:lpstr> penalties</vt:lpstr>
      <vt:lpstr> Additional Facts about RESPA</vt:lpstr>
      <vt:lpstr> Escrow Requirements</vt:lpstr>
      <vt:lpstr>PowerPoint Presentation</vt:lpstr>
      <vt:lpstr>PowerPoint Presentation</vt:lpstr>
      <vt:lpstr>Disclosure requirements</vt:lpstr>
      <vt:lpstr>Broker’s Risk Reduction Tips</vt:lpstr>
      <vt:lpstr>Brokers’ Risk Reduction Tips</vt:lpstr>
      <vt:lpstr>Agents’ Risk Reduction Tips</vt:lpstr>
      <vt:lpstr>Agents’ Risk Reduction Tips</vt:lpstr>
      <vt:lpstr>KNOWLEDGE CHECK Q1, Q2, Q3, Q4, Q5, Q6 </vt:lpstr>
      <vt:lpstr>Dodd Frank KNOWLEDGE CHECK Q1- Q10 </vt:lpstr>
      <vt:lpstr>SELLER CARRYBACK OVERVIEW KNOWLEDGE CHECK  </vt:lpstr>
      <vt:lpstr>UNIT 2:  Dodd-Frank – SELLER CARRYBACK OVERVIEW</vt:lpstr>
      <vt:lpstr>Thumbs up or down:  A seller should obtain a Lender’s Title Policy if carrying a note. </vt:lpstr>
      <vt:lpstr>UNIT 3:  FAIR HOUSING</vt:lpstr>
      <vt:lpstr>KNOWLEDGE CHECK  </vt:lpstr>
      <vt:lpstr>KNOWLEDGE CHECK </vt:lpstr>
      <vt:lpstr>Federal Fair Housing Act</vt:lpstr>
      <vt:lpstr>Federal Fair Housing Act Prohibits:</vt:lpstr>
      <vt:lpstr>Specific standards to qualify as senior housing:</vt:lpstr>
      <vt:lpstr>Reasonable Accommodations &amp; Modification for People with Disabilities </vt:lpstr>
      <vt:lpstr>Americans with Disabilities Act of 1990 (ADA)</vt:lpstr>
      <vt:lpstr>Broker Tip:  Real Estate Offices:   Things to Consider:</vt:lpstr>
      <vt:lpstr>Advertising </vt:lpstr>
      <vt:lpstr>Discriminatory Advertising</vt:lpstr>
      <vt:lpstr>Advertising Exclusively in:</vt:lpstr>
      <vt:lpstr>PowerPoint Presentation</vt:lpstr>
      <vt:lpstr>DISCRIMINATORY BEHAVIOR</vt:lpstr>
      <vt:lpstr>Article 10</vt:lpstr>
      <vt:lpstr>Article 10</vt:lpstr>
      <vt:lpstr>STEERING</vt:lpstr>
      <vt:lpstr>LOVE LETTERS</vt:lpstr>
      <vt:lpstr>WHAT WOULD YOU DO?</vt:lpstr>
      <vt:lpstr>Enforcement and Penalties for Violations</vt:lpstr>
      <vt:lpstr>UNIT 4:  LEAD-BASED PAINT</vt:lpstr>
      <vt:lpstr>Unit 5 - Antitrust</vt:lpstr>
      <vt:lpstr>KNOWLEDGE CHECK  </vt:lpstr>
      <vt:lpstr>KNOWLEDGE CHECK </vt:lpstr>
      <vt:lpstr>Federal Antitrust Law</vt:lpstr>
      <vt:lpstr>Sherman Antitrust Act</vt:lpstr>
      <vt:lpstr>Multiple Choice</vt:lpstr>
      <vt:lpstr>Per se Offenses</vt:lpstr>
      <vt:lpstr>Per se Offenses</vt:lpstr>
      <vt:lpstr>Price Fixing</vt:lpstr>
      <vt:lpstr>Words/Phrases to Avoid</vt:lpstr>
      <vt:lpstr>Bid Rigging</vt:lpstr>
      <vt:lpstr>Horizontal Agreements</vt:lpstr>
      <vt:lpstr>Group Boycott</vt:lpstr>
      <vt:lpstr>Group Boycott</vt:lpstr>
      <vt:lpstr>Tie - In Arrangements</vt:lpstr>
      <vt:lpstr>Arizona Antitrust Law</vt:lpstr>
      <vt:lpstr>Associations, REALTORS® and Antitrust Law</vt:lpstr>
      <vt:lpstr>What’s Happening Now:  NAR Settlement FAQ’s</vt:lpstr>
      <vt:lpstr>Enforcement and Penalties</vt:lpstr>
      <vt:lpstr>Arizona Enforcement and Penalties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Legal Issues</dc:title>
  <dc:creator>Christina</dc:creator>
  <cp:lastModifiedBy>Jesi Wolnik</cp:lastModifiedBy>
  <cp:revision>291</cp:revision>
  <cp:lastPrinted>2022-01-26T15:21:32Z</cp:lastPrinted>
  <dcterms:created xsi:type="dcterms:W3CDTF">2010-09-30T20:02:38Z</dcterms:created>
  <dcterms:modified xsi:type="dcterms:W3CDTF">2024-05-03T20:31:57Z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EFFCD84A-C8F0-47EE-B20A-5D2233911329</vt:lpwstr>
  </property>
  <property fmtid="{D5CDD505-2E9C-101B-9397-08002B2CF9AE}" pid="3" name="ArticulatePath">
    <vt:lpwstr>Federal Legal Issues_7_2015</vt:lpwstr>
  </property>
</Properties>
</file>