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1" r:id="rId3"/>
  </p:sldMasterIdLst>
  <p:notesMasterIdLst>
    <p:notesMasterId r:id="rId24"/>
  </p:notesMasterIdLst>
  <p:sldIdLst>
    <p:sldId id="256" r:id="rId4"/>
    <p:sldId id="858" r:id="rId5"/>
    <p:sldId id="891" r:id="rId6"/>
    <p:sldId id="929" r:id="rId7"/>
    <p:sldId id="930" r:id="rId8"/>
    <p:sldId id="931" r:id="rId9"/>
    <p:sldId id="808" r:id="rId10"/>
    <p:sldId id="932" r:id="rId11"/>
    <p:sldId id="906" r:id="rId12"/>
    <p:sldId id="933" r:id="rId13"/>
    <p:sldId id="937" r:id="rId14"/>
    <p:sldId id="944" r:id="rId15"/>
    <p:sldId id="935" r:id="rId16"/>
    <p:sldId id="907" r:id="rId17"/>
    <p:sldId id="912" r:id="rId18"/>
    <p:sldId id="942" r:id="rId19"/>
    <p:sldId id="939" r:id="rId20"/>
    <p:sldId id="940" r:id="rId21"/>
    <p:sldId id="919" r:id="rId22"/>
    <p:sldId id="91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EC0184-D501-4271-B32B-EDD57CDD6F11}">
          <p14:sldIdLst>
            <p14:sldId id="256"/>
            <p14:sldId id="858"/>
            <p14:sldId id="891"/>
            <p14:sldId id="929"/>
            <p14:sldId id="930"/>
            <p14:sldId id="931"/>
            <p14:sldId id="808"/>
            <p14:sldId id="932"/>
            <p14:sldId id="906"/>
            <p14:sldId id="933"/>
            <p14:sldId id="937"/>
            <p14:sldId id="944"/>
            <p14:sldId id="935"/>
            <p14:sldId id="907"/>
            <p14:sldId id="912"/>
            <p14:sldId id="942"/>
            <p14:sldId id="939"/>
            <p14:sldId id="940"/>
            <p14:sldId id="919"/>
            <p14:sldId id="91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11FB3C-AB86-0490-7BFC-3216F2DD64C2}" name="Jonathan  Chavkin" initials="JC" userId="Jonathan  Chavkin" providerId="None"/>
  <p188:author id="{A6E11051-EE17-2B9A-9F5B-711C661CB6CB}" name="John Perilli" initials="JP" userId="John Perilli" providerId="None"/>
  <p188:author id="{8554B668-690A-471D-4850-678069F38510}" name="Claire Bischoff" initials="CB" userId="Claire Bischoff" providerId="None"/>
  <p188:author id="{01AD6982-06EC-F51C-B03F-861FFF3EE5A0}" name="Josette Thompson" initials="JT" userId="Josette Thompson" providerId="None"/>
  <p188:author id="{2AE13B9B-8FD2-5B54-D8C5-12AAEC739F97}" name="John Perilli" initials="JP" userId="S::jperilli@prosek.com::889e5ea7-2acb-42cb-a768-65a22d276ca9" providerId="AD"/>
  <p188:author id="{0C55B1C8-BFF8-D665-A5FE-F3A3F621A981}" name="Jim David" initials="JD" userId="Jim David" providerId="None"/>
  <p188:author id="{C613B8E0-369D-A4D7-044E-A6715E342ACE}" name="Jaclyn Phillips" initials="JP" userId="Jaclyn Phillip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7"/>
    <a:srgbClr val="2DA8E0"/>
    <a:srgbClr val="1A4684"/>
    <a:srgbClr val="E3EEF0"/>
    <a:srgbClr val="004282"/>
    <a:srgbClr val="0E2036"/>
    <a:srgbClr val="BED7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79" autoAdjust="0"/>
  </p:normalViewPr>
  <p:slideViewPr>
    <p:cSldViewPr snapToGrid="0">
      <p:cViewPr varScale="1">
        <p:scale>
          <a:sx n="96" d="100"/>
          <a:sy n="96" d="100"/>
        </p:scale>
        <p:origin x="10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E100C-4374-4043-8F99-F53E41B27FFB}" type="doc">
      <dgm:prSet loTypeId="urn:microsoft.com/office/officeart/2005/8/layout/hChevron3" loCatId="process" qsTypeId="urn:microsoft.com/office/officeart/2005/8/quickstyle/simple1" qsCatId="simple" csTypeId="urn:microsoft.com/office/officeart/2005/8/colors/accent1_2" csCatId="accent1" phldr="1"/>
      <dgm:spPr/>
    </dgm:pt>
    <dgm:pt modelId="{0CB3ADF1-9CF9-4E0C-8F1B-E692EBD04D86}">
      <dgm:prSet phldrT="[Text]" custT="1"/>
      <dgm:spPr>
        <a:solidFill>
          <a:srgbClr val="0E2036"/>
        </a:solidFill>
      </dgm:spPr>
      <dgm:t>
        <a:bodyPr/>
        <a:lstStyle/>
        <a:p>
          <a:r>
            <a:rPr lang="en-US" sz="1100" b="0">
              <a:latin typeface="Montserrat ExtraBold" panose="020F0502020204030204" pitchFamily="2" charset="0"/>
            </a:rPr>
            <a:t>MAR</a:t>
          </a:r>
        </a:p>
      </dgm:t>
    </dgm:pt>
    <dgm:pt modelId="{3D08FDA6-A40E-411C-90E2-E2C4C20551B7}" type="parTrans" cxnId="{CFAE0B6D-EE6E-499A-981C-585519382CEA}">
      <dgm:prSet/>
      <dgm:spPr/>
      <dgm:t>
        <a:bodyPr/>
        <a:lstStyle/>
        <a:p>
          <a:endParaRPr lang="en-US" sz="1100" b="0">
            <a:latin typeface="Montserrat ExtraBold" panose="020F0502020204030204" pitchFamily="2" charset="0"/>
          </a:endParaRPr>
        </a:p>
      </dgm:t>
    </dgm:pt>
    <dgm:pt modelId="{025EF744-8A20-4CAC-A5C1-352C6AA66735}" type="sibTrans" cxnId="{CFAE0B6D-EE6E-499A-981C-585519382CEA}">
      <dgm:prSet/>
      <dgm:spPr/>
      <dgm:t>
        <a:bodyPr/>
        <a:lstStyle/>
        <a:p>
          <a:endParaRPr lang="en-US" sz="1100" b="0">
            <a:latin typeface="Montserrat ExtraBold" panose="020F0502020204030204" pitchFamily="2" charset="0"/>
          </a:endParaRPr>
        </a:p>
      </dgm:t>
    </dgm:pt>
    <dgm:pt modelId="{DE5D0AAA-6D7F-434C-918A-F326A4E25616}">
      <dgm:prSet phldrT="[Text]" custT="1"/>
      <dgm:spPr>
        <a:solidFill>
          <a:srgbClr val="0E2036"/>
        </a:solidFill>
      </dgm:spPr>
      <dgm:t>
        <a:bodyPr/>
        <a:lstStyle/>
        <a:p>
          <a:r>
            <a:rPr lang="en-US" sz="1100" b="0">
              <a:latin typeface="Montserrat ExtraBold" panose="020F0502020204030204" pitchFamily="2" charset="0"/>
            </a:rPr>
            <a:t>APR</a:t>
          </a:r>
        </a:p>
      </dgm:t>
    </dgm:pt>
    <dgm:pt modelId="{4095FB95-8435-4D11-9C90-AE76D531F286}" type="parTrans" cxnId="{D9A9ED9C-B95C-4E42-817F-090938941766}">
      <dgm:prSet/>
      <dgm:spPr/>
      <dgm:t>
        <a:bodyPr/>
        <a:lstStyle/>
        <a:p>
          <a:endParaRPr lang="en-US" sz="1100" b="0">
            <a:latin typeface="Montserrat ExtraBold" panose="020F0502020204030204" pitchFamily="2" charset="0"/>
          </a:endParaRPr>
        </a:p>
      </dgm:t>
    </dgm:pt>
    <dgm:pt modelId="{9666BF7F-607B-42C1-A8ED-CFF6A689B67C}" type="sibTrans" cxnId="{D9A9ED9C-B95C-4E42-817F-090938941766}">
      <dgm:prSet/>
      <dgm:spPr/>
      <dgm:t>
        <a:bodyPr/>
        <a:lstStyle/>
        <a:p>
          <a:endParaRPr lang="en-US" sz="1100" b="0">
            <a:latin typeface="Montserrat ExtraBold" panose="020F0502020204030204" pitchFamily="2" charset="0"/>
          </a:endParaRPr>
        </a:p>
      </dgm:t>
    </dgm:pt>
    <dgm:pt modelId="{36060820-AFEB-4332-8ACF-6B314350ADB0}">
      <dgm:prSet phldrT="[Text]" custT="1"/>
      <dgm:spPr>
        <a:solidFill>
          <a:srgbClr val="0E2036"/>
        </a:solidFill>
      </dgm:spPr>
      <dgm:t>
        <a:bodyPr/>
        <a:lstStyle/>
        <a:p>
          <a:r>
            <a:rPr lang="en-US" sz="1100" b="0">
              <a:latin typeface="Montserrat ExtraBold" panose="020F0502020204030204" pitchFamily="2" charset="0"/>
            </a:rPr>
            <a:t>MAY</a:t>
          </a:r>
        </a:p>
      </dgm:t>
    </dgm:pt>
    <dgm:pt modelId="{3A56C8B7-EAF1-4978-9169-BF5C8AE8CBE6}" type="parTrans" cxnId="{E4427BD6-0EA6-4480-A352-687C8AF79391}">
      <dgm:prSet/>
      <dgm:spPr/>
      <dgm:t>
        <a:bodyPr/>
        <a:lstStyle/>
        <a:p>
          <a:endParaRPr lang="en-US" sz="1100" b="0">
            <a:latin typeface="Montserrat ExtraBold" panose="020F0502020204030204" pitchFamily="2" charset="0"/>
          </a:endParaRPr>
        </a:p>
      </dgm:t>
    </dgm:pt>
    <dgm:pt modelId="{75A59FA2-73B3-4318-9357-44D5A2983FC4}" type="sibTrans" cxnId="{E4427BD6-0EA6-4480-A352-687C8AF79391}">
      <dgm:prSet/>
      <dgm:spPr/>
      <dgm:t>
        <a:bodyPr/>
        <a:lstStyle/>
        <a:p>
          <a:endParaRPr lang="en-US" sz="1100" b="0">
            <a:latin typeface="Montserrat ExtraBold" panose="020F0502020204030204" pitchFamily="2" charset="0"/>
          </a:endParaRPr>
        </a:p>
      </dgm:t>
    </dgm:pt>
    <dgm:pt modelId="{071561A8-AAB3-414B-AA89-809A9ADAAD20}">
      <dgm:prSet phldrT="[Text]" custT="1"/>
      <dgm:spPr>
        <a:solidFill>
          <a:srgbClr val="0E2036"/>
        </a:solidFill>
      </dgm:spPr>
      <dgm:t>
        <a:bodyPr/>
        <a:lstStyle/>
        <a:p>
          <a:r>
            <a:rPr lang="en-US" sz="1100" b="0">
              <a:latin typeface="Montserrat ExtraBold" panose="020F0502020204030204" pitchFamily="2" charset="0"/>
            </a:rPr>
            <a:t>JUNE</a:t>
          </a:r>
        </a:p>
      </dgm:t>
    </dgm:pt>
    <dgm:pt modelId="{8DB3FF21-46C6-490E-B3CA-2822D78B079E}" type="parTrans" cxnId="{AD16A9B3-AD90-4BC3-86CE-08D1A4185E30}">
      <dgm:prSet/>
      <dgm:spPr/>
      <dgm:t>
        <a:bodyPr/>
        <a:lstStyle/>
        <a:p>
          <a:endParaRPr lang="en-US" sz="1100" b="0">
            <a:latin typeface="Montserrat ExtraBold" panose="020F0502020204030204" pitchFamily="2" charset="0"/>
          </a:endParaRPr>
        </a:p>
      </dgm:t>
    </dgm:pt>
    <dgm:pt modelId="{AF461BA6-2C68-4BA4-A0AD-58370A9592D9}" type="sibTrans" cxnId="{AD16A9B3-AD90-4BC3-86CE-08D1A4185E30}">
      <dgm:prSet/>
      <dgm:spPr/>
      <dgm:t>
        <a:bodyPr/>
        <a:lstStyle/>
        <a:p>
          <a:endParaRPr lang="en-US" sz="1100" b="0">
            <a:latin typeface="Montserrat ExtraBold" panose="020F0502020204030204" pitchFamily="2" charset="0"/>
          </a:endParaRPr>
        </a:p>
      </dgm:t>
    </dgm:pt>
    <dgm:pt modelId="{497AB19F-A833-435B-87A7-07CCC8C057D5}">
      <dgm:prSet phldrT="[Text]" custT="1"/>
      <dgm:spPr>
        <a:solidFill>
          <a:srgbClr val="0E2036"/>
        </a:solidFill>
      </dgm:spPr>
      <dgm:t>
        <a:bodyPr/>
        <a:lstStyle/>
        <a:p>
          <a:r>
            <a:rPr lang="en-US" sz="1100" b="0">
              <a:latin typeface="Montserrat ExtraBold" panose="020F0502020204030204" pitchFamily="2" charset="0"/>
            </a:rPr>
            <a:t>JULY</a:t>
          </a:r>
        </a:p>
      </dgm:t>
    </dgm:pt>
    <dgm:pt modelId="{D5D6915A-8858-4D29-8E8B-BF40A7F3F353}" type="parTrans" cxnId="{EA051F80-65E2-4B7E-805E-4E8A5825150E}">
      <dgm:prSet/>
      <dgm:spPr/>
      <dgm:t>
        <a:bodyPr/>
        <a:lstStyle/>
        <a:p>
          <a:endParaRPr lang="en-US" sz="1100" b="0">
            <a:latin typeface="Montserrat ExtraBold" panose="020F0502020204030204" pitchFamily="2" charset="0"/>
          </a:endParaRPr>
        </a:p>
      </dgm:t>
    </dgm:pt>
    <dgm:pt modelId="{3B332D12-4255-4DF3-9188-CDF1D006B32A}" type="sibTrans" cxnId="{EA051F80-65E2-4B7E-805E-4E8A5825150E}">
      <dgm:prSet/>
      <dgm:spPr/>
      <dgm:t>
        <a:bodyPr/>
        <a:lstStyle/>
        <a:p>
          <a:endParaRPr lang="en-US" sz="1100" b="0">
            <a:latin typeface="Montserrat ExtraBold" panose="020F0502020204030204" pitchFamily="2" charset="0"/>
          </a:endParaRPr>
        </a:p>
      </dgm:t>
    </dgm:pt>
    <dgm:pt modelId="{ED916832-7BE0-480F-AC48-9C99FE20C01D}">
      <dgm:prSet phldrT="[Text]" custT="1"/>
      <dgm:spPr>
        <a:solidFill>
          <a:srgbClr val="0E2036"/>
        </a:solidFill>
      </dgm:spPr>
      <dgm:t>
        <a:bodyPr/>
        <a:lstStyle/>
        <a:p>
          <a:r>
            <a:rPr lang="en-US" sz="1100" b="0">
              <a:latin typeface="Montserrat ExtraBold" panose="020F0502020204030204" pitchFamily="2" charset="0"/>
            </a:rPr>
            <a:t>AUG</a:t>
          </a:r>
        </a:p>
      </dgm:t>
    </dgm:pt>
    <dgm:pt modelId="{DD4D0A33-0E1B-48BF-B382-9A86B33B4005}" type="parTrans" cxnId="{5AA5FB86-1B42-47F9-8BD0-9FFB4880A329}">
      <dgm:prSet/>
      <dgm:spPr/>
      <dgm:t>
        <a:bodyPr/>
        <a:lstStyle/>
        <a:p>
          <a:endParaRPr lang="en-US" sz="1100" b="0">
            <a:latin typeface="Montserrat ExtraBold" panose="020F0502020204030204" pitchFamily="2" charset="0"/>
          </a:endParaRPr>
        </a:p>
      </dgm:t>
    </dgm:pt>
    <dgm:pt modelId="{83186590-BCF5-4F73-AF5C-DBECFB73B48F}" type="sibTrans" cxnId="{5AA5FB86-1B42-47F9-8BD0-9FFB4880A329}">
      <dgm:prSet/>
      <dgm:spPr/>
      <dgm:t>
        <a:bodyPr/>
        <a:lstStyle/>
        <a:p>
          <a:endParaRPr lang="en-US" sz="1100" b="0">
            <a:latin typeface="Montserrat ExtraBold" panose="020F0502020204030204" pitchFamily="2" charset="0"/>
          </a:endParaRPr>
        </a:p>
      </dgm:t>
    </dgm:pt>
    <dgm:pt modelId="{CB3F5489-F9E4-4380-9377-FD3F6D703540}">
      <dgm:prSet phldrT="[Text]" custT="1"/>
      <dgm:spPr>
        <a:solidFill>
          <a:srgbClr val="0E2036"/>
        </a:solidFill>
      </dgm:spPr>
      <dgm:t>
        <a:bodyPr/>
        <a:lstStyle/>
        <a:p>
          <a:r>
            <a:rPr lang="en-US" sz="1100" b="0">
              <a:latin typeface="Montserrat ExtraBold" panose="020F0502020204030204" pitchFamily="2" charset="0"/>
            </a:rPr>
            <a:t>SEPT</a:t>
          </a:r>
        </a:p>
      </dgm:t>
    </dgm:pt>
    <dgm:pt modelId="{F18676CB-43DE-4183-B4D4-5B75328940D2}" type="parTrans" cxnId="{FE749A21-5244-4C0D-B700-A44F45FE7A85}">
      <dgm:prSet/>
      <dgm:spPr/>
      <dgm:t>
        <a:bodyPr/>
        <a:lstStyle/>
        <a:p>
          <a:endParaRPr lang="en-US" sz="1100" b="0">
            <a:latin typeface="Montserrat ExtraBold" panose="020F0502020204030204" pitchFamily="2" charset="0"/>
          </a:endParaRPr>
        </a:p>
      </dgm:t>
    </dgm:pt>
    <dgm:pt modelId="{9F852524-A0DE-445D-B637-0F7238062543}" type="sibTrans" cxnId="{FE749A21-5244-4C0D-B700-A44F45FE7A85}">
      <dgm:prSet/>
      <dgm:spPr/>
      <dgm:t>
        <a:bodyPr/>
        <a:lstStyle/>
        <a:p>
          <a:endParaRPr lang="en-US" sz="1100" b="0">
            <a:latin typeface="Montserrat ExtraBold" panose="020F0502020204030204" pitchFamily="2" charset="0"/>
          </a:endParaRPr>
        </a:p>
      </dgm:t>
    </dgm:pt>
    <dgm:pt modelId="{5DF4452A-03EC-4DA1-AC46-853FB6A762DC}">
      <dgm:prSet phldrT="[Text]" custT="1"/>
      <dgm:spPr>
        <a:solidFill>
          <a:srgbClr val="0E2036"/>
        </a:solidFill>
      </dgm:spPr>
      <dgm:t>
        <a:bodyPr/>
        <a:lstStyle/>
        <a:p>
          <a:r>
            <a:rPr lang="en-US" sz="1100" b="0">
              <a:latin typeface="Montserrat ExtraBold" panose="020F0502020204030204" pitchFamily="2" charset="0"/>
            </a:rPr>
            <a:t>OCT</a:t>
          </a:r>
        </a:p>
      </dgm:t>
    </dgm:pt>
    <dgm:pt modelId="{9560DAA5-9EFE-437D-9F6F-A520A982836C}" type="parTrans" cxnId="{07FAD8CF-150B-4270-9558-CE84C8529ECC}">
      <dgm:prSet/>
      <dgm:spPr/>
      <dgm:t>
        <a:bodyPr/>
        <a:lstStyle/>
        <a:p>
          <a:endParaRPr lang="en-US" sz="1100" b="0">
            <a:latin typeface="Montserrat ExtraBold" panose="020F0502020204030204" pitchFamily="2" charset="0"/>
          </a:endParaRPr>
        </a:p>
      </dgm:t>
    </dgm:pt>
    <dgm:pt modelId="{FAE695F8-BF5D-483E-A04F-5F6B0AC042F6}" type="sibTrans" cxnId="{07FAD8CF-150B-4270-9558-CE84C8529ECC}">
      <dgm:prSet/>
      <dgm:spPr/>
      <dgm:t>
        <a:bodyPr/>
        <a:lstStyle/>
        <a:p>
          <a:endParaRPr lang="en-US" sz="1100" b="0">
            <a:latin typeface="Montserrat ExtraBold" panose="020F0502020204030204" pitchFamily="2" charset="0"/>
          </a:endParaRPr>
        </a:p>
      </dgm:t>
    </dgm:pt>
    <dgm:pt modelId="{D322910F-C096-4130-81BC-C13F574C94C2}">
      <dgm:prSet phldrT="[Text]" custT="1"/>
      <dgm:spPr>
        <a:solidFill>
          <a:srgbClr val="0E2036"/>
        </a:solidFill>
      </dgm:spPr>
      <dgm:t>
        <a:bodyPr/>
        <a:lstStyle/>
        <a:p>
          <a:r>
            <a:rPr lang="en-US" sz="1100" b="0">
              <a:latin typeface="Montserrat ExtraBold" panose="020F0502020204030204" pitchFamily="2" charset="0"/>
            </a:rPr>
            <a:t>NOV</a:t>
          </a:r>
        </a:p>
      </dgm:t>
    </dgm:pt>
    <dgm:pt modelId="{BE27475F-EC28-4B37-95F4-8E51B4782B31}" type="parTrans" cxnId="{FE7D435B-968B-4566-B739-3CBD8704CCC2}">
      <dgm:prSet/>
      <dgm:spPr/>
      <dgm:t>
        <a:bodyPr/>
        <a:lstStyle/>
        <a:p>
          <a:endParaRPr lang="en-US" sz="1100" b="0">
            <a:latin typeface="Montserrat ExtraBold" panose="020F0502020204030204" pitchFamily="2" charset="0"/>
          </a:endParaRPr>
        </a:p>
      </dgm:t>
    </dgm:pt>
    <dgm:pt modelId="{D0B4CF0E-3222-4061-B064-D0D814B65E6D}" type="sibTrans" cxnId="{FE7D435B-968B-4566-B739-3CBD8704CCC2}">
      <dgm:prSet/>
      <dgm:spPr/>
      <dgm:t>
        <a:bodyPr/>
        <a:lstStyle/>
        <a:p>
          <a:endParaRPr lang="en-US" sz="1100" b="0">
            <a:latin typeface="Montserrat ExtraBold" panose="020F0502020204030204" pitchFamily="2" charset="0"/>
          </a:endParaRPr>
        </a:p>
      </dgm:t>
    </dgm:pt>
    <dgm:pt modelId="{802B51CE-5D49-4596-A84A-91E957426550}">
      <dgm:prSet phldrT="[Text]" custT="1"/>
      <dgm:spPr>
        <a:solidFill>
          <a:srgbClr val="0E2036"/>
        </a:solidFill>
      </dgm:spPr>
      <dgm:t>
        <a:bodyPr/>
        <a:lstStyle/>
        <a:p>
          <a:r>
            <a:rPr lang="en-US" sz="1100" b="0">
              <a:latin typeface="Montserrat ExtraBold" panose="020F0502020204030204" pitchFamily="2" charset="0"/>
            </a:rPr>
            <a:t>DEC</a:t>
          </a:r>
        </a:p>
      </dgm:t>
    </dgm:pt>
    <dgm:pt modelId="{12911868-3A84-4895-8255-8EB0EF5BFAED}" type="sibTrans" cxnId="{B123C2E5-1182-49C8-9EFC-259232AA8AEC}">
      <dgm:prSet/>
      <dgm:spPr/>
      <dgm:t>
        <a:bodyPr/>
        <a:lstStyle/>
        <a:p>
          <a:endParaRPr lang="en-US" sz="1100" b="0">
            <a:latin typeface="Montserrat ExtraBold" panose="020F0502020204030204" pitchFamily="2" charset="0"/>
          </a:endParaRPr>
        </a:p>
      </dgm:t>
    </dgm:pt>
    <dgm:pt modelId="{BC3F3D81-F003-4E59-B05A-12DEA8307587}" type="parTrans" cxnId="{B123C2E5-1182-49C8-9EFC-259232AA8AEC}">
      <dgm:prSet/>
      <dgm:spPr/>
      <dgm:t>
        <a:bodyPr/>
        <a:lstStyle/>
        <a:p>
          <a:endParaRPr lang="en-US" sz="1100" b="0">
            <a:latin typeface="Montserrat ExtraBold" panose="020F0502020204030204" pitchFamily="2" charset="0"/>
          </a:endParaRPr>
        </a:p>
      </dgm:t>
    </dgm:pt>
    <dgm:pt modelId="{2B411AAA-AB39-4667-8A69-065D472D88BF}" type="pres">
      <dgm:prSet presAssocID="{46CE100C-4374-4043-8F99-F53E41B27FFB}" presName="Name0" presStyleCnt="0">
        <dgm:presLayoutVars>
          <dgm:dir/>
          <dgm:resizeHandles val="exact"/>
        </dgm:presLayoutVars>
      </dgm:prSet>
      <dgm:spPr/>
    </dgm:pt>
    <dgm:pt modelId="{F128D40B-8436-497F-8E80-638311BDF64A}" type="pres">
      <dgm:prSet presAssocID="{0CB3ADF1-9CF9-4E0C-8F1B-E692EBD04D86}" presName="parTxOnly" presStyleLbl="node1" presStyleIdx="0" presStyleCnt="10">
        <dgm:presLayoutVars>
          <dgm:bulletEnabled val="1"/>
        </dgm:presLayoutVars>
      </dgm:prSet>
      <dgm:spPr/>
    </dgm:pt>
    <dgm:pt modelId="{A79285A8-036E-4C3E-8863-9140C1EE9EFC}" type="pres">
      <dgm:prSet presAssocID="{025EF744-8A20-4CAC-A5C1-352C6AA66735}" presName="parSpace" presStyleCnt="0"/>
      <dgm:spPr/>
    </dgm:pt>
    <dgm:pt modelId="{D41EC0E6-450D-418D-B698-AB1FB00CB788}" type="pres">
      <dgm:prSet presAssocID="{DE5D0AAA-6D7F-434C-918A-F326A4E25616}" presName="parTxOnly" presStyleLbl="node1" presStyleIdx="1" presStyleCnt="10">
        <dgm:presLayoutVars>
          <dgm:bulletEnabled val="1"/>
        </dgm:presLayoutVars>
      </dgm:prSet>
      <dgm:spPr/>
    </dgm:pt>
    <dgm:pt modelId="{FFECACF2-2750-4E5F-A75E-40A9271341C6}" type="pres">
      <dgm:prSet presAssocID="{9666BF7F-607B-42C1-A8ED-CFF6A689B67C}" presName="parSpace" presStyleCnt="0"/>
      <dgm:spPr/>
    </dgm:pt>
    <dgm:pt modelId="{C527B46D-850B-40A8-A6EF-28020F8B43CA}" type="pres">
      <dgm:prSet presAssocID="{36060820-AFEB-4332-8ACF-6B314350ADB0}" presName="parTxOnly" presStyleLbl="node1" presStyleIdx="2" presStyleCnt="10">
        <dgm:presLayoutVars>
          <dgm:bulletEnabled val="1"/>
        </dgm:presLayoutVars>
      </dgm:prSet>
      <dgm:spPr/>
    </dgm:pt>
    <dgm:pt modelId="{422501C0-F0A7-4FDC-AFE5-258635913365}" type="pres">
      <dgm:prSet presAssocID="{75A59FA2-73B3-4318-9357-44D5A2983FC4}" presName="parSpace" presStyleCnt="0"/>
      <dgm:spPr/>
    </dgm:pt>
    <dgm:pt modelId="{0196B7CE-117E-4868-8907-A97927BEE952}" type="pres">
      <dgm:prSet presAssocID="{071561A8-AAB3-414B-AA89-809A9ADAAD20}" presName="parTxOnly" presStyleLbl="node1" presStyleIdx="3" presStyleCnt="10">
        <dgm:presLayoutVars>
          <dgm:bulletEnabled val="1"/>
        </dgm:presLayoutVars>
      </dgm:prSet>
      <dgm:spPr/>
    </dgm:pt>
    <dgm:pt modelId="{04C0B121-28D5-488C-8145-9553B5F1F71A}" type="pres">
      <dgm:prSet presAssocID="{AF461BA6-2C68-4BA4-A0AD-58370A9592D9}" presName="parSpace" presStyleCnt="0"/>
      <dgm:spPr/>
    </dgm:pt>
    <dgm:pt modelId="{C1CED7D6-28B0-4157-A257-6D4E4405714B}" type="pres">
      <dgm:prSet presAssocID="{497AB19F-A833-435B-87A7-07CCC8C057D5}" presName="parTxOnly" presStyleLbl="node1" presStyleIdx="4" presStyleCnt="10">
        <dgm:presLayoutVars>
          <dgm:bulletEnabled val="1"/>
        </dgm:presLayoutVars>
      </dgm:prSet>
      <dgm:spPr/>
    </dgm:pt>
    <dgm:pt modelId="{B73CC6DE-E4CA-4423-8ED5-821B291A0E8D}" type="pres">
      <dgm:prSet presAssocID="{3B332D12-4255-4DF3-9188-CDF1D006B32A}" presName="parSpace" presStyleCnt="0"/>
      <dgm:spPr/>
    </dgm:pt>
    <dgm:pt modelId="{A8F2EEA0-220F-46AC-9FB2-8F396A0BD6C6}" type="pres">
      <dgm:prSet presAssocID="{ED916832-7BE0-480F-AC48-9C99FE20C01D}" presName="parTxOnly" presStyleLbl="node1" presStyleIdx="5" presStyleCnt="10">
        <dgm:presLayoutVars>
          <dgm:bulletEnabled val="1"/>
        </dgm:presLayoutVars>
      </dgm:prSet>
      <dgm:spPr/>
    </dgm:pt>
    <dgm:pt modelId="{2E8CCFB7-9445-4081-9772-0E3842678080}" type="pres">
      <dgm:prSet presAssocID="{83186590-BCF5-4F73-AF5C-DBECFB73B48F}" presName="parSpace" presStyleCnt="0"/>
      <dgm:spPr/>
    </dgm:pt>
    <dgm:pt modelId="{652AE63D-C6C5-49FE-A1E3-051F3829B17A}" type="pres">
      <dgm:prSet presAssocID="{CB3F5489-F9E4-4380-9377-FD3F6D703540}" presName="parTxOnly" presStyleLbl="node1" presStyleIdx="6" presStyleCnt="10">
        <dgm:presLayoutVars>
          <dgm:bulletEnabled val="1"/>
        </dgm:presLayoutVars>
      </dgm:prSet>
      <dgm:spPr/>
    </dgm:pt>
    <dgm:pt modelId="{6E29292D-A873-4DE7-B0A5-0233BE57B875}" type="pres">
      <dgm:prSet presAssocID="{9F852524-A0DE-445D-B637-0F7238062543}" presName="parSpace" presStyleCnt="0"/>
      <dgm:spPr/>
    </dgm:pt>
    <dgm:pt modelId="{5031BFB2-0139-4CF1-838B-6446E7348353}" type="pres">
      <dgm:prSet presAssocID="{5DF4452A-03EC-4DA1-AC46-853FB6A762DC}" presName="parTxOnly" presStyleLbl="node1" presStyleIdx="7" presStyleCnt="10">
        <dgm:presLayoutVars>
          <dgm:bulletEnabled val="1"/>
        </dgm:presLayoutVars>
      </dgm:prSet>
      <dgm:spPr/>
    </dgm:pt>
    <dgm:pt modelId="{0EE99D89-339D-4A7D-8B7C-1DB9EDBFDF1E}" type="pres">
      <dgm:prSet presAssocID="{FAE695F8-BF5D-483E-A04F-5F6B0AC042F6}" presName="parSpace" presStyleCnt="0"/>
      <dgm:spPr/>
    </dgm:pt>
    <dgm:pt modelId="{BCE5081D-0FBC-4F00-9E6A-80BBF1CBBEBD}" type="pres">
      <dgm:prSet presAssocID="{D322910F-C096-4130-81BC-C13F574C94C2}" presName="parTxOnly" presStyleLbl="node1" presStyleIdx="8" presStyleCnt="10">
        <dgm:presLayoutVars>
          <dgm:bulletEnabled val="1"/>
        </dgm:presLayoutVars>
      </dgm:prSet>
      <dgm:spPr/>
    </dgm:pt>
    <dgm:pt modelId="{6E2B7CA7-4F32-4C3E-BBB5-498190F4DAC4}" type="pres">
      <dgm:prSet presAssocID="{D0B4CF0E-3222-4061-B064-D0D814B65E6D}" presName="parSpace" presStyleCnt="0"/>
      <dgm:spPr/>
    </dgm:pt>
    <dgm:pt modelId="{28275AED-4C42-4D0A-AB2D-97F307354936}" type="pres">
      <dgm:prSet presAssocID="{802B51CE-5D49-4596-A84A-91E957426550}" presName="parTxOnly" presStyleLbl="node1" presStyleIdx="9" presStyleCnt="10">
        <dgm:presLayoutVars>
          <dgm:bulletEnabled val="1"/>
        </dgm:presLayoutVars>
      </dgm:prSet>
      <dgm:spPr/>
    </dgm:pt>
  </dgm:ptLst>
  <dgm:cxnLst>
    <dgm:cxn modelId="{C8CA4D15-94CA-4B27-A10B-A4B66FA84571}" type="presOf" srcId="{36060820-AFEB-4332-8ACF-6B314350ADB0}" destId="{C527B46D-850B-40A8-A6EF-28020F8B43CA}" srcOrd="0" destOrd="0" presId="urn:microsoft.com/office/officeart/2005/8/layout/hChevron3"/>
    <dgm:cxn modelId="{FE749A21-5244-4C0D-B700-A44F45FE7A85}" srcId="{46CE100C-4374-4043-8F99-F53E41B27FFB}" destId="{CB3F5489-F9E4-4380-9377-FD3F6D703540}" srcOrd="6" destOrd="0" parTransId="{F18676CB-43DE-4183-B4D4-5B75328940D2}" sibTransId="{9F852524-A0DE-445D-B637-0F7238062543}"/>
    <dgm:cxn modelId="{FE7D435B-968B-4566-B739-3CBD8704CCC2}" srcId="{46CE100C-4374-4043-8F99-F53E41B27FFB}" destId="{D322910F-C096-4130-81BC-C13F574C94C2}" srcOrd="8" destOrd="0" parTransId="{BE27475F-EC28-4B37-95F4-8E51B4782B31}" sibTransId="{D0B4CF0E-3222-4061-B064-D0D814B65E6D}"/>
    <dgm:cxn modelId="{6DF8DA5C-4241-4FF9-86B8-FFA90A2E4F9B}" type="presOf" srcId="{071561A8-AAB3-414B-AA89-809A9ADAAD20}" destId="{0196B7CE-117E-4868-8907-A97927BEE952}" srcOrd="0" destOrd="0" presId="urn:microsoft.com/office/officeart/2005/8/layout/hChevron3"/>
    <dgm:cxn modelId="{AA8EA063-E1BA-487C-AD1D-A76805ACC860}" type="presOf" srcId="{DE5D0AAA-6D7F-434C-918A-F326A4E25616}" destId="{D41EC0E6-450D-418D-B698-AB1FB00CB788}" srcOrd="0" destOrd="0" presId="urn:microsoft.com/office/officeart/2005/8/layout/hChevron3"/>
    <dgm:cxn modelId="{CFAE0B6D-EE6E-499A-981C-585519382CEA}" srcId="{46CE100C-4374-4043-8F99-F53E41B27FFB}" destId="{0CB3ADF1-9CF9-4E0C-8F1B-E692EBD04D86}" srcOrd="0" destOrd="0" parTransId="{3D08FDA6-A40E-411C-90E2-E2C4C20551B7}" sibTransId="{025EF744-8A20-4CAC-A5C1-352C6AA66735}"/>
    <dgm:cxn modelId="{380E7352-24DF-457A-A022-90E1D76B8A76}" type="presOf" srcId="{5DF4452A-03EC-4DA1-AC46-853FB6A762DC}" destId="{5031BFB2-0139-4CF1-838B-6446E7348353}" srcOrd="0" destOrd="0" presId="urn:microsoft.com/office/officeart/2005/8/layout/hChevron3"/>
    <dgm:cxn modelId="{BB9CBC53-EE13-46CF-A381-A1FBAC85D71F}" type="presOf" srcId="{ED916832-7BE0-480F-AC48-9C99FE20C01D}" destId="{A8F2EEA0-220F-46AC-9FB2-8F396A0BD6C6}" srcOrd="0" destOrd="0" presId="urn:microsoft.com/office/officeart/2005/8/layout/hChevron3"/>
    <dgm:cxn modelId="{EA051F80-65E2-4B7E-805E-4E8A5825150E}" srcId="{46CE100C-4374-4043-8F99-F53E41B27FFB}" destId="{497AB19F-A833-435B-87A7-07CCC8C057D5}" srcOrd="4" destOrd="0" parTransId="{D5D6915A-8858-4D29-8E8B-BF40A7F3F353}" sibTransId="{3B332D12-4255-4DF3-9188-CDF1D006B32A}"/>
    <dgm:cxn modelId="{5AA5FB86-1B42-47F9-8BD0-9FFB4880A329}" srcId="{46CE100C-4374-4043-8F99-F53E41B27FFB}" destId="{ED916832-7BE0-480F-AC48-9C99FE20C01D}" srcOrd="5" destOrd="0" parTransId="{DD4D0A33-0E1B-48BF-B382-9A86B33B4005}" sibTransId="{83186590-BCF5-4F73-AF5C-DBECFB73B48F}"/>
    <dgm:cxn modelId="{7143418A-EA00-45F6-A4FB-D0E77D542231}" type="presOf" srcId="{46CE100C-4374-4043-8F99-F53E41B27FFB}" destId="{2B411AAA-AB39-4667-8A69-065D472D88BF}" srcOrd="0" destOrd="0" presId="urn:microsoft.com/office/officeart/2005/8/layout/hChevron3"/>
    <dgm:cxn modelId="{D9A9ED9C-B95C-4E42-817F-090938941766}" srcId="{46CE100C-4374-4043-8F99-F53E41B27FFB}" destId="{DE5D0AAA-6D7F-434C-918A-F326A4E25616}" srcOrd="1" destOrd="0" parTransId="{4095FB95-8435-4D11-9C90-AE76D531F286}" sibTransId="{9666BF7F-607B-42C1-A8ED-CFF6A689B67C}"/>
    <dgm:cxn modelId="{075DDEA7-FC95-42B5-9194-08176400C0A2}" type="presOf" srcId="{CB3F5489-F9E4-4380-9377-FD3F6D703540}" destId="{652AE63D-C6C5-49FE-A1E3-051F3829B17A}" srcOrd="0" destOrd="0" presId="urn:microsoft.com/office/officeart/2005/8/layout/hChevron3"/>
    <dgm:cxn modelId="{AD16A9B3-AD90-4BC3-86CE-08D1A4185E30}" srcId="{46CE100C-4374-4043-8F99-F53E41B27FFB}" destId="{071561A8-AAB3-414B-AA89-809A9ADAAD20}" srcOrd="3" destOrd="0" parTransId="{8DB3FF21-46C6-490E-B3CA-2822D78B079E}" sibTransId="{AF461BA6-2C68-4BA4-A0AD-58370A9592D9}"/>
    <dgm:cxn modelId="{07FAD8CF-150B-4270-9558-CE84C8529ECC}" srcId="{46CE100C-4374-4043-8F99-F53E41B27FFB}" destId="{5DF4452A-03EC-4DA1-AC46-853FB6A762DC}" srcOrd="7" destOrd="0" parTransId="{9560DAA5-9EFE-437D-9F6F-A520A982836C}" sibTransId="{FAE695F8-BF5D-483E-A04F-5F6B0AC042F6}"/>
    <dgm:cxn modelId="{921E94D0-BEC9-4298-9D31-3133D066EC8B}" type="presOf" srcId="{0CB3ADF1-9CF9-4E0C-8F1B-E692EBD04D86}" destId="{F128D40B-8436-497F-8E80-638311BDF64A}" srcOrd="0" destOrd="0" presId="urn:microsoft.com/office/officeart/2005/8/layout/hChevron3"/>
    <dgm:cxn modelId="{E4427BD6-0EA6-4480-A352-687C8AF79391}" srcId="{46CE100C-4374-4043-8F99-F53E41B27FFB}" destId="{36060820-AFEB-4332-8ACF-6B314350ADB0}" srcOrd="2" destOrd="0" parTransId="{3A56C8B7-EAF1-4978-9169-BF5C8AE8CBE6}" sibTransId="{75A59FA2-73B3-4318-9357-44D5A2983FC4}"/>
    <dgm:cxn modelId="{B123C2E5-1182-49C8-9EFC-259232AA8AEC}" srcId="{46CE100C-4374-4043-8F99-F53E41B27FFB}" destId="{802B51CE-5D49-4596-A84A-91E957426550}" srcOrd="9" destOrd="0" parTransId="{BC3F3D81-F003-4E59-B05A-12DEA8307587}" sibTransId="{12911868-3A84-4895-8255-8EB0EF5BFAED}"/>
    <dgm:cxn modelId="{7BAFC6E5-9C38-4E7E-854D-F6C9A0B0853F}" type="presOf" srcId="{497AB19F-A833-435B-87A7-07CCC8C057D5}" destId="{C1CED7D6-28B0-4157-A257-6D4E4405714B}" srcOrd="0" destOrd="0" presId="urn:microsoft.com/office/officeart/2005/8/layout/hChevron3"/>
    <dgm:cxn modelId="{B453DEF7-BF47-4A0D-A990-BF92B36B4678}" type="presOf" srcId="{D322910F-C096-4130-81BC-C13F574C94C2}" destId="{BCE5081D-0FBC-4F00-9E6A-80BBF1CBBEBD}" srcOrd="0" destOrd="0" presId="urn:microsoft.com/office/officeart/2005/8/layout/hChevron3"/>
    <dgm:cxn modelId="{638384FA-227A-4F28-9713-215E43828DC0}" type="presOf" srcId="{802B51CE-5D49-4596-A84A-91E957426550}" destId="{28275AED-4C42-4D0A-AB2D-97F307354936}" srcOrd="0" destOrd="0" presId="urn:microsoft.com/office/officeart/2005/8/layout/hChevron3"/>
    <dgm:cxn modelId="{9397C147-18E3-4B21-9842-A90F9BDA0D9B}" type="presParOf" srcId="{2B411AAA-AB39-4667-8A69-065D472D88BF}" destId="{F128D40B-8436-497F-8E80-638311BDF64A}" srcOrd="0" destOrd="0" presId="urn:microsoft.com/office/officeart/2005/8/layout/hChevron3"/>
    <dgm:cxn modelId="{846531A4-2F2C-4CE1-AC46-D980855B9CE0}" type="presParOf" srcId="{2B411AAA-AB39-4667-8A69-065D472D88BF}" destId="{A79285A8-036E-4C3E-8863-9140C1EE9EFC}" srcOrd="1" destOrd="0" presId="urn:microsoft.com/office/officeart/2005/8/layout/hChevron3"/>
    <dgm:cxn modelId="{3C13BEFC-B53F-4A45-B0A7-389C68876E01}" type="presParOf" srcId="{2B411AAA-AB39-4667-8A69-065D472D88BF}" destId="{D41EC0E6-450D-418D-B698-AB1FB00CB788}" srcOrd="2" destOrd="0" presId="urn:microsoft.com/office/officeart/2005/8/layout/hChevron3"/>
    <dgm:cxn modelId="{1ED55B78-DE1C-45E4-A333-B6C3A98F7570}" type="presParOf" srcId="{2B411AAA-AB39-4667-8A69-065D472D88BF}" destId="{FFECACF2-2750-4E5F-A75E-40A9271341C6}" srcOrd="3" destOrd="0" presId="urn:microsoft.com/office/officeart/2005/8/layout/hChevron3"/>
    <dgm:cxn modelId="{57484607-63FC-4A5F-97CF-4B26A7CA0F22}" type="presParOf" srcId="{2B411AAA-AB39-4667-8A69-065D472D88BF}" destId="{C527B46D-850B-40A8-A6EF-28020F8B43CA}" srcOrd="4" destOrd="0" presId="urn:microsoft.com/office/officeart/2005/8/layout/hChevron3"/>
    <dgm:cxn modelId="{56F2EF56-9D0E-49D2-BF78-917BDF831F93}" type="presParOf" srcId="{2B411AAA-AB39-4667-8A69-065D472D88BF}" destId="{422501C0-F0A7-4FDC-AFE5-258635913365}" srcOrd="5" destOrd="0" presId="urn:microsoft.com/office/officeart/2005/8/layout/hChevron3"/>
    <dgm:cxn modelId="{96F3624B-7B35-4216-A7EC-AB6A47DBF682}" type="presParOf" srcId="{2B411AAA-AB39-4667-8A69-065D472D88BF}" destId="{0196B7CE-117E-4868-8907-A97927BEE952}" srcOrd="6" destOrd="0" presId="urn:microsoft.com/office/officeart/2005/8/layout/hChevron3"/>
    <dgm:cxn modelId="{EEE30CF2-E580-4492-BB40-562914149308}" type="presParOf" srcId="{2B411AAA-AB39-4667-8A69-065D472D88BF}" destId="{04C0B121-28D5-488C-8145-9553B5F1F71A}" srcOrd="7" destOrd="0" presId="urn:microsoft.com/office/officeart/2005/8/layout/hChevron3"/>
    <dgm:cxn modelId="{3F282F84-C7C8-4750-B804-D249927BE3C4}" type="presParOf" srcId="{2B411AAA-AB39-4667-8A69-065D472D88BF}" destId="{C1CED7D6-28B0-4157-A257-6D4E4405714B}" srcOrd="8" destOrd="0" presId="urn:microsoft.com/office/officeart/2005/8/layout/hChevron3"/>
    <dgm:cxn modelId="{26C7BFB6-F8A2-4C80-AC48-FD93B0E8D30B}" type="presParOf" srcId="{2B411AAA-AB39-4667-8A69-065D472D88BF}" destId="{B73CC6DE-E4CA-4423-8ED5-821B291A0E8D}" srcOrd="9" destOrd="0" presId="urn:microsoft.com/office/officeart/2005/8/layout/hChevron3"/>
    <dgm:cxn modelId="{E85ED535-6A4F-4967-AD06-0B5AF7C7C599}" type="presParOf" srcId="{2B411AAA-AB39-4667-8A69-065D472D88BF}" destId="{A8F2EEA0-220F-46AC-9FB2-8F396A0BD6C6}" srcOrd="10" destOrd="0" presId="urn:microsoft.com/office/officeart/2005/8/layout/hChevron3"/>
    <dgm:cxn modelId="{AAA3F04E-729F-4899-B628-EDE6D18069CC}" type="presParOf" srcId="{2B411AAA-AB39-4667-8A69-065D472D88BF}" destId="{2E8CCFB7-9445-4081-9772-0E3842678080}" srcOrd="11" destOrd="0" presId="urn:microsoft.com/office/officeart/2005/8/layout/hChevron3"/>
    <dgm:cxn modelId="{02382647-D665-4DD9-BA68-822245169B88}" type="presParOf" srcId="{2B411AAA-AB39-4667-8A69-065D472D88BF}" destId="{652AE63D-C6C5-49FE-A1E3-051F3829B17A}" srcOrd="12" destOrd="0" presId="urn:microsoft.com/office/officeart/2005/8/layout/hChevron3"/>
    <dgm:cxn modelId="{7500CA35-F9FE-42E2-9666-4ABC2B26ACF6}" type="presParOf" srcId="{2B411AAA-AB39-4667-8A69-065D472D88BF}" destId="{6E29292D-A873-4DE7-B0A5-0233BE57B875}" srcOrd="13" destOrd="0" presId="urn:microsoft.com/office/officeart/2005/8/layout/hChevron3"/>
    <dgm:cxn modelId="{B58203F1-F889-44BF-9F24-A73BBE48F8AB}" type="presParOf" srcId="{2B411AAA-AB39-4667-8A69-065D472D88BF}" destId="{5031BFB2-0139-4CF1-838B-6446E7348353}" srcOrd="14" destOrd="0" presId="urn:microsoft.com/office/officeart/2005/8/layout/hChevron3"/>
    <dgm:cxn modelId="{B74C8355-5F61-4BEC-9D55-2D794C1D3E59}" type="presParOf" srcId="{2B411AAA-AB39-4667-8A69-065D472D88BF}" destId="{0EE99D89-339D-4A7D-8B7C-1DB9EDBFDF1E}" srcOrd="15" destOrd="0" presId="urn:microsoft.com/office/officeart/2005/8/layout/hChevron3"/>
    <dgm:cxn modelId="{0C74EBDF-03D6-4E7A-8FBF-D8F876119D2F}" type="presParOf" srcId="{2B411AAA-AB39-4667-8A69-065D472D88BF}" destId="{BCE5081D-0FBC-4F00-9E6A-80BBF1CBBEBD}" srcOrd="16" destOrd="0" presId="urn:microsoft.com/office/officeart/2005/8/layout/hChevron3"/>
    <dgm:cxn modelId="{C34CAFED-C9E3-47C7-8226-63EAB4ABAEE9}" type="presParOf" srcId="{2B411AAA-AB39-4667-8A69-065D472D88BF}" destId="{6E2B7CA7-4F32-4C3E-BBB5-498190F4DAC4}" srcOrd="17" destOrd="0" presId="urn:microsoft.com/office/officeart/2005/8/layout/hChevron3"/>
    <dgm:cxn modelId="{FCEDD62E-F0B9-4762-AC3B-994ABC1C570F}" type="presParOf" srcId="{2B411AAA-AB39-4667-8A69-065D472D88BF}" destId="{28275AED-4C42-4D0A-AB2D-97F307354936}" srcOrd="1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8D40B-8436-497F-8E80-638311BDF64A}">
      <dsp:nvSpPr>
        <dsp:cNvPr id="0" name=""/>
        <dsp:cNvSpPr/>
      </dsp:nvSpPr>
      <dsp:spPr>
        <a:xfrm>
          <a:off x="138" y="2355357"/>
          <a:ext cx="1384007" cy="553602"/>
        </a:xfrm>
        <a:prstGeom prst="homePlate">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MAR</a:t>
          </a:r>
        </a:p>
      </dsp:txBody>
      <dsp:txXfrm>
        <a:off x="138" y="2355357"/>
        <a:ext cx="1245607" cy="553602"/>
      </dsp:txXfrm>
    </dsp:sp>
    <dsp:sp modelId="{D41EC0E6-450D-418D-B698-AB1FB00CB788}">
      <dsp:nvSpPr>
        <dsp:cNvPr id="0" name=""/>
        <dsp:cNvSpPr/>
      </dsp:nvSpPr>
      <dsp:spPr>
        <a:xfrm>
          <a:off x="1107344"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APR</a:t>
          </a:r>
        </a:p>
      </dsp:txBody>
      <dsp:txXfrm>
        <a:off x="1384145" y="2355357"/>
        <a:ext cx="830405" cy="553602"/>
      </dsp:txXfrm>
    </dsp:sp>
    <dsp:sp modelId="{C527B46D-850B-40A8-A6EF-28020F8B43CA}">
      <dsp:nvSpPr>
        <dsp:cNvPr id="0" name=""/>
        <dsp:cNvSpPr/>
      </dsp:nvSpPr>
      <dsp:spPr>
        <a:xfrm>
          <a:off x="2214549"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MAY</a:t>
          </a:r>
        </a:p>
      </dsp:txBody>
      <dsp:txXfrm>
        <a:off x="2491350" y="2355357"/>
        <a:ext cx="830405" cy="553602"/>
      </dsp:txXfrm>
    </dsp:sp>
    <dsp:sp modelId="{0196B7CE-117E-4868-8907-A97927BEE952}">
      <dsp:nvSpPr>
        <dsp:cNvPr id="0" name=""/>
        <dsp:cNvSpPr/>
      </dsp:nvSpPr>
      <dsp:spPr>
        <a:xfrm>
          <a:off x="3321755"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JUNE</a:t>
          </a:r>
        </a:p>
      </dsp:txBody>
      <dsp:txXfrm>
        <a:off x="3598556" y="2355357"/>
        <a:ext cx="830405" cy="553602"/>
      </dsp:txXfrm>
    </dsp:sp>
    <dsp:sp modelId="{C1CED7D6-28B0-4157-A257-6D4E4405714B}">
      <dsp:nvSpPr>
        <dsp:cNvPr id="0" name=""/>
        <dsp:cNvSpPr/>
      </dsp:nvSpPr>
      <dsp:spPr>
        <a:xfrm>
          <a:off x="4428961"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JULY</a:t>
          </a:r>
        </a:p>
      </dsp:txBody>
      <dsp:txXfrm>
        <a:off x="4705762" y="2355357"/>
        <a:ext cx="830405" cy="553602"/>
      </dsp:txXfrm>
    </dsp:sp>
    <dsp:sp modelId="{A8F2EEA0-220F-46AC-9FB2-8F396A0BD6C6}">
      <dsp:nvSpPr>
        <dsp:cNvPr id="0" name=""/>
        <dsp:cNvSpPr/>
      </dsp:nvSpPr>
      <dsp:spPr>
        <a:xfrm>
          <a:off x="5536166"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AUG</a:t>
          </a:r>
        </a:p>
      </dsp:txBody>
      <dsp:txXfrm>
        <a:off x="5812967" y="2355357"/>
        <a:ext cx="830405" cy="553602"/>
      </dsp:txXfrm>
    </dsp:sp>
    <dsp:sp modelId="{652AE63D-C6C5-49FE-A1E3-051F3829B17A}">
      <dsp:nvSpPr>
        <dsp:cNvPr id="0" name=""/>
        <dsp:cNvSpPr/>
      </dsp:nvSpPr>
      <dsp:spPr>
        <a:xfrm>
          <a:off x="6643372"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SEPT</a:t>
          </a:r>
        </a:p>
      </dsp:txBody>
      <dsp:txXfrm>
        <a:off x="6920173" y="2355357"/>
        <a:ext cx="830405" cy="553602"/>
      </dsp:txXfrm>
    </dsp:sp>
    <dsp:sp modelId="{5031BFB2-0139-4CF1-838B-6446E7348353}">
      <dsp:nvSpPr>
        <dsp:cNvPr id="0" name=""/>
        <dsp:cNvSpPr/>
      </dsp:nvSpPr>
      <dsp:spPr>
        <a:xfrm>
          <a:off x="7750578"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OCT</a:t>
          </a:r>
        </a:p>
      </dsp:txBody>
      <dsp:txXfrm>
        <a:off x="8027379" y="2355357"/>
        <a:ext cx="830405" cy="553602"/>
      </dsp:txXfrm>
    </dsp:sp>
    <dsp:sp modelId="{BCE5081D-0FBC-4F00-9E6A-80BBF1CBBEBD}">
      <dsp:nvSpPr>
        <dsp:cNvPr id="0" name=""/>
        <dsp:cNvSpPr/>
      </dsp:nvSpPr>
      <dsp:spPr>
        <a:xfrm>
          <a:off x="8857783"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NOV</a:t>
          </a:r>
        </a:p>
      </dsp:txBody>
      <dsp:txXfrm>
        <a:off x="9134584" y="2355357"/>
        <a:ext cx="830405" cy="553602"/>
      </dsp:txXfrm>
    </dsp:sp>
    <dsp:sp modelId="{28275AED-4C42-4D0A-AB2D-97F307354936}">
      <dsp:nvSpPr>
        <dsp:cNvPr id="0" name=""/>
        <dsp:cNvSpPr/>
      </dsp:nvSpPr>
      <dsp:spPr>
        <a:xfrm>
          <a:off x="9964989" y="2355357"/>
          <a:ext cx="1384007" cy="553602"/>
        </a:xfrm>
        <a:prstGeom prst="chevron">
          <a:avLst/>
        </a:prstGeom>
        <a:solidFill>
          <a:srgbClr val="0E203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en-US" sz="1100" b="0" kern="1200">
              <a:latin typeface="Montserrat ExtraBold" panose="020F0502020204030204" pitchFamily="2" charset="0"/>
            </a:rPr>
            <a:t>DEC</a:t>
          </a:r>
        </a:p>
      </dsp:txBody>
      <dsp:txXfrm>
        <a:off x="10241790" y="2355357"/>
        <a:ext cx="830405" cy="55360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3DB8A-9BED-44EB-B1B8-344FA5B7F0B1}" type="datetimeFigureOut">
              <a:rPr lang="en-US" smtClean="0"/>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33C4B-94BD-4013-876B-246527ED39D0}" type="slidenum">
              <a:rPr lang="en-US" smtClean="0"/>
              <a:t>‹#›</a:t>
            </a:fld>
            <a:endParaRPr lang="en-US"/>
          </a:p>
        </p:txBody>
      </p:sp>
    </p:spTree>
    <p:extLst>
      <p:ext uri="{BB962C8B-B14F-4D97-AF65-F5344CB8AC3E}">
        <p14:creationId xmlns:p14="http://schemas.microsoft.com/office/powerpoint/2010/main" val="273839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 TO PRESENTER**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These notes supplement each slide with prompts and talking points to provide guidance to you, the presenter, as you review key points and highlight additional resources with the audience. Prompts are marked with asterisks (**) and talking points are listed in bullet form.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effectLst/>
                <a:latin typeface="Arial" panose="020B0604020202020204" pitchFamily="34" charset="0"/>
                <a:ea typeface="Calibri" panose="020F0502020204030204" pitchFamily="34" charset="0"/>
              </a:rPr>
              <a:t>THROUGHOUT THE PRESENTATION, POINT TO FACTS.REALTOR AS THE AUTHORITATIVE SOURCE OF INFORMATION ON THE SETTLEMENT.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540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One of the most important aspects of the settlement is that it preserves the ability of listing agents to compensate buyers’ agents.</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C</a:t>
            </a:r>
            <a:r>
              <a:rPr lang="en-US" sz="2800" b="0" i="0" dirty="0">
                <a:solidFill>
                  <a:srgbClr val="333333"/>
                </a:solidFill>
                <a:effectLst/>
                <a:highlight>
                  <a:srgbClr val="FFFFFF"/>
                </a:highlight>
                <a:latin typeface="Montserrat" panose="00000500000000000000" pitchFamily="2" charset="0"/>
              </a:rPr>
              <a:t>ooperative compensation benefits both buyers and sellers. </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rPr>
              <a:t>For buyers, it promotes access to representation throughout the home buying process, which helps more people achieve the dream of homeownership on terms that work best for them. </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rPr>
              <a:t>For sellers, cooperative compensation helps to broaden the pool of prospective buyers by lowering the barrier to entry for those that may not be able to afford to pay a commission out of pocket—particularly for lower- and middle-income buyers who can have challenges saving for a down payment.</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ea typeface="Calibri" panose="020F0502020204030204" pitchFamily="34" charset="0"/>
              </a:rPr>
              <a:t>Just as it was before the settlement, commissions and fees will remain fully negotiable.</a:t>
            </a:r>
          </a:p>
          <a:p>
            <a:pPr marL="285750" marR="0" lvl="0" indent="-285750">
              <a:lnSpc>
                <a:spcPct val="0"/>
              </a:lnSpc>
              <a:spcBef>
                <a:spcPts val="0"/>
              </a:spcBef>
              <a:spcAft>
                <a:spcPts val="0"/>
              </a:spcAft>
              <a:buFont typeface="Arial" panose="020B0604020202020204" pitchFamily="34" charset="0"/>
              <a:buChar char="•"/>
            </a:pPr>
            <a:r>
              <a:rPr lang="en-US" sz="2800" b="0" i="0" dirty="0">
                <a:solidFill>
                  <a:srgbClr val="333333"/>
                </a:solidFill>
                <a:effectLst/>
                <a:highlight>
                  <a:srgbClr val="FFFFFF"/>
                </a:highlight>
                <a:latin typeface="Montserrat" panose="00000500000000000000" pitchFamily="2" charset="0"/>
                <a:ea typeface="Calibri" panose="020F0502020204030204" pitchFamily="34" charset="0"/>
              </a:rPr>
              <a:t>Written buyer agreements will also help to promote transparency between buyers’ agents and their clients.</a:t>
            </a: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63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REALTORS®, we are in the business of helping our clients achieve the American Dream, and the settlement aims to ensure this remains accessible to everyone, including groups who rely on pillars of the housing finance system like Fannie Mae, Freddie Mac, and VA loans</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NAR has advocated especially strongly for the VA to lift its ban on offers of compensation for buyers using VA loans, and recently the VA announced that the ban was temporarily lifted pending further rulemaking. We will continue to update you as this process gets underway. </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LINK to NAR announcement on VA update: https://www.nar.realtor/magazine/real-estate-news/veterans-affairs-removes-compensation-hurdle-for-military-buyers</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LINK to VA press release: https://news.va.gov/press-room/va-announces-updates-to-help-veterans-using-va-home-loan-benefits-remain-competitive-in-the-housing-market/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994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Just as before the settlement, REALTORS</a:t>
            </a:r>
            <a:r>
              <a:rPr lang="en-US" sz="1800"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are obligated legally and ethically to uphold fair housing principles and to ensure all people, including other REALTORS® are treated equally throughout a home buying or selling process.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means opening the conversation in the same way with every buyer when presenting buyer agreements, or ensuring that there is no differential treatment when discussing offers of compensation.</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It is also important to note that there is a great deal of concern about how the settlement will impact buyers who have historically been disadvantaged in the housing market.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We all need to listen actively to these concerns, and NAR is working toward policy solutions that will support these communities after the practice changes are fully implemented in August.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it always is, it is important to communicate transparently with buyers and sellers in these communities to make them aware of the options available to them and reassure them they still have choice throughout the process.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 you describe your value as a REALTOR®, emphasize the Code of Ethics as a differentiator, as only REALTORS</a:t>
            </a:r>
            <a:r>
              <a:rPr lang="en-US" sz="1800" b="1"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are bound by these ethics in addition to following all fair housing laws like all other market participants. </a:t>
            </a:r>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08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Buyer agreements facilitate a transparent and clear relationship between an agent and a consumer, and NAR has long encouraged their use.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We have another video here that speaks more about buyer agreements.</a:t>
            </a:r>
          </a:p>
          <a:p>
            <a:pPr marL="0" marR="0" lvl="0" indent="0" algn="l" defTabSz="914400" rtl="0" eaLnBrk="1" fontAlgn="auto" latinLnBrk="0" hangingPunct="1">
              <a:lnSpc>
                <a:spcPct val="0"/>
              </a:lnSpc>
              <a:spcBef>
                <a:spcPts val="0"/>
              </a:spcBef>
              <a:spcAft>
                <a:spcPts val="0"/>
              </a:spcAft>
              <a:buClrTx/>
              <a:buSzTx/>
              <a:buFont typeface="Arial" panose="020B0604020202020204" pitchFamily="34" charset="0"/>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0"/>
              </a:lnSpc>
              <a:spcBef>
                <a:spcPts val="0"/>
              </a:spcBef>
              <a:spcAft>
                <a:spcPts val="0"/>
              </a:spcAft>
              <a:buClrTx/>
              <a:buSzTx/>
              <a:buFont typeface="Arial" panose="020B0604020202020204" pitchFamily="34" charset="0"/>
              <a:buNone/>
              <a:tabLst/>
              <a:defRPr/>
            </a:pPr>
            <a:r>
              <a:rPr lang="en-US" sz="1800" dirty="0">
                <a:effectLst/>
                <a:latin typeface="Arial" panose="020B0604020202020204" pitchFamily="34" charset="0"/>
                <a:ea typeface="Calibri" panose="020F0502020204030204" pitchFamily="34" charset="0"/>
              </a:rPr>
              <a:t>**Show video**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41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that we’ve gone through the key components of the settlement and its impacts, let’s walk through how we can talk to consumers about the changes.</a:t>
            </a:r>
          </a:p>
          <a:p>
            <a:pPr marL="171450" indent="-171450">
              <a:buFont typeface="Arial" panose="020B0604020202020204" pitchFamily="34" charset="0"/>
              <a:buChar char="•"/>
            </a:pPr>
            <a:r>
              <a:rPr lang="en-US" dirty="0"/>
              <a:t>The settlement is obviously legal in nature, and it’s important to communicate the changes in plain, clear language that everyone will understand.</a:t>
            </a:r>
          </a:p>
        </p:txBody>
      </p:sp>
      <p:sp>
        <p:nvSpPr>
          <p:cNvPr id="4" name="Slide Number Placeholder 3"/>
          <p:cNvSpPr>
            <a:spLocks noGrp="1"/>
          </p:cNvSpPr>
          <p:nvPr>
            <p:ph type="sldNum" sz="quarter" idx="5"/>
          </p:nvPr>
        </p:nvSpPr>
        <p:spPr/>
        <p:txBody>
          <a:bodyPr/>
          <a:lstStyle/>
          <a:p>
            <a:fld id="{39933C4B-94BD-4013-876B-246527ED39D0}" type="slidenum">
              <a:rPr lang="en-US" smtClean="0"/>
              <a:t>14</a:t>
            </a:fld>
            <a:endParaRPr lang="en-US"/>
          </a:p>
        </p:txBody>
      </p:sp>
    </p:spTree>
    <p:extLst>
      <p:ext uri="{BB962C8B-B14F-4D97-AF65-F5344CB8AC3E}">
        <p14:creationId xmlns:p14="http://schemas.microsoft.com/office/powerpoint/2010/main" val="727583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Consumers look to REALTORS</a:t>
            </a:r>
            <a:r>
              <a:rPr lang="en-US" sz="1200" dirty="0">
                <a:effectLst/>
                <a:latin typeface="Arial" panose="020B0604020202020204" pitchFamily="34" charset="0"/>
                <a:ea typeface="Calibri" panose="020F0502020204030204" pitchFamily="34" charset="0"/>
              </a:rPr>
              <a:t>®</a:t>
            </a:r>
            <a:r>
              <a:rPr lang="en-US" dirty="0"/>
              <a:t> to guide them in what, for many of them, is the biggest financial transaction they will ever make.</a:t>
            </a:r>
          </a:p>
          <a:p>
            <a:pPr marL="171450" indent="-171450">
              <a:buFont typeface="Arial" panose="020B0604020202020204" pitchFamily="34" charset="0"/>
              <a:buChar char="•"/>
            </a:pPr>
            <a:r>
              <a:rPr lang="en-US" dirty="0"/>
              <a:t>In the following slides, we’ve outlined an approach to these conversations in addition to important talking points you can keep in mind when speaking with consumers.</a:t>
            </a:r>
          </a:p>
        </p:txBody>
      </p:sp>
      <p:sp>
        <p:nvSpPr>
          <p:cNvPr id="4" name="Slide Number Placeholder 3"/>
          <p:cNvSpPr>
            <a:spLocks noGrp="1"/>
          </p:cNvSpPr>
          <p:nvPr>
            <p:ph type="sldNum" sz="quarter" idx="5"/>
          </p:nvPr>
        </p:nvSpPr>
        <p:spPr/>
        <p:txBody>
          <a:bodyPr/>
          <a:lstStyle/>
          <a:p>
            <a:fld id="{39933C4B-94BD-4013-876B-246527ED39D0}" type="slidenum">
              <a:rPr lang="en-US" smtClean="0"/>
              <a:t>15</a:t>
            </a:fld>
            <a:endParaRPr lang="en-US"/>
          </a:p>
        </p:txBody>
      </p:sp>
    </p:spTree>
    <p:extLst>
      <p:ext uri="{BB962C8B-B14F-4D97-AF65-F5344CB8AC3E}">
        <p14:creationId xmlns:p14="http://schemas.microsoft.com/office/powerpoint/2010/main" val="1081732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When in doubt, lean on the fundamental value that REALTORS</a:t>
            </a:r>
            <a:r>
              <a:rPr lang="en-US" sz="2800" dirty="0">
                <a:latin typeface="Montserrat" panose="00000500000000000000" pitchFamily="2" charset="0"/>
              </a:rPr>
              <a:t>®</a:t>
            </a:r>
            <a:r>
              <a:rPr lang="en-US" sz="1800" dirty="0">
                <a:effectLst/>
                <a:latin typeface="Arial" panose="020B0604020202020204" pitchFamily="34" charset="0"/>
                <a:ea typeface="Calibri" panose="020F0502020204030204" pitchFamily="34" charset="0"/>
              </a:rPr>
              <a:t> provide consumers.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Even with the settlement, consumers look to their agents to guide them through a challenging and intense process.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122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Use consumer-friendly language to discuss the changes to MLS policies, including what an MLS is, and what it means for commission payments by sellers’ and buyers’ agents—as many home buyers and sellers may be completely unfamiliar with these industry practices. </a:t>
            </a:r>
          </a:p>
          <a:p>
            <a:pPr marL="285750" marR="0" lvl="0" indent="-285750">
              <a:lnSpc>
                <a:spcPct val="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641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Again, it is important to use consumer-friendly language to discuss written buyer agreements.</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Emphasize that these agreements are negotiable and provide optionality for consumers.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Agreements will be crafted to best meet the needs of the consumer including how long it lasts, what level of services will be provided, and a how an agent will be compensated.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Calibri" panose="020F0502020204030204" pitchFamily="34" charset="0"/>
              </a:rPr>
              <a:t>Make sure consumers understand the requirement for an agreement before any in-person or virtual tour. </a:t>
            </a:r>
          </a:p>
          <a:p>
            <a:pPr marL="285750" marR="0" lvl="0" indent="-285750" algn="l" defTabSz="914400" rtl="0" eaLnBrk="1" fontAlgn="auto" latinLnBrk="0" hangingPunct="1">
              <a:lnSpc>
                <a:spcPct val="0"/>
              </a:lnSpc>
              <a:spcBef>
                <a:spcPts val="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43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Facts.realtor</a:t>
            </a:r>
            <a:r>
              <a:rPr lang="en-US" dirty="0"/>
              <a:t> is the home of all the latest information on the settlement for consumers and members alike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00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presentation is an educational resource on the settlement and its impact, and provides guidance on how to explain the coming changes to consumers.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With so much information in the market about how the settlement may affect how </a:t>
            </a:r>
            <a:r>
              <a:rPr lang="en-US" sz="1800" dirty="0">
                <a:solidFill>
                  <a:srgbClr val="FF0000"/>
                </a:solidFill>
                <a:effectLst/>
                <a:highlight>
                  <a:srgbClr val="FFFF00"/>
                </a:highlight>
                <a:latin typeface="Arial" panose="020B0604020202020204" pitchFamily="34" charset="0"/>
                <a:ea typeface="Calibri" panose="020F0502020204030204" pitchFamily="34" charset="0"/>
              </a:rPr>
              <a:t>real estate professionals </a:t>
            </a:r>
            <a:r>
              <a:rPr lang="en-US" sz="1800" dirty="0">
                <a:effectLst/>
                <a:latin typeface="Arial" panose="020B0604020202020204" pitchFamily="34" charset="0"/>
                <a:ea typeface="Calibri" panose="020F0502020204030204" pitchFamily="34" charset="0"/>
              </a:rPr>
              <a:t>do business and the public buys and sells homes, it is important that we understand the changes following the settlement to help consumers navigate the path forward.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396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just a closing note to emphasize that NAR is here to help in this transitional time for our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Especially with the changes to buyer agreements, we are offering the Accredited Buyer’s Representative course at no cost in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hope </a:t>
            </a:r>
            <a:r>
              <a:rPr lang="en-US" dirty="0"/>
              <a:t>this presentation was helpful as you continue to have important conversations about the settlement and the changes coming along with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69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dive into practical advice on communicating with consumers, we will first review the settlement, its key terms, and how it will change the real estate industry. </a:t>
            </a:r>
          </a:p>
        </p:txBody>
      </p:sp>
      <p:sp>
        <p:nvSpPr>
          <p:cNvPr id="4" name="Slide Number Placeholder 3"/>
          <p:cNvSpPr>
            <a:spLocks noGrp="1"/>
          </p:cNvSpPr>
          <p:nvPr>
            <p:ph type="sldNum" sz="quarter" idx="5"/>
          </p:nvPr>
        </p:nvSpPr>
        <p:spPr/>
        <p:txBody>
          <a:bodyPr/>
          <a:lstStyle/>
          <a:p>
            <a:fld id="{39933C4B-94BD-4013-876B-246527ED39D0}" type="slidenum">
              <a:rPr lang="en-US" smtClean="0"/>
              <a:t>3</a:t>
            </a:fld>
            <a:endParaRPr lang="en-US"/>
          </a:p>
        </p:txBody>
      </p:sp>
    </p:spTree>
    <p:extLst>
      <p:ext uri="{BB962C8B-B14F-4D97-AF65-F5344CB8AC3E}">
        <p14:creationId xmlns:p14="http://schemas.microsoft.com/office/powerpoint/2010/main" val="252417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0"/>
              </a:lnSpc>
              <a:spcBef>
                <a:spcPts val="0"/>
              </a:spcBef>
              <a:spcAft>
                <a:spcPts val="0"/>
              </a:spcAft>
              <a:buFont typeface="Arial" panose="020B0604020202020204" pitchFamily="34" charset="0"/>
              <a:buNone/>
            </a:pPr>
            <a:r>
              <a:rPr lang="en-US" sz="1800" dirty="0">
                <a:effectLst/>
                <a:latin typeface="Arial" panose="020B0604020202020204" pitchFamily="34" charset="0"/>
                <a:ea typeface="Calibri" panose="020F0502020204030204" pitchFamily="34" charset="0"/>
              </a:rPr>
              <a:t>**Walk through bullets precisely on this slide to ensure language is clear**</a:t>
            </a:r>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a:p>
            <a:pPr marL="285750" marR="0" lvl="0" indent="-285750">
              <a:lnSpc>
                <a:spcPct val="0"/>
              </a:lnSpc>
              <a:spcBef>
                <a:spcPts val="0"/>
              </a:spcBef>
              <a:spcAft>
                <a:spcPts val="0"/>
              </a:spcAft>
              <a:buFont typeface="Arial" panose="020B0604020202020204" pitchFamily="34" charset="0"/>
              <a:buChar char="•"/>
            </a:pPr>
            <a:r>
              <a:rPr lang="en-US" sz="1800" b="0" u="sng" dirty="0" err="1">
                <a:effectLst/>
                <a:latin typeface="Arial" panose="020B0604020202020204" pitchFamily="34" charset="0"/>
                <a:ea typeface="Calibri" panose="020F0502020204030204" pitchFamily="34" charset="0"/>
              </a:rPr>
              <a:t>Facts.realtor</a:t>
            </a:r>
            <a:r>
              <a:rPr lang="en-US" sz="1800" b="0" u="none" dirty="0">
                <a:effectLst/>
                <a:latin typeface="Arial" panose="020B0604020202020204" pitchFamily="34" charset="0"/>
                <a:ea typeface="Calibri" panose="020F0502020204030204" pitchFamily="34" charset="0"/>
              </a:rPr>
              <a:t> </a:t>
            </a:r>
            <a:r>
              <a:rPr lang="en-US" sz="1800" b="0" dirty="0">
                <a:effectLst/>
                <a:latin typeface="Arial" panose="020B0604020202020204" pitchFamily="34" charset="0"/>
                <a:ea typeface="Calibri" panose="020F0502020204030204" pitchFamily="34" charset="0"/>
              </a:rPr>
              <a:t>is the place for the latest information on the settlement and includes a detailed FAQ for REALTORS®, a timeline of key milestones, and other resources to support the NAR membership and consumers as we adapt to the new landscape.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69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0"/>
              </a:lnSpc>
              <a:spcBef>
                <a:spcPts val="0"/>
              </a:spcBef>
              <a:spcAft>
                <a:spcPts val="0"/>
              </a:spcAft>
              <a:buFont typeface="Arial" panose="020B0604020202020204" pitchFamily="34" charset="0"/>
              <a:buNone/>
            </a:pPr>
            <a:r>
              <a:rPr lang="en-US" sz="1800" dirty="0">
                <a:effectLst/>
                <a:latin typeface="Arial" panose="020B0604020202020204" pitchFamily="34" charset="0"/>
                <a:ea typeface="Calibri" panose="020F0502020204030204" pitchFamily="34" charset="0"/>
              </a:rPr>
              <a:t>**Show video** </a:t>
            </a:r>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a:p>
            <a:pPr marL="0" marR="0" lvl="0" indent="0">
              <a:lnSpc>
                <a:spcPct val="0"/>
              </a:lnSpc>
              <a:spcBef>
                <a:spcPts val="0"/>
              </a:spcBef>
              <a:spcAft>
                <a:spcPts val="0"/>
              </a:spcAft>
              <a:buFont typeface="Arial" panose="020B0604020202020204" pitchFamily="34" charset="0"/>
              <a:buNone/>
            </a:pPr>
            <a:r>
              <a:rPr lang="en-US" sz="1800" dirty="0">
                <a:effectLst/>
                <a:latin typeface="Arial" panose="020B0604020202020204" pitchFamily="34" charset="0"/>
                <a:ea typeface="Calibri" panose="020F0502020204030204" pitchFamily="34" charset="0"/>
              </a:rPr>
              <a:t>LINK: https://www.nar.realtor/videos/litigation-update-from-nar-president-kevin-sears-and-clo-katie-johnson </a:t>
            </a:r>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This video breaks down the settlement terms, who is covered, practice changes and what this all means for REALTORS®.  </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For additional information on the settlement, visit </a:t>
            </a:r>
            <a:r>
              <a:rPr lang="en-US" sz="1800" dirty="0" err="1">
                <a:effectLst/>
                <a:latin typeface="Arial" panose="020B0604020202020204" pitchFamily="34" charset="0"/>
                <a:ea typeface="Calibri" panose="020F0502020204030204" pitchFamily="34" charset="0"/>
              </a:rPr>
              <a:t>facts.realtor</a:t>
            </a:r>
            <a:r>
              <a:rPr lang="en-US" sz="1800" dirty="0">
                <a:effectLst/>
                <a:latin typeface="Arial" panose="020B0604020202020204" pitchFamily="34" charset="0"/>
                <a:ea typeface="Calibri" panose="020F0502020204030204" pitchFamily="34" charset="0"/>
              </a:rPr>
              <a:t> where there is a FAQ that explains all nuances of the settlement.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33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chemeClr val="accent6"/>
              </a:buClr>
              <a:buFont typeface="Arial" panose="020B0604020202020204" pitchFamily="34" charset="0"/>
              <a:buNone/>
              <a:defRPr/>
            </a:pPr>
            <a:r>
              <a:rPr lang="en-US" sz="1800" b="0" dirty="0"/>
              <a:t>**The following is covered in the video, but we suggest giving a quick recap of the key takeaways**</a:t>
            </a:r>
            <a:br>
              <a:rPr lang="en-US" sz="1800" b="0" dirty="0"/>
            </a:br>
            <a:endParaRPr lang="en-US" sz="1800" b="0" dirty="0"/>
          </a:p>
          <a:p>
            <a:pPr marL="228600" lvl="0" indent="-228600">
              <a:buClr>
                <a:schemeClr val="accent6"/>
              </a:buClr>
              <a:buFont typeface="Arial" panose="020B0604020202020204" pitchFamily="34" charset="0"/>
              <a:buChar char="•"/>
              <a:defRPr/>
            </a:pPr>
            <a:r>
              <a:rPr lang="en-US" sz="1800" b="0" dirty="0"/>
              <a:t>Practice changes you just heard about will go into effect on August 17, 2024. To review the main points: </a:t>
            </a:r>
          </a:p>
          <a:p>
            <a:pPr marL="685800" lvl="1" indent="-228600">
              <a:buClr>
                <a:schemeClr val="accent6"/>
              </a:buClr>
              <a:buFont typeface="Arial" panose="020B0604020202020204" pitchFamily="34" charset="0"/>
              <a:buChar char="•"/>
              <a:defRPr/>
            </a:pPr>
            <a:r>
              <a:rPr lang="en-US" sz="1800" b="1" dirty="0"/>
              <a:t>Release of liability: </a:t>
            </a:r>
            <a:r>
              <a:rPr lang="en-US" sz="1800" b="0" dirty="0"/>
              <a:t>The agreement resolves claims against NAR members, all state/territorial and local REALTOR® associations, all association-owned Multiple Listing Services (MLSs) and brokerages with an NAR member as principal that had a residential transaction volume in 2022 of $2 billion or below. The agreement provides a mechanism for nearly all brokerage entities that had a residential transaction volume in 2022 that exceeded $2 billion to obtain releases efficiently if they choose to use it.</a:t>
            </a:r>
          </a:p>
          <a:p>
            <a:pPr marL="685800" lvl="1" indent="-228600">
              <a:buClr>
                <a:schemeClr val="accent6"/>
              </a:buClr>
              <a:buFont typeface="Arial" panose="020B0604020202020204" pitchFamily="34" charset="0"/>
              <a:buChar char="•"/>
              <a:defRPr/>
            </a:pPr>
            <a:r>
              <a:rPr lang="en-US" sz="1800" b="1" dirty="0"/>
              <a:t>Compensation offers moved off the MLS</a:t>
            </a:r>
            <a:r>
              <a:rPr lang="en-US" sz="1800" b="0" dirty="0"/>
              <a:t>: Offers of compensation will be prohibited on the MLS, but will continue to be an option consumers can pursue off-MLS through negotiation and consultation with real estate professionals.</a:t>
            </a:r>
          </a:p>
          <a:p>
            <a:pPr marL="685800" lvl="1" indent="-228600">
              <a:buClr>
                <a:schemeClr val="accent6"/>
              </a:buClr>
              <a:buFont typeface="Arial" panose="020B0604020202020204" pitchFamily="34" charset="0"/>
              <a:buChar char="•"/>
              <a:defRPr/>
            </a:pPr>
            <a:r>
              <a:rPr lang="en-US" sz="2800" b="1" i="0" dirty="0">
                <a:solidFill>
                  <a:srgbClr val="333333"/>
                </a:solidFill>
                <a:effectLst/>
                <a:highlight>
                  <a:srgbClr val="FFFFFF"/>
                </a:highlight>
                <a:latin typeface="Montserrat" pitchFamily="2" charset="0"/>
              </a:rPr>
              <a:t>Written agreements for MLS Participants acting for buyers:</a:t>
            </a:r>
            <a:r>
              <a:rPr lang="en-US" sz="2800" b="0" i="0" dirty="0">
                <a:solidFill>
                  <a:srgbClr val="333333"/>
                </a:solidFill>
                <a:effectLst/>
                <a:highlight>
                  <a:srgbClr val="FFFFFF"/>
                </a:highlight>
                <a:latin typeface="Montserrat" pitchFamily="2" charset="0"/>
              </a:rPr>
              <a:t> Agents working with buyers must enter into signed written agreements with their buyers before touring a home outlining how much the buyer has agreed to pay for brokerage services and how it will be paid.</a:t>
            </a:r>
          </a:p>
          <a:p>
            <a:pPr marL="685800" marR="0" lvl="1" indent="-228600" algn="l" defTabSz="914400" rtl="0" eaLnBrk="1" fontAlgn="auto" latinLnBrk="0" hangingPunct="1">
              <a:lnSpc>
                <a:spcPct val="100000"/>
              </a:lnSpc>
              <a:spcBef>
                <a:spcPts val="0"/>
              </a:spcBef>
              <a:spcAft>
                <a:spcPts val="0"/>
              </a:spcAft>
              <a:buClr>
                <a:schemeClr val="accent6"/>
              </a:buClr>
              <a:buSzTx/>
              <a:buFont typeface="Arial" panose="020B0604020202020204" pitchFamily="34" charset="0"/>
              <a:buChar char="•"/>
              <a:tabLst/>
              <a:defRPr/>
            </a:pPr>
            <a:r>
              <a:rPr lang="en-US" sz="1800" b="1" dirty="0"/>
              <a:t>NAR did not admit any wrongdoing </a:t>
            </a:r>
            <a:r>
              <a:rPr lang="en-US" sz="1800" b="0" dirty="0"/>
              <a:t>throughout the settlement process. </a:t>
            </a:r>
          </a:p>
          <a:p>
            <a:pPr marL="0" lvl="0" indent="0">
              <a:buClr>
                <a:schemeClr val="accent6"/>
              </a:buClr>
              <a:buFont typeface="Arial" panose="020B0604020202020204" pitchFamily="34" charset="0"/>
              <a:buNone/>
              <a:defRPr/>
            </a:pPr>
            <a:endParaRPr lang="en-US" sz="1800" b="0" dirty="0"/>
          </a:p>
          <a:p>
            <a:pPr marL="0" lvl="0" indent="0">
              <a:buClr>
                <a:schemeClr val="accent6"/>
              </a:buClr>
              <a:buFont typeface="Arial" panose="020B0604020202020204" pitchFamily="34" charset="0"/>
              <a:buNone/>
              <a:defRPr/>
            </a:pPr>
            <a:endParaRPr lang="en-US" sz="1800" b="1" dirty="0"/>
          </a:p>
          <a:p>
            <a:pPr marL="0" marR="0" lvl="0" indent="0">
              <a:lnSpc>
                <a:spcPct val="0"/>
              </a:lnSpc>
              <a:spcBef>
                <a:spcPts val="0"/>
              </a:spcBef>
              <a:spcAft>
                <a:spcPts val="0"/>
              </a:spcAft>
              <a:buFont typeface="Arial" panose="020B0604020202020204" pitchFamily="34" charset="0"/>
              <a:buNone/>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50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9BBDA-CF8F-409F-8963-D17BE0F3F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A8530-92F1-5B8F-D20A-76556AA87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13472-7E2C-9A5F-4440-9BC104B5EF6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I wanted to draw your attention to a few key dates: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ECECEC"/>
              </a:solidFill>
              <a:effectLst/>
              <a:latin typeface="Söhne"/>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The next key milestone in this timeline is August 17, when the practice changes outlined in the settlement will take effect. Later in this presentation, we’ll discuss the impact of these practice changes on consumers.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ECECEC"/>
                </a:solidFill>
                <a:effectLst/>
                <a:latin typeface="Söhne"/>
              </a:rPr>
              <a:t>The final approval hearing is scheduled on November 26, which is when the settlement could be approved by the court and formally go into effect.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ECECEC"/>
              </a:solidFill>
              <a:effectLst/>
              <a:latin typeface="Söhne"/>
            </a:endParaRPr>
          </a:p>
        </p:txBody>
      </p:sp>
      <p:sp>
        <p:nvSpPr>
          <p:cNvPr id="4" name="Slide Number Placeholder 3">
            <a:extLst>
              <a:ext uri="{FF2B5EF4-FFF2-40B4-BE49-F238E27FC236}">
                <a16:creationId xmlns:a16="http://schemas.microsoft.com/office/drawing/2014/main" id="{B87992EE-59F5-0CFA-C87E-5F78515855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57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0"/>
              </a:lnSpc>
              <a:spcBef>
                <a:spcPts val="0"/>
              </a:spcBef>
              <a:spcAft>
                <a:spcPts val="0"/>
              </a:spcAft>
              <a:buFont typeface="Arial" panose="020B0604020202020204" pitchFamily="34" charset="0"/>
              <a:buChar char="•"/>
            </a:pPr>
            <a:r>
              <a:rPr lang="en-US" sz="1800" u="sng" dirty="0" err="1">
                <a:effectLst/>
                <a:latin typeface="Arial" panose="020B0604020202020204" pitchFamily="34" charset="0"/>
                <a:ea typeface="Calibri" panose="020F0502020204030204" pitchFamily="34" charset="0"/>
              </a:rPr>
              <a:t>Facts.realtor</a:t>
            </a:r>
            <a:r>
              <a:rPr lang="en-US" sz="1800" dirty="0">
                <a:effectLst/>
                <a:latin typeface="Arial" panose="020B0604020202020204" pitchFamily="34" charset="0"/>
                <a:ea typeface="Calibri" panose="020F0502020204030204" pitchFamily="34" charset="0"/>
              </a:rPr>
              <a:t> is your number one source of information about the settlement. I would recommend bookmarking it and encouraging members you speak with to bookmark it as well.</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These are just some of the resources included on the website, but in particular I would draw folks’ attention to:</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 overview and FAQs</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 timeline</a:t>
            </a:r>
          </a:p>
          <a:p>
            <a:pPr marL="742950" marR="0" lvl="1"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The guides to specific practice changes like MLS policies and written buyer agreements</a:t>
            </a:r>
          </a:p>
          <a:p>
            <a:pPr marL="285750" marR="0" lvl="0" indent="-285750">
              <a:lnSpc>
                <a:spcPct val="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Resources are added and information is updated regularly, so check back for updates and make sure you are receiving NAR newsletters to be alerted when those new resources are available.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C3BDC-5242-114E-8B1C-0F94F8FAF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42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section, we’ll get into the impact the settlement will have on REALTORS® and consumers.</a:t>
            </a:r>
          </a:p>
        </p:txBody>
      </p:sp>
      <p:sp>
        <p:nvSpPr>
          <p:cNvPr id="4" name="Slide Number Placeholder 3"/>
          <p:cNvSpPr>
            <a:spLocks noGrp="1"/>
          </p:cNvSpPr>
          <p:nvPr>
            <p:ph type="sldNum" sz="quarter" idx="5"/>
          </p:nvPr>
        </p:nvSpPr>
        <p:spPr/>
        <p:txBody>
          <a:bodyPr/>
          <a:lstStyle/>
          <a:p>
            <a:fld id="{39933C4B-94BD-4013-876B-246527ED39D0}" type="slidenum">
              <a:rPr lang="en-US" smtClean="0"/>
              <a:t>9</a:t>
            </a:fld>
            <a:endParaRPr lang="en-US"/>
          </a:p>
        </p:txBody>
      </p:sp>
    </p:spTree>
    <p:extLst>
      <p:ext uri="{BB962C8B-B14F-4D97-AF65-F5344CB8AC3E}">
        <p14:creationId xmlns:p14="http://schemas.microsoft.com/office/powerpoint/2010/main" val="247612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9C22-397E-13C2-171A-58FBA95A6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644F5-8051-A2B9-705E-33FB4C0613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867564-4749-FB7D-DA9A-E96A6679A915}"/>
              </a:ext>
            </a:extLst>
          </p:cNvPr>
          <p:cNvSpPr>
            <a:spLocks noGrp="1"/>
          </p:cNvSpPr>
          <p:nvPr>
            <p:ph type="dt" sz="half" idx="10"/>
          </p:nvPr>
        </p:nvSpPr>
        <p:spPr/>
        <p:txBody>
          <a:bodyPr/>
          <a:lstStyle/>
          <a:p>
            <a:fld id="{433E87FE-39F0-4390-AF8D-06FA90FCC371}" type="datetimeFigureOut">
              <a:rPr lang="en-US" smtClean="0"/>
              <a:t>7/2/2024</a:t>
            </a:fld>
            <a:endParaRPr lang="en-US"/>
          </a:p>
        </p:txBody>
      </p:sp>
      <p:sp>
        <p:nvSpPr>
          <p:cNvPr id="5" name="Footer Placeholder 4">
            <a:extLst>
              <a:ext uri="{FF2B5EF4-FFF2-40B4-BE49-F238E27FC236}">
                <a16:creationId xmlns:a16="http://schemas.microsoft.com/office/drawing/2014/main" id="{BAA1F04A-1161-BD53-8899-49DE948DE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57A59-E163-EE35-0FFC-7ED047F5D4FE}"/>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42340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D809-8A23-8DEE-07D9-B1153D6FBF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8A3C6-F5E6-B5D6-8CC4-1B7B7282B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1C2E6-8C05-D517-C3F7-347688E33410}"/>
              </a:ext>
            </a:extLst>
          </p:cNvPr>
          <p:cNvSpPr>
            <a:spLocks noGrp="1"/>
          </p:cNvSpPr>
          <p:nvPr>
            <p:ph type="dt" sz="half" idx="10"/>
          </p:nvPr>
        </p:nvSpPr>
        <p:spPr/>
        <p:txBody>
          <a:bodyPr/>
          <a:lstStyle/>
          <a:p>
            <a:fld id="{433E87FE-39F0-4390-AF8D-06FA90FCC371}" type="datetimeFigureOut">
              <a:rPr lang="en-US" smtClean="0"/>
              <a:t>7/2/2024</a:t>
            </a:fld>
            <a:endParaRPr lang="en-US"/>
          </a:p>
        </p:txBody>
      </p:sp>
      <p:sp>
        <p:nvSpPr>
          <p:cNvPr id="5" name="Footer Placeholder 4">
            <a:extLst>
              <a:ext uri="{FF2B5EF4-FFF2-40B4-BE49-F238E27FC236}">
                <a16:creationId xmlns:a16="http://schemas.microsoft.com/office/drawing/2014/main" id="{C56F3B58-1600-1629-80B8-5E700A6C2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86C2B-9627-EE8C-569A-E8DAC02CAEED}"/>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90375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5FC0E-175B-3B19-BF6B-A519849AF4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5949D9-5667-9D6D-02C3-2D9C19F3F8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7817-E6AF-A8D8-A12A-EDAC72C5AF2A}"/>
              </a:ext>
            </a:extLst>
          </p:cNvPr>
          <p:cNvSpPr>
            <a:spLocks noGrp="1"/>
          </p:cNvSpPr>
          <p:nvPr>
            <p:ph type="dt" sz="half" idx="10"/>
          </p:nvPr>
        </p:nvSpPr>
        <p:spPr/>
        <p:txBody>
          <a:bodyPr/>
          <a:lstStyle/>
          <a:p>
            <a:fld id="{433E87FE-39F0-4390-AF8D-06FA90FCC371}" type="datetimeFigureOut">
              <a:rPr lang="en-US" smtClean="0"/>
              <a:t>7/2/2024</a:t>
            </a:fld>
            <a:endParaRPr lang="en-US"/>
          </a:p>
        </p:txBody>
      </p:sp>
      <p:sp>
        <p:nvSpPr>
          <p:cNvPr id="5" name="Footer Placeholder 4">
            <a:extLst>
              <a:ext uri="{FF2B5EF4-FFF2-40B4-BE49-F238E27FC236}">
                <a16:creationId xmlns:a16="http://schemas.microsoft.com/office/drawing/2014/main" id="{8ADEA9EA-0C2E-6A25-5C8E-CF6636C30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FBFA6-A1E7-91F4-25C7-394792A5A3AE}"/>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9808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8298702-DDC9-3CA1-5561-8070799E54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22CD65A-9096-2BEB-B106-9963823B075A}"/>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431623882"/>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pic>
        <p:nvPicPr>
          <p:cNvPr id="3" name="Picture 2" descr="A picture containing computer, table, large, white&#10;&#10;Description automatically generated">
            <a:extLst>
              <a:ext uri="{FF2B5EF4-FFF2-40B4-BE49-F238E27FC236}">
                <a16:creationId xmlns:a16="http://schemas.microsoft.com/office/drawing/2014/main" id="{F4AB34F0-CA52-D441-8802-5C8401893B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8796EE7-89A7-DA4D-91E9-EF9C1C25B970}"/>
              </a:ext>
            </a:extLst>
          </p:cNvPr>
          <p:cNvSpPr>
            <a:spLocks noGrp="1"/>
          </p:cNvSpPr>
          <p:nvPr>
            <p:ph type="pic" idx="1"/>
          </p:nvPr>
        </p:nvSpPr>
        <p:spPr>
          <a:xfrm>
            <a:off x="1122948"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296527" y="9946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DCDEC24A-CA7B-9B44-9CCE-9C2523BC5306}"/>
              </a:ext>
            </a:extLst>
          </p:cNvPr>
          <p:cNvPicPr>
            <a:picLocks noChangeAspect="1"/>
          </p:cNvPicPr>
          <p:nvPr userDrawn="1"/>
        </p:nvPicPr>
        <p:blipFill rotWithShape="1">
          <a:blip r:embed="rId3"/>
          <a:srcRect l="17773" t="34926" r="18754" b="36050"/>
          <a:stretch/>
        </p:blipFill>
        <p:spPr>
          <a:xfrm>
            <a:off x="10555356" y="6231835"/>
            <a:ext cx="1490870" cy="526774"/>
          </a:xfrm>
          <a:prstGeom prst="rect">
            <a:avLst/>
          </a:prstGeom>
        </p:spPr>
      </p:pic>
    </p:spTree>
    <p:extLst>
      <p:ext uri="{BB962C8B-B14F-4D97-AF65-F5344CB8AC3E}">
        <p14:creationId xmlns:p14="http://schemas.microsoft.com/office/powerpoint/2010/main" val="1120458129"/>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96DB-B96B-494A-ADEB-98C2691FD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DDBC79-01C2-C447-816C-6F3CB9902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54DBC9-0170-084D-84C7-03190D8B6857}"/>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416F4475-CE75-B84F-B961-056B187E8443}"/>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B09A5188-90F2-944B-93B4-0AA870329BD6}"/>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706208755"/>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B13A-76CB-644A-B04E-8B5523B61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2C279-F70E-1F4C-8D9B-4BFB0B3FC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D9EA9-370B-1446-8EFB-A0BB10D0C0B8}"/>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A1260878-5E21-CE41-BFC3-8E035C9EFCA6}"/>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215BC75B-C340-E34D-A0FD-865646F7DB81}"/>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710237348"/>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E91-F505-2C4D-9EBC-55763D34AD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47770-1C56-964E-ABF4-3499DDDE28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38C1FD-2E49-1E4D-8586-8F5213262B5A}"/>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EA7634C8-B655-1B44-8057-CFA2E4681C32}"/>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1B2DE60A-9D8F-4B4B-940D-336653E6D27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942212737"/>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B5B1-292B-F440-9733-5FDEDE461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0B3D5-1CDE-BC4B-BA62-EF24F8B2F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DF26F-A88E-9949-AF63-4BEB6CF30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6F2BC-30AA-1440-8C69-282C04F9F267}"/>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76438607-D3AD-FC48-B233-444905E7C332}"/>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EA5C4AD9-5294-BF49-AFC5-C5F61D519558}"/>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184971062"/>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940E-042B-A948-9EBF-020A8F1FB1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0A68C-23B9-CE44-A504-501B56041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0B44A7-3F11-5B42-948C-B22E714B45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4F627-204A-424F-8E97-0E090323F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5AA89-5A7D-6D43-BE92-271005D23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D0455-0D60-F94D-B3D8-218DBA95205C}"/>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C91B1F47-CD8B-9443-86B2-EE78BDE19701}"/>
              </a:ext>
            </a:extLst>
          </p:cNvPr>
          <p:cNvSpPr>
            <a:spLocks noGrp="1"/>
          </p:cNvSpPr>
          <p:nvPr>
            <p:ph type="ftr" sz="quarter" idx="11"/>
          </p:nvPr>
        </p:nvSpPr>
        <p:spPr/>
        <p:txBody>
          <a:bodyPr/>
          <a:lstStyle/>
          <a:p>
            <a:r>
              <a:rPr lang="en-US"/>
              <a:t>here's the footer</a:t>
            </a:r>
          </a:p>
        </p:txBody>
      </p:sp>
      <p:sp>
        <p:nvSpPr>
          <p:cNvPr id="9" name="Slide Number Placeholder 8">
            <a:extLst>
              <a:ext uri="{FF2B5EF4-FFF2-40B4-BE49-F238E27FC236}">
                <a16:creationId xmlns:a16="http://schemas.microsoft.com/office/drawing/2014/main" id="{4979A07F-91D7-954B-8027-A313BAEEABC4}"/>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887092190"/>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9ADC-71E6-274C-817C-DC3B77BFD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F67D4-3F03-6641-BCB0-997CFBA7FE47}"/>
              </a:ext>
            </a:extLst>
          </p:cNvPr>
          <p:cNvSpPr>
            <a:spLocks noGrp="1"/>
          </p:cNvSpPr>
          <p:nvPr>
            <p:ph type="dt" sz="half" idx="10"/>
          </p:nvPr>
        </p:nvSpPr>
        <p:spPr/>
        <p:txBody>
          <a:bodyPr/>
          <a:lstStyle/>
          <a:p>
            <a:r>
              <a:rPr lang="en-US"/>
              <a:t>‹#›</a:t>
            </a:r>
          </a:p>
        </p:txBody>
      </p:sp>
      <p:sp>
        <p:nvSpPr>
          <p:cNvPr id="4" name="Footer Placeholder 3">
            <a:extLst>
              <a:ext uri="{FF2B5EF4-FFF2-40B4-BE49-F238E27FC236}">
                <a16:creationId xmlns:a16="http://schemas.microsoft.com/office/drawing/2014/main" id="{F40C8207-1584-754B-A932-D72519B6743F}"/>
              </a:ext>
            </a:extLst>
          </p:cNvPr>
          <p:cNvSpPr>
            <a:spLocks noGrp="1"/>
          </p:cNvSpPr>
          <p:nvPr>
            <p:ph type="ftr" sz="quarter" idx="11"/>
          </p:nvPr>
        </p:nvSpPr>
        <p:spPr/>
        <p:txBody>
          <a:bodyPr/>
          <a:lstStyle/>
          <a:p>
            <a:r>
              <a:rPr lang="en-US"/>
              <a:t>here's the footer</a:t>
            </a:r>
          </a:p>
        </p:txBody>
      </p:sp>
      <p:sp>
        <p:nvSpPr>
          <p:cNvPr id="5" name="Slide Number Placeholder 4">
            <a:extLst>
              <a:ext uri="{FF2B5EF4-FFF2-40B4-BE49-F238E27FC236}">
                <a16:creationId xmlns:a16="http://schemas.microsoft.com/office/drawing/2014/main" id="{B2A87A8C-68A4-0D45-8F82-CEC6A02C5EC7}"/>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4008141183"/>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67A1-B6BB-10F2-7EE4-B18CC9868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5B3A4-5AD1-EB47-2830-8951EAD8D5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DE8D3-0AEC-4F61-E64E-C6C9BA94FC5B}"/>
              </a:ext>
            </a:extLst>
          </p:cNvPr>
          <p:cNvSpPr>
            <a:spLocks noGrp="1"/>
          </p:cNvSpPr>
          <p:nvPr>
            <p:ph type="dt" sz="half" idx="10"/>
          </p:nvPr>
        </p:nvSpPr>
        <p:spPr/>
        <p:txBody>
          <a:bodyPr/>
          <a:lstStyle/>
          <a:p>
            <a:fld id="{433E87FE-39F0-4390-AF8D-06FA90FCC371}" type="datetimeFigureOut">
              <a:rPr lang="en-US" smtClean="0"/>
              <a:t>7/2/2024</a:t>
            </a:fld>
            <a:endParaRPr lang="en-US"/>
          </a:p>
        </p:txBody>
      </p:sp>
      <p:sp>
        <p:nvSpPr>
          <p:cNvPr id="5" name="Footer Placeholder 4">
            <a:extLst>
              <a:ext uri="{FF2B5EF4-FFF2-40B4-BE49-F238E27FC236}">
                <a16:creationId xmlns:a16="http://schemas.microsoft.com/office/drawing/2014/main" id="{E0786277-EF6C-0DB4-98F7-A10546A42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B0EB2-439E-4A47-43B2-3890ECCA03EA}"/>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042160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2456C-4812-2E4C-B7A9-A27A1127EFE1}"/>
              </a:ext>
            </a:extLst>
          </p:cNvPr>
          <p:cNvSpPr>
            <a:spLocks noGrp="1"/>
          </p:cNvSpPr>
          <p:nvPr>
            <p:ph type="dt" sz="half" idx="10"/>
          </p:nvPr>
        </p:nvSpPr>
        <p:spPr/>
        <p:txBody>
          <a:bodyPr/>
          <a:lstStyle/>
          <a:p>
            <a:r>
              <a:rPr lang="en-US"/>
              <a:t>‹#›</a:t>
            </a:r>
          </a:p>
        </p:txBody>
      </p:sp>
      <p:sp>
        <p:nvSpPr>
          <p:cNvPr id="3" name="Footer Placeholder 2">
            <a:extLst>
              <a:ext uri="{FF2B5EF4-FFF2-40B4-BE49-F238E27FC236}">
                <a16:creationId xmlns:a16="http://schemas.microsoft.com/office/drawing/2014/main" id="{529E7DCF-AE6B-8F4C-9A9E-535C1B43A17C}"/>
              </a:ext>
            </a:extLst>
          </p:cNvPr>
          <p:cNvSpPr>
            <a:spLocks noGrp="1"/>
          </p:cNvSpPr>
          <p:nvPr>
            <p:ph type="ftr" sz="quarter" idx="11"/>
          </p:nvPr>
        </p:nvSpPr>
        <p:spPr/>
        <p:txBody>
          <a:bodyPr/>
          <a:lstStyle/>
          <a:p>
            <a:r>
              <a:rPr lang="en-US"/>
              <a:t>here's the footer</a:t>
            </a:r>
          </a:p>
        </p:txBody>
      </p:sp>
      <p:sp>
        <p:nvSpPr>
          <p:cNvPr id="4" name="Slide Number Placeholder 3">
            <a:extLst>
              <a:ext uri="{FF2B5EF4-FFF2-40B4-BE49-F238E27FC236}">
                <a16:creationId xmlns:a16="http://schemas.microsoft.com/office/drawing/2014/main" id="{382D4F7B-1F2A-C341-9F98-4A710EDBF5ED}"/>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534214056"/>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AD1-3DBE-2E44-8B38-7D0DF4A6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2AC54D-0689-B648-899E-6AB029717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24D53-05DA-934A-8367-B957821E3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EF403-666C-9E4C-8C3F-640A3742CE9A}"/>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AB3ABA15-EE4C-684C-93C8-A80184D0659F}"/>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02FF6F49-BB43-194B-B62B-522B81284C1F}"/>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1308185241"/>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32AA8-7971-9C47-BC4C-6981DCC5F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D2EBE3-9F5E-E147-AC2D-407F637A2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68D42-BA6D-4B46-9FBB-AC684C9D8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6E501-79AB-074E-84A3-07E843FD2F5A}"/>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1B72601F-A921-1C48-B42F-BAD9D6666EB1}"/>
              </a:ext>
            </a:extLst>
          </p:cNvPr>
          <p:cNvSpPr>
            <a:spLocks noGrp="1"/>
          </p:cNvSpPr>
          <p:nvPr>
            <p:ph type="ftr" sz="quarter" idx="11"/>
          </p:nvPr>
        </p:nvSpPr>
        <p:spPr/>
        <p:txBody>
          <a:bodyPr/>
          <a:lstStyle/>
          <a:p>
            <a:r>
              <a:rPr lang="en-US"/>
              <a:t>here's the footer</a:t>
            </a:r>
          </a:p>
        </p:txBody>
      </p:sp>
      <p:sp>
        <p:nvSpPr>
          <p:cNvPr id="7" name="Slide Number Placeholder 6">
            <a:extLst>
              <a:ext uri="{FF2B5EF4-FFF2-40B4-BE49-F238E27FC236}">
                <a16:creationId xmlns:a16="http://schemas.microsoft.com/office/drawing/2014/main" id="{3F3CBE83-88A5-F94E-AFEC-1FF963F1167E}"/>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2684659747"/>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DAC-282A-C149-8E0E-A8EBEC9DF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62B-1AAF-E54D-948B-6BF89CA9B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B4443-90D9-F846-A715-6CB4BC3C28F9}"/>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F79BC10E-ED17-2F49-A0C7-2FD3852E61B2}"/>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5D342951-B82C-7842-8A79-8822D7C4496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3354055925"/>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5A70C6-62DA-104A-9FD4-4CCC51118D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5E94D-F7D6-094A-8535-3F77890E3C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8063-BF14-DE40-905E-4787D4C27FDE}"/>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C93A1727-B547-E74E-AF8E-BE26867F571F}"/>
              </a:ext>
            </a:extLst>
          </p:cNvPr>
          <p:cNvSpPr>
            <a:spLocks noGrp="1"/>
          </p:cNvSpPr>
          <p:nvPr>
            <p:ph type="ftr" sz="quarter" idx="11"/>
          </p:nvPr>
        </p:nvSpPr>
        <p:spPr/>
        <p:txBody>
          <a:bodyPr/>
          <a:lstStyle/>
          <a:p>
            <a:r>
              <a:rPr lang="en-US"/>
              <a:t>here's the footer</a:t>
            </a:r>
          </a:p>
        </p:txBody>
      </p:sp>
      <p:sp>
        <p:nvSpPr>
          <p:cNvPr id="6" name="Slide Number Placeholder 5">
            <a:extLst>
              <a:ext uri="{FF2B5EF4-FFF2-40B4-BE49-F238E27FC236}">
                <a16:creationId xmlns:a16="http://schemas.microsoft.com/office/drawing/2014/main" id="{85CEAFAE-3746-AD45-8868-5CAA88EF79B3}"/>
              </a:ext>
            </a:extLst>
          </p:cNvPr>
          <p:cNvSpPr>
            <a:spLocks noGrp="1"/>
          </p:cNvSpPr>
          <p:nvPr>
            <p:ph type="sldNum" sz="quarter" idx="12"/>
          </p:nvPr>
        </p:nvSpPr>
        <p:spPr/>
        <p:txBody>
          <a:bodyPr/>
          <a:lstStyle/>
          <a:p>
            <a:fld id="{C3874963-793F-D045-B9DE-BFF4034ACFD8}" type="slidenum">
              <a:rPr lang="en-US" smtClean="0"/>
              <a:t>‹#›</a:t>
            </a:fld>
            <a:endParaRPr lang="en-US"/>
          </a:p>
        </p:txBody>
      </p:sp>
    </p:spTree>
    <p:extLst>
      <p:ext uri="{BB962C8B-B14F-4D97-AF65-F5344CB8AC3E}">
        <p14:creationId xmlns:p14="http://schemas.microsoft.com/office/powerpoint/2010/main" val="677197844"/>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3AC0856-3539-2FB2-4883-9993D6874ED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88464608"/>
      </p:ext>
    </p:extLst>
  </p:cSld>
  <p:clrMapOvr>
    <a:masterClrMapping/>
  </p:clrMapOvr>
  <p:transition>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908A76B-45F6-1E18-4B79-6EBB43F5415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4214E9E-5A9F-3442-8D0A-A30B1C93A18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2524527975"/>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8298702-DDC9-3CA1-5561-8070799E54D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22CD65A-9096-2BEB-B106-9963823B075A}"/>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3621503172"/>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4A0344B2-969D-9900-A9AE-D4B1106DF1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749766E-8205-24A4-D890-EC727E97F52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2605786541"/>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F73C18B4-F895-284A-1066-B89218642E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A88EF8D2-37E1-F044-AF2E-5D4A3CD296C8}"/>
              </a:ext>
            </a:extLst>
          </p:cNvPr>
          <p:cNvSpPr/>
          <p:nvPr userDrawn="1"/>
        </p:nvSpPr>
        <p:spPr>
          <a:xfrm>
            <a:off x="0" y="1680518"/>
            <a:ext cx="12192000" cy="123567"/>
          </a:xfrm>
          <a:prstGeom prst="rect">
            <a:avLst/>
          </a:prstGeom>
          <a:solidFill>
            <a:srgbClr val="BED7E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3CD514-6000-D622-C457-FFDB6E066044}"/>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3583991688"/>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EE57-928F-CAFE-2C9B-84F9763ADB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4EFB68-A446-BAF5-A275-3ECEF9E972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AE44CB-8D90-FB9C-E9A2-D2CA6B9385E1}"/>
              </a:ext>
            </a:extLst>
          </p:cNvPr>
          <p:cNvSpPr>
            <a:spLocks noGrp="1"/>
          </p:cNvSpPr>
          <p:nvPr>
            <p:ph type="dt" sz="half" idx="10"/>
          </p:nvPr>
        </p:nvSpPr>
        <p:spPr/>
        <p:txBody>
          <a:bodyPr/>
          <a:lstStyle/>
          <a:p>
            <a:fld id="{433E87FE-39F0-4390-AF8D-06FA90FCC371}" type="datetimeFigureOut">
              <a:rPr lang="en-US" smtClean="0"/>
              <a:t>7/2/2024</a:t>
            </a:fld>
            <a:endParaRPr lang="en-US"/>
          </a:p>
        </p:txBody>
      </p:sp>
      <p:sp>
        <p:nvSpPr>
          <p:cNvPr id="5" name="Footer Placeholder 4">
            <a:extLst>
              <a:ext uri="{FF2B5EF4-FFF2-40B4-BE49-F238E27FC236}">
                <a16:creationId xmlns:a16="http://schemas.microsoft.com/office/drawing/2014/main" id="{3319CFB9-63C2-7574-0DAF-37AE36F3E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50B30-E8D9-2FAC-A932-DBBF76FB6A80}"/>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077179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2330121D-C4CC-CF5B-7A25-C68F3DEEC91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DF8B30D-2021-4E44-F997-5EED44B4C34F}"/>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696987402"/>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51F7894C-A89E-9A6A-3A93-AEE41C279AD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Picture Placeholder 9">
            <a:extLst>
              <a:ext uri="{FF2B5EF4-FFF2-40B4-BE49-F238E27FC236}">
                <a16:creationId xmlns:a16="http://schemas.microsoft.com/office/drawing/2014/main" id="{6BF1D545-8912-214F-A29F-E389FE038775}"/>
              </a:ext>
            </a:extLst>
          </p:cNvPr>
          <p:cNvSpPr>
            <a:spLocks noGrp="1"/>
          </p:cNvSpPr>
          <p:nvPr>
            <p:ph type="pic" sz="quarter" idx="11"/>
          </p:nvPr>
        </p:nvSpPr>
        <p:spPr>
          <a:xfrm>
            <a:off x="150019" y="3493295"/>
            <a:ext cx="5082381" cy="3182369"/>
          </a:xfrm>
          <a:solidFill>
            <a:schemeClr val="bg1"/>
          </a:solidFill>
        </p:spPr>
        <p:txBody>
          <a:bodyPr/>
          <a:lstStyle/>
          <a:p>
            <a:endParaRPr lang="en-US"/>
          </a:p>
        </p:txBody>
      </p:sp>
      <p:sp>
        <p:nvSpPr>
          <p:cNvPr id="13" name="Picture Placeholder 9">
            <a:extLst>
              <a:ext uri="{FF2B5EF4-FFF2-40B4-BE49-F238E27FC236}">
                <a16:creationId xmlns:a16="http://schemas.microsoft.com/office/drawing/2014/main" id="{C6C679CD-6C77-8842-A3D6-D1C5B03B403D}"/>
              </a:ext>
            </a:extLst>
          </p:cNvPr>
          <p:cNvSpPr>
            <a:spLocks noGrp="1"/>
          </p:cNvSpPr>
          <p:nvPr>
            <p:ph type="pic" sz="quarter" idx="12"/>
          </p:nvPr>
        </p:nvSpPr>
        <p:spPr>
          <a:xfrm>
            <a:off x="150018" y="128590"/>
            <a:ext cx="5082381" cy="3182369"/>
          </a:xfrm>
          <a:solidFill>
            <a:schemeClr val="bg1"/>
          </a:solidFill>
        </p:spPr>
        <p:txBody>
          <a:bodyPr/>
          <a:lstStyle/>
          <a:p>
            <a:endParaRPr lang="en-US"/>
          </a:p>
        </p:txBody>
      </p:sp>
      <p:sp>
        <p:nvSpPr>
          <p:cNvPr id="14" name="TextBox 13">
            <a:extLst>
              <a:ext uri="{FF2B5EF4-FFF2-40B4-BE49-F238E27FC236}">
                <a16:creationId xmlns:a16="http://schemas.microsoft.com/office/drawing/2014/main" id="{0560D417-8D1A-D045-8B23-90F31C78C747}"/>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961070980"/>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F6DD4143-D70C-40D2-D0AB-49340FCF6E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42E6FE2-F34A-5D9B-76F2-283237FFE487}"/>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
        <p:nvSpPr>
          <p:cNvPr id="7" name="Picture Placeholder 6">
            <a:extLst>
              <a:ext uri="{FF2B5EF4-FFF2-40B4-BE49-F238E27FC236}">
                <a16:creationId xmlns:a16="http://schemas.microsoft.com/office/drawing/2014/main" id="{9CAB19A6-9F88-9842-A48B-F01A54D33746}"/>
              </a:ext>
            </a:extLst>
          </p:cNvPr>
          <p:cNvSpPr>
            <a:spLocks noGrp="1"/>
          </p:cNvSpPr>
          <p:nvPr>
            <p:ph type="pic" sz="quarter" idx="10"/>
          </p:nvPr>
        </p:nvSpPr>
        <p:spPr>
          <a:xfrm>
            <a:off x="1816272" y="531813"/>
            <a:ext cx="8810540" cy="4658025"/>
          </a:xfrm>
        </p:spPr>
        <p:txBody>
          <a:bodyPr/>
          <a:lstStyle/>
          <a:p>
            <a:endParaRPr lang="en-US"/>
          </a:p>
        </p:txBody>
      </p:sp>
    </p:spTree>
    <p:extLst>
      <p:ext uri="{BB962C8B-B14F-4D97-AF65-F5344CB8AC3E}">
        <p14:creationId xmlns:p14="http://schemas.microsoft.com/office/powerpoint/2010/main" val="1889841547"/>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1DCAB3FB-781E-7C45-E19B-6761AE3B39D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9A00D0E-CA05-1CAF-52F4-0BFE1B99103B}"/>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967872659"/>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169877D6-D6E1-86D4-D0E8-35BC340DC5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81E0C07-CFF8-9770-0A6E-A94AD0072BF0}"/>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1214213803"/>
      </p:ext>
    </p:extLst>
  </p:cSld>
  <p:clrMapOvr>
    <a:masterClrMapping/>
  </p:clrMapOvr>
  <p:transition>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1BD3B0ED-4C87-2363-9D41-F00D0BA0D53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9E68355-7C05-A21D-5482-944162F2B56C}"/>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
        <p:nvSpPr>
          <p:cNvPr id="10" name="Picture Placeholder 2">
            <a:extLst>
              <a:ext uri="{FF2B5EF4-FFF2-40B4-BE49-F238E27FC236}">
                <a16:creationId xmlns:a16="http://schemas.microsoft.com/office/drawing/2014/main" id="{47A62020-68DD-604B-90C2-F9AA37B94A73}"/>
              </a:ext>
            </a:extLst>
          </p:cNvPr>
          <p:cNvSpPr>
            <a:spLocks noGrp="1"/>
          </p:cNvSpPr>
          <p:nvPr>
            <p:ph type="pic" idx="10"/>
          </p:nvPr>
        </p:nvSpPr>
        <p:spPr>
          <a:xfrm>
            <a:off x="6383070"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a:extLst>
              <a:ext uri="{FF2B5EF4-FFF2-40B4-BE49-F238E27FC236}">
                <a16:creationId xmlns:a16="http://schemas.microsoft.com/office/drawing/2014/main" id="{D0E02A37-0A56-8C4D-8CC7-3793DDF223DA}"/>
              </a:ext>
            </a:extLst>
          </p:cNvPr>
          <p:cNvSpPr>
            <a:spLocks noGrp="1"/>
          </p:cNvSpPr>
          <p:nvPr>
            <p:ph type="pic" idx="11"/>
          </p:nvPr>
        </p:nvSpPr>
        <p:spPr>
          <a:xfrm>
            <a:off x="1459832" y="880311"/>
            <a:ext cx="4636168" cy="4427621"/>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50011705"/>
      </p:ext>
    </p:extLst>
  </p:cSld>
  <p:clrMapOvr>
    <a:masterClrMapping/>
  </p:clrMapOvr>
  <p:transition>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854DD067-66A0-C349-721B-9DDC4A885A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4ED3374-0D17-36BB-E03F-B2D786443523}"/>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431188035"/>
      </p:ext>
    </p:extLst>
  </p:cSld>
  <p:clrMapOvr>
    <a:masterClrMapping/>
  </p:clrMapOvr>
  <p:transition>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167DDA98-C189-9C3F-92F9-54F58068833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73B39BF-2D5E-C04F-9421-F69229CBD5A5}"/>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lumMod val="50000"/>
                  </a:schemeClr>
                </a:solidFill>
                <a:latin typeface="Montserrat" pitchFamily="2" charset="77"/>
              </a:rPr>
              <a:t>‹#›</a:t>
            </a:fld>
            <a:endParaRPr lang="en-US">
              <a:solidFill>
                <a:schemeClr val="bg1">
                  <a:lumMod val="50000"/>
                </a:schemeClr>
              </a:solidFill>
              <a:latin typeface="Montserrat" pitchFamily="2" charset="77"/>
            </a:endParaRPr>
          </a:p>
        </p:txBody>
      </p:sp>
    </p:spTree>
    <p:extLst>
      <p:ext uri="{BB962C8B-B14F-4D97-AF65-F5344CB8AC3E}">
        <p14:creationId xmlns:p14="http://schemas.microsoft.com/office/powerpoint/2010/main" val="2156071742"/>
      </p:ext>
    </p:extLst>
  </p:cSld>
  <p:clrMapOvr>
    <a:masterClrMapping/>
  </p:clrMapOvr>
  <p:transition>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C54B7058-E7C9-7A6F-5201-9E6F5F3A4C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E310447-A6FA-2520-3E8B-BBA11D9B6E76}"/>
              </a:ext>
            </a:extLst>
          </p:cNvPr>
          <p:cNvSpPr txBox="1"/>
          <p:nvPr userDrawn="1"/>
        </p:nvSpPr>
        <p:spPr>
          <a:xfrm>
            <a:off x="257343" y="6404429"/>
            <a:ext cx="682458" cy="275772"/>
          </a:xfrm>
          <a:prstGeom prst="rect">
            <a:avLst/>
          </a:prstGeom>
          <a:noFill/>
        </p:spPr>
        <p:txBody>
          <a:bodyPr wrap="square" rtlCol="0">
            <a:spAutoFit/>
          </a:bodyPr>
          <a:lstStyle/>
          <a:p>
            <a:fld id="{742370DB-877C-8C4E-9E97-FE3C71B6430B}" type="slidenum">
              <a:rPr lang="en-US" sz="1200" smtClean="0">
                <a:solidFill>
                  <a:schemeClr val="bg1"/>
                </a:solidFill>
                <a:latin typeface="Montserrat" pitchFamily="2" charset="77"/>
              </a:rPr>
              <a:t>‹#›</a:t>
            </a:fld>
            <a:endParaRPr lang="en-US">
              <a:solidFill>
                <a:schemeClr val="bg1"/>
              </a:solidFill>
              <a:latin typeface="Montserrat" pitchFamily="2" charset="77"/>
            </a:endParaRPr>
          </a:p>
        </p:txBody>
      </p:sp>
    </p:spTree>
    <p:extLst>
      <p:ext uri="{BB962C8B-B14F-4D97-AF65-F5344CB8AC3E}">
        <p14:creationId xmlns:p14="http://schemas.microsoft.com/office/powerpoint/2010/main" val="1134453206"/>
      </p:ext>
    </p:extLst>
  </p:cSld>
  <p:clrMapOvr>
    <a:masterClrMapping/>
  </p:clrMapOvr>
  <p:transition>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6A2662A6-071D-DDAD-018B-EC98F0A344B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4754703"/>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B632-A695-3408-5703-526C7BB99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041AD-EBF2-BB48-A21A-FA3B1F2DEB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1CD51E-294F-A7F7-BBCC-195825F1EA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87A9CC-96DE-15A7-D3FF-990B76CF178C}"/>
              </a:ext>
            </a:extLst>
          </p:cNvPr>
          <p:cNvSpPr>
            <a:spLocks noGrp="1"/>
          </p:cNvSpPr>
          <p:nvPr>
            <p:ph type="dt" sz="half" idx="10"/>
          </p:nvPr>
        </p:nvSpPr>
        <p:spPr/>
        <p:txBody>
          <a:bodyPr/>
          <a:lstStyle/>
          <a:p>
            <a:fld id="{433E87FE-39F0-4390-AF8D-06FA90FCC371}" type="datetimeFigureOut">
              <a:rPr lang="en-US" smtClean="0"/>
              <a:t>7/2/2024</a:t>
            </a:fld>
            <a:endParaRPr lang="en-US"/>
          </a:p>
        </p:txBody>
      </p:sp>
      <p:sp>
        <p:nvSpPr>
          <p:cNvPr id="6" name="Footer Placeholder 5">
            <a:extLst>
              <a:ext uri="{FF2B5EF4-FFF2-40B4-BE49-F238E27FC236}">
                <a16:creationId xmlns:a16="http://schemas.microsoft.com/office/drawing/2014/main" id="{D18990BC-9E8A-0A59-BBEF-19DDE0A7C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C23D0-A478-9C3F-73CE-CC80B57DEA40}"/>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62718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9CC7-10AE-FF39-993C-593058E527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8A1C07-24C8-ED02-8D18-7C7BD3796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68B9C7-3083-64A2-B804-20A892E6C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B22BF1-0740-E238-F85A-D6D7C87982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716DD7-8C8B-F6FD-E3A5-624F5D68A5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4D04B4-0DAF-43C5-910B-FCF9A5767DDF}"/>
              </a:ext>
            </a:extLst>
          </p:cNvPr>
          <p:cNvSpPr>
            <a:spLocks noGrp="1"/>
          </p:cNvSpPr>
          <p:nvPr>
            <p:ph type="dt" sz="half" idx="10"/>
          </p:nvPr>
        </p:nvSpPr>
        <p:spPr/>
        <p:txBody>
          <a:bodyPr/>
          <a:lstStyle/>
          <a:p>
            <a:fld id="{433E87FE-39F0-4390-AF8D-06FA90FCC371}" type="datetimeFigureOut">
              <a:rPr lang="en-US" smtClean="0"/>
              <a:t>7/2/2024</a:t>
            </a:fld>
            <a:endParaRPr lang="en-US"/>
          </a:p>
        </p:txBody>
      </p:sp>
      <p:sp>
        <p:nvSpPr>
          <p:cNvPr id="8" name="Footer Placeholder 7">
            <a:extLst>
              <a:ext uri="{FF2B5EF4-FFF2-40B4-BE49-F238E27FC236}">
                <a16:creationId xmlns:a16="http://schemas.microsoft.com/office/drawing/2014/main" id="{842187EB-4F0A-F6E3-2594-56EAB4159C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90F9BC-2536-8CD9-FB4E-BDAAAA05A93B}"/>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87069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A3C8-DD4E-FAC9-ADD2-6E0ECF748A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24A48-BB18-9908-83DA-A449413F7B11}"/>
              </a:ext>
            </a:extLst>
          </p:cNvPr>
          <p:cNvSpPr>
            <a:spLocks noGrp="1"/>
          </p:cNvSpPr>
          <p:nvPr>
            <p:ph type="dt" sz="half" idx="10"/>
          </p:nvPr>
        </p:nvSpPr>
        <p:spPr/>
        <p:txBody>
          <a:bodyPr/>
          <a:lstStyle/>
          <a:p>
            <a:fld id="{433E87FE-39F0-4390-AF8D-06FA90FCC371}" type="datetimeFigureOut">
              <a:rPr lang="en-US" smtClean="0"/>
              <a:t>7/2/2024</a:t>
            </a:fld>
            <a:endParaRPr lang="en-US"/>
          </a:p>
        </p:txBody>
      </p:sp>
      <p:sp>
        <p:nvSpPr>
          <p:cNvPr id="4" name="Footer Placeholder 3">
            <a:extLst>
              <a:ext uri="{FF2B5EF4-FFF2-40B4-BE49-F238E27FC236}">
                <a16:creationId xmlns:a16="http://schemas.microsoft.com/office/drawing/2014/main" id="{0883C7F5-583A-F6A2-CE31-691A280FE3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443BB1-4119-7DBF-3ACA-D928BACBBD97}"/>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352476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7CB786-17A8-886A-D0B3-602551F104CC}"/>
              </a:ext>
            </a:extLst>
          </p:cNvPr>
          <p:cNvSpPr>
            <a:spLocks noGrp="1"/>
          </p:cNvSpPr>
          <p:nvPr>
            <p:ph type="dt" sz="half" idx="10"/>
          </p:nvPr>
        </p:nvSpPr>
        <p:spPr/>
        <p:txBody>
          <a:bodyPr/>
          <a:lstStyle/>
          <a:p>
            <a:fld id="{433E87FE-39F0-4390-AF8D-06FA90FCC371}" type="datetimeFigureOut">
              <a:rPr lang="en-US" smtClean="0"/>
              <a:t>7/2/2024</a:t>
            </a:fld>
            <a:endParaRPr lang="en-US"/>
          </a:p>
        </p:txBody>
      </p:sp>
      <p:sp>
        <p:nvSpPr>
          <p:cNvPr id="3" name="Footer Placeholder 2">
            <a:extLst>
              <a:ext uri="{FF2B5EF4-FFF2-40B4-BE49-F238E27FC236}">
                <a16:creationId xmlns:a16="http://schemas.microsoft.com/office/drawing/2014/main" id="{997BFA49-BED3-BBC4-3CA3-6D266A8C2B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69E665-F9F6-1A7C-828B-C4623C0B11C3}"/>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05751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10A2-A263-4C21-43DA-9209E8D03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15F5FC-2D85-0805-09EB-0EF152ABF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3E3F7F-4814-716D-1239-4BB74FE85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E03FF-E150-7E9F-45A7-799FBECFC8AF}"/>
              </a:ext>
            </a:extLst>
          </p:cNvPr>
          <p:cNvSpPr>
            <a:spLocks noGrp="1"/>
          </p:cNvSpPr>
          <p:nvPr>
            <p:ph type="dt" sz="half" idx="10"/>
          </p:nvPr>
        </p:nvSpPr>
        <p:spPr/>
        <p:txBody>
          <a:bodyPr/>
          <a:lstStyle/>
          <a:p>
            <a:fld id="{433E87FE-39F0-4390-AF8D-06FA90FCC371}" type="datetimeFigureOut">
              <a:rPr lang="en-US" smtClean="0"/>
              <a:t>7/2/2024</a:t>
            </a:fld>
            <a:endParaRPr lang="en-US"/>
          </a:p>
        </p:txBody>
      </p:sp>
      <p:sp>
        <p:nvSpPr>
          <p:cNvPr id="6" name="Footer Placeholder 5">
            <a:extLst>
              <a:ext uri="{FF2B5EF4-FFF2-40B4-BE49-F238E27FC236}">
                <a16:creationId xmlns:a16="http://schemas.microsoft.com/office/drawing/2014/main" id="{8E3E5ED8-34B5-3EE2-7838-9977B178E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7E09C-66A6-A0D6-E416-42B9A26AB7BB}"/>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215698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9E75-3DDD-9AF3-9CE2-28CEF5689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D6CAFA-82BD-564A-3A3E-2E7555ACF9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65387B-6319-7EBD-FD42-C3B06EF70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5C795-5215-31C9-F926-5436DC967B6C}"/>
              </a:ext>
            </a:extLst>
          </p:cNvPr>
          <p:cNvSpPr>
            <a:spLocks noGrp="1"/>
          </p:cNvSpPr>
          <p:nvPr>
            <p:ph type="dt" sz="half" idx="10"/>
          </p:nvPr>
        </p:nvSpPr>
        <p:spPr/>
        <p:txBody>
          <a:bodyPr/>
          <a:lstStyle/>
          <a:p>
            <a:fld id="{433E87FE-39F0-4390-AF8D-06FA90FCC371}" type="datetimeFigureOut">
              <a:rPr lang="en-US" smtClean="0"/>
              <a:t>7/2/2024</a:t>
            </a:fld>
            <a:endParaRPr lang="en-US"/>
          </a:p>
        </p:txBody>
      </p:sp>
      <p:sp>
        <p:nvSpPr>
          <p:cNvPr id="6" name="Footer Placeholder 5">
            <a:extLst>
              <a:ext uri="{FF2B5EF4-FFF2-40B4-BE49-F238E27FC236}">
                <a16:creationId xmlns:a16="http://schemas.microsoft.com/office/drawing/2014/main" id="{AD7033A3-CFF1-6789-3ACC-1BDFC873A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BA2B5-EF06-EA7F-79BB-09E224E95894}"/>
              </a:ext>
            </a:extLst>
          </p:cNvPr>
          <p:cNvSpPr>
            <a:spLocks noGrp="1"/>
          </p:cNvSpPr>
          <p:nvPr>
            <p:ph type="sldNum" sz="quarter" idx="12"/>
          </p:nvPr>
        </p:nvSpPr>
        <p:spPr/>
        <p:txBody>
          <a:bodyPr/>
          <a:lstStyle/>
          <a:p>
            <a:fld id="{BDFD4615-0C3A-4026-8993-7027695493E8}" type="slidenum">
              <a:rPr lang="en-US" smtClean="0"/>
              <a:t>‹#›</a:t>
            </a:fld>
            <a:endParaRPr lang="en-US"/>
          </a:p>
        </p:txBody>
      </p:sp>
    </p:spTree>
    <p:extLst>
      <p:ext uri="{BB962C8B-B14F-4D97-AF65-F5344CB8AC3E}">
        <p14:creationId xmlns:p14="http://schemas.microsoft.com/office/powerpoint/2010/main" val="131699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0D452E-9118-1FFB-D046-0755CADF6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6F145-62EF-F640-BA61-178572AA0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C0DBE-A342-E69C-F4A2-F05F05C60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3E87FE-39F0-4390-AF8D-06FA90FCC371}" type="datetimeFigureOut">
              <a:rPr lang="en-US" smtClean="0"/>
              <a:t>7/2/2024</a:t>
            </a:fld>
            <a:endParaRPr lang="en-US"/>
          </a:p>
        </p:txBody>
      </p:sp>
      <p:sp>
        <p:nvSpPr>
          <p:cNvPr id="5" name="Footer Placeholder 4">
            <a:extLst>
              <a:ext uri="{FF2B5EF4-FFF2-40B4-BE49-F238E27FC236}">
                <a16:creationId xmlns:a16="http://schemas.microsoft.com/office/drawing/2014/main" id="{E7541814-03EC-7CE0-C2AC-9E8F3722E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9308376-EC77-EEFE-7AAD-DF57A9F79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FD4615-0C3A-4026-8993-7027695493E8}" type="slidenum">
              <a:rPr lang="en-US" smtClean="0"/>
              <a:t>‹#›</a:t>
            </a:fld>
            <a:endParaRPr lang="en-US"/>
          </a:p>
        </p:txBody>
      </p:sp>
    </p:spTree>
    <p:extLst>
      <p:ext uri="{BB962C8B-B14F-4D97-AF65-F5344CB8AC3E}">
        <p14:creationId xmlns:p14="http://schemas.microsoft.com/office/powerpoint/2010/main" val="1475745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765E8-B931-4745-8A31-CE6F562F9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AF3733-BD13-834A-98CE-4F3152483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2E8F1-1438-2B48-84B0-1784A7C22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t>
            </a:r>
          </a:p>
        </p:txBody>
      </p:sp>
      <p:sp>
        <p:nvSpPr>
          <p:cNvPr id="5" name="Footer Placeholder 4">
            <a:extLst>
              <a:ext uri="{FF2B5EF4-FFF2-40B4-BE49-F238E27FC236}">
                <a16:creationId xmlns:a16="http://schemas.microsoft.com/office/drawing/2014/main" id="{71C76E27-466E-774D-829B-29DEDDC04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here's the footer</a:t>
            </a:r>
          </a:p>
        </p:txBody>
      </p:sp>
      <p:sp>
        <p:nvSpPr>
          <p:cNvPr id="6" name="Slide Number Placeholder 5">
            <a:extLst>
              <a:ext uri="{FF2B5EF4-FFF2-40B4-BE49-F238E27FC236}">
                <a16:creationId xmlns:a16="http://schemas.microsoft.com/office/drawing/2014/main" id="{C10A61E5-3DBB-6E4E-9D48-34D7666B2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74963-793F-D045-B9DE-BFF4034ACFD8}" type="slidenum">
              <a:rPr lang="en-US" smtClean="0"/>
              <a:t>‹#›</a:t>
            </a:fld>
            <a:endParaRPr lang="en-US"/>
          </a:p>
        </p:txBody>
      </p:sp>
    </p:spTree>
    <p:extLst>
      <p:ext uri="{BB962C8B-B14F-4D97-AF65-F5344CB8AC3E}">
        <p14:creationId xmlns:p14="http://schemas.microsoft.com/office/powerpoint/2010/main" val="25910238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transition>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r.realtor/magazine/real-estate-news/law-and-ethics/how-buyer-agreements-boost-your-value-fend-off-claims"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nar.realtor/videos/litigation-update-from-nar-president-kevin-sears-and-clo-katie-johnson"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nar.realtor/the-facts/window-to-the-law-settlement-facts-video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9344A4-9540-2740-8962-1D64B4943DF1}"/>
              </a:ext>
            </a:extLst>
          </p:cNvPr>
          <p:cNvSpPr txBox="1"/>
          <p:nvPr/>
        </p:nvSpPr>
        <p:spPr>
          <a:xfrm>
            <a:off x="4191441" y="1059998"/>
            <a:ext cx="7685485" cy="8925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FFFFFF"/>
                </a:solidFill>
                <a:effectLst/>
                <a:uLnTx/>
                <a:uFillTx/>
                <a:latin typeface="Montserrat" panose="02000505000000020004" pitchFamily="2" charset="77"/>
                <a:ea typeface="+mn-ea"/>
                <a:cs typeface="+mn-cs"/>
              </a:rPr>
              <a:t>Looking Ahead: Understanding &amp; Navigating Upcoming Practice Changes </a:t>
            </a:r>
          </a:p>
        </p:txBody>
      </p:sp>
      <p:sp>
        <p:nvSpPr>
          <p:cNvPr id="3" name="TextBox 2">
            <a:extLst>
              <a:ext uri="{FF2B5EF4-FFF2-40B4-BE49-F238E27FC236}">
                <a16:creationId xmlns:a16="http://schemas.microsoft.com/office/drawing/2014/main" id="{B5E5CF07-49AA-1F43-AA74-91679DE60AE0}"/>
              </a:ext>
            </a:extLst>
          </p:cNvPr>
          <p:cNvSpPr txBox="1"/>
          <p:nvPr/>
        </p:nvSpPr>
        <p:spPr>
          <a:xfrm>
            <a:off x="4191441" y="2334076"/>
            <a:ext cx="71906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Montserrat" panose="02000505000000020004" pitchFamily="2" charset="77"/>
                <a:ea typeface="+mn-ea"/>
                <a:cs typeface="+mn-cs"/>
              </a:rPr>
              <a:t>June 2024</a:t>
            </a:r>
            <a:endParaRPr kumimoji="0" lang="en-US" sz="2000" b="0" i="0" u="none" strike="noStrike" kern="1200" cap="none" spc="0" normalizeH="0" baseline="0" noProof="0">
              <a:ln>
                <a:noFill/>
              </a:ln>
              <a:solidFill>
                <a:srgbClr val="FFFFFF"/>
              </a:solidFill>
              <a:effectLst/>
              <a:uLnTx/>
              <a:uFillTx/>
              <a:latin typeface="Montserrat" panose="02000505000000020004" pitchFamily="2" charset="77"/>
              <a:ea typeface="+mn-ea"/>
              <a:cs typeface="+mn-cs"/>
            </a:endParaRPr>
          </a:p>
        </p:txBody>
      </p:sp>
    </p:spTree>
    <p:extLst>
      <p:ext uri="{BB962C8B-B14F-4D97-AF65-F5344CB8AC3E}">
        <p14:creationId xmlns:p14="http://schemas.microsoft.com/office/powerpoint/2010/main" val="904174396"/>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dirty="0">
                <a:solidFill>
                  <a:srgbClr val="006BB7"/>
                </a:solidFill>
                <a:latin typeface="Montserrat" panose="02000505000000020004"/>
              </a:rPr>
              <a:t>CONSUMER CHOICE</a:t>
            </a:r>
            <a:endPar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6" y="1690062"/>
            <a:ext cx="11214760" cy="3477875"/>
          </a:xfrm>
          <a:prstGeom prst="rect">
            <a:avLst/>
          </a:prstGeom>
          <a:noFill/>
        </p:spPr>
        <p:txBody>
          <a:bodyPr wrap="square" rtlCol="0">
            <a:spAutoFit/>
          </a:bodyPr>
          <a:lstStyle/>
          <a:p>
            <a:r>
              <a:rPr lang="en-US" sz="2000" dirty="0">
                <a:latin typeface="Montserrat" panose="00000500000000000000" pitchFamily="2" charset="0"/>
              </a:rPr>
              <a:t>The settlement preserves consumer choice in the home buying and selling process:</a:t>
            </a:r>
          </a:p>
          <a:p>
            <a:endParaRPr lang="en-US" sz="2000" dirty="0">
              <a:latin typeface="Montserrat" panose="00000500000000000000" pitchFamily="2" charset="0"/>
            </a:endParaRPr>
          </a:p>
          <a:p>
            <a:pPr marL="342900" indent="-342900">
              <a:buFont typeface="Arial" panose="020B0604020202020204" pitchFamily="34" charset="0"/>
              <a:buChar char="•"/>
            </a:pPr>
            <a:r>
              <a:rPr lang="en-US" sz="2000" dirty="0">
                <a:latin typeface="Montserrat" panose="00000500000000000000" pitchFamily="2" charset="0"/>
              </a:rPr>
              <a:t>Cooperative compensation, or the ability of listing agents to compensate agents representing buyers, is prohibited on-MLS, but preserved as an option off-MLS based on negotiation between consumers and real estate professionals.</a:t>
            </a:r>
          </a:p>
          <a:p>
            <a:pPr marL="342900" indent="-342900">
              <a:buFont typeface="Arial" panose="020B0604020202020204" pitchFamily="34" charset="0"/>
              <a:buChar char="•"/>
            </a:pPr>
            <a:endParaRPr lang="en-US" sz="2000" dirty="0">
              <a:latin typeface="Montserrat" panose="00000500000000000000" pitchFamily="2" charset="0"/>
            </a:endParaRPr>
          </a:p>
          <a:p>
            <a:pPr marL="342900" indent="-342900">
              <a:buFont typeface="Arial" panose="020B0604020202020204" pitchFamily="34" charset="0"/>
              <a:buChar char="•"/>
            </a:pPr>
            <a:r>
              <a:rPr lang="en-US" sz="2000" dirty="0">
                <a:latin typeface="Montserrat" panose="00000500000000000000" pitchFamily="2" charset="0"/>
              </a:rPr>
              <a:t>Buyers and sellers will continue to have the flexibility to negotiate the commissions and fees that work for them and their transaction.</a:t>
            </a:r>
          </a:p>
          <a:p>
            <a:pPr marL="342900" indent="-342900">
              <a:buFont typeface="Arial" panose="020B0604020202020204" pitchFamily="34" charset="0"/>
              <a:buChar char="•"/>
            </a:pPr>
            <a:endParaRPr lang="en-US" sz="2000" dirty="0">
              <a:latin typeface="Montserrat" panose="00000500000000000000" pitchFamily="2" charset="0"/>
            </a:endParaRPr>
          </a:p>
          <a:p>
            <a:pPr marL="342900" indent="-342900">
              <a:buFont typeface="Arial" panose="020B0604020202020204" pitchFamily="34" charset="0"/>
              <a:buChar char="•"/>
            </a:pPr>
            <a:r>
              <a:rPr lang="en-US" sz="2000" dirty="0">
                <a:latin typeface="Montserrat" panose="00000500000000000000" pitchFamily="2" charset="0"/>
              </a:rPr>
              <a:t>Written buyer agreements will clearly outline the services buyers will receive, and how much they will cost.</a:t>
            </a:r>
          </a:p>
        </p:txBody>
      </p:sp>
    </p:spTree>
    <p:extLst>
      <p:ext uri="{BB962C8B-B14F-4D97-AF65-F5344CB8AC3E}">
        <p14:creationId xmlns:p14="http://schemas.microsoft.com/office/powerpoint/2010/main" val="3333657612"/>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lang="en-US" sz="3600" b="1">
                <a:solidFill>
                  <a:srgbClr val="006BB7"/>
                </a:solidFill>
                <a:latin typeface="Montserrat" panose="02000505000000020004"/>
              </a:rPr>
              <a:t>PRESERVING ACCESS TO HOMEOWNERSHIP</a:t>
            </a: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1733377"/>
            <a:ext cx="11360827" cy="3447098"/>
          </a:xfrm>
          <a:prstGeom prst="rect">
            <a:avLst/>
          </a:prstGeom>
          <a:noFill/>
        </p:spPr>
        <p:txBody>
          <a:bodyPr wrap="square" rtlCol="0">
            <a:spAutoFit/>
          </a:bodyPr>
          <a:lstStyle/>
          <a:p>
            <a:r>
              <a:rPr lang="en-US" dirty="0">
                <a:latin typeface="Montserrat" panose="00000500000000000000" pitchFamily="2" charset="0"/>
              </a:rPr>
              <a:t>A key priority of the settlement is to ensure that offers of compensation remain an option off-MLS because they are a critical tool to ensure the American Dream of homeownership remains accessible to all, including first-time buyers, low-income buyers, and Veterans.</a:t>
            </a:r>
          </a:p>
          <a:p>
            <a:endParaRPr lang="en-US" dirty="0">
              <a:effectLst/>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Fannie Mae and Freddie Mac have both confirmed that </a:t>
            </a:r>
            <a:r>
              <a:rPr lang="en-US" b="1" dirty="0">
                <a:latin typeface="Montserrat" panose="00000500000000000000" pitchFamily="2" charset="0"/>
              </a:rPr>
              <a:t>buyers whose agents are compensated by the seller will continue to have access to financing under the agencies.</a:t>
            </a:r>
          </a:p>
          <a:p>
            <a:endParaRPr lang="en-US" b="1" dirty="0">
              <a:latin typeface="Montserrat" panose="00000500000000000000" pitchFamily="2" charset="0"/>
            </a:endParaRPr>
          </a:p>
          <a:p>
            <a:pPr marL="285750" indent="-285750">
              <a:buFont typeface="Arial" panose="020B0604020202020204" pitchFamily="34" charset="0"/>
              <a:buChar char="•"/>
            </a:pPr>
            <a:r>
              <a:rPr lang="en-US" dirty="0">
                <a:latin typeface="Montserrat" panose="00000500000000000000" pitchFamily="2" charset="0"/>
              </a:rPr>
              <a:t>The Department of Veterans Affairs recently announced that it has temporarily lifted its ban on buyers paying for real estate agent representation. Veteran buyers now have more options, ensuring they can have professional access to representation in their home buying process. The VA’s policy takes effect on August 10.</a:t>
            </a:r>
          </a:p>
          <a:p>
            <a:endParaRPr lang="en-US" sz="2000" dirty="0">
              <a:solidFill>
                <a:schemeClr val="accent1">
                  <a:lumMod val="75000"/>
                </a:schemeClr>
              </a:solidFill>
              <a:latin typeface="Montserrat" panose="00000500000000000000" pitchFamily="2" charset="0"/>
            </a:endParaRPr>
          </a:p>
        </p:txBody>
      </p:sp>
    </p:spTree>
    <p:extLst>
      <p:ext uri="{BB962C8B-B14F-4D97-AF65-F5344CB8AC3E}">
        <p14:creationId xmlns:p14="http://schemas.microsoft.com/office/powerpoint/2010/main" val="217118265"/>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lang="en-US" sz="3600" b="1" dirty="0">
                <a:solidFill>
                  <a:srgbClr val="006BB7"/>
                </a:solidFill>
                <a:latin typeface="Montserrat" panose="02000505000000020004"/>
              </a:rPr>
              <a:t>NAR SUPPORTS FAIR HOUSING</a:t>
            </a:r>
          </a:p>
        </p:txBody>
      </p:sp>
      <p:sp>
        <p:nvSpPr>
          <p:cNvPr id="6" name="TextBox 5">
            <a:extLst>
              <a:ext uri="{FF2B5EF4-FFF2-40B4-BE49-F238E27FC236}">
                <a16:creationId xmlns:a16="http://schemas.microsoft.com/office/drawing/2014/main" id="{DAE1E841-5CBF-6E62-59BF-69D1CAC1C3A9}"/>
              </a:ext>
            </a:extLst>
          </p:cNvPr>
          <p:cNvSpPr txBox="1"/>
          <p:nvPr/>
        </p:nvSpPr>
        <p:spPr>
          <a:xfrm>
            <a:off x="531699" y="1727000"/>
            <a:ext cx="11360828" cy="4124206"/>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ontserrat" panose="00000500000000000000" pitchFamily="2" charset="0"/>
              </a:rPr>
              <a:t>Offers of compensation are just one part of ensuring fair housing</a:t>
            </a:r>
          </a:p>
          <a:p>
            <a:pPr marL="285750" indent="-285750">
              <a:buFont typeface="Arial" panose="020B0604020202020204" pitchFamily="34" charset="0"/>
              <a:buChar char="•"/>
            </a:pP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REALTORS® also must ensure that while we are negotiating with each consumer, we are not treating them differently because of their race, sex, national origin, or other protected characteristic. The settlement does not change this.</a:t>
            </a:r>
          </a:p>
          <a:p>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When it comes to the key components of the settlement:</a:t>
            </a:r>
          </a:p>
          <a:p>
            <a:pPr marL="742950" lvl="1" indent="-285750">
              <a:buFont typeface="Arial" panose="020B0604020202020204" pitchFamily="34" charset="0"/>
              <a:buChar char="•"/>
            </a:pPr>
            <a:r>
              <a:rPr lang="en-US" sz="1600" dirty="0">
                <a:latin typeface="Montserrat" panose="00000500000000000000" pitchFamily="2" charset="0"/>
              </a:rPr>
              <a:t>As REALTORS® present buyer agreements, we must ensure that we are opening the conversation in the same way with every buyer. </a:t>
            </a:r>
          </a:p>
          <a:p>
            <a:pPr marL="742950" lvl="1" indent="-285750">
              <a:buFont typeface="Arial" panose="020B0604020202020204" pitchFamily="34" charset="0"/>
              <a:buChar char="•"/>
            </a:pPr>
            <a:r>
              <a:rPr lang="en-US" sz="1600" dirty="0">
                <a:latin typeface="Montserrat" panose="00000500000000000000" pitchFamily="2" charset="0"/>
              </a:rPr>
              <a:t>As before the settlement, it is the seller’s decision whether to authorize offers of compensation to buyer brokers, but it is illegal to refuse to authorize compensation, or to offer different compensation, because of the buyer, or the buyer’s agent’s national origin, gender, race, or other protected characteristic.</a:t>
            </a:r>
          </a:p>
          <a:p>
            <a:endParaRPr lang="en-US" sz="1600" dirty="0">
              <a:latin typeface="Montserrat" panose="00000500000000000000" pitchFamily="2" charset="0"/>
            </a:endParaRPr>
          </a:p>
          <a:p>
            <a:pPr marL="285750" indent="-285750">
              <a:buFont typeface="Arial" panose="020B0604020202020204" pitchFamily="34" charset="0"/>
              <a:buChar char="•"/>
            </a:pPr>
            <a:r>
              <a:rPr lang="en-US" sz="1600" b="1" dirty="0">
                <a:latin typeface="Montserrat" panose="00000500000000000000" pitchFamily="2" charset="0"/>
              </a:rPr>
              <a:t>REALTORS® have an obligation to follow the Code of Ethics and the law.</a:t>
            </a:r>
          </a:p>
          <a:p>
            <a:endParaRPr lang="en-US" sz="1600" dirty="0">
              <a:solidFill>
                <a:schemeClr val="accent1">
                  <a:lumMod val="75000"/>
                </a:schemeClr>
              </a:solidFill>
              <a:latin typeface="Montserrat" panose="00000500000000000000" pitchFamily="2" charset="0"/>
            </a:endParaRPr>
          </a:p>
        </p:txBody>
      </p:sp>
    </p:spTree>
    <p:extLst>
      <p:ext uri="{BB962C8B-B14F-4D97-AF65-F5344CB8AC3E}">
        <p14:creationId xmlns:p14="http://schemas.microsoft.com/office/powerpoint/2010/main" val="4055259654"/>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BUYER AGREEMENTS</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6" y="1733377"/>
            <a:ext cx="4033124" cy="3323987"/>
          </a:xfrm>
          <a:prstGeom prst="rect">
            <a:avLst/>
          </a:prstGeom>
          <a:noFill/>
        </p:spPr>
        <p:txBody>
          <a:bodyPr wrap="square" rtlCol="0">
            <a:spAutoFit/>
          </a:bodyPr>
          <a:lstStyle/>
          <a:p>
            <a:pPr>
              <a:spcAft>
                <a:spcPts val="1200"/>
              </a:spcAft>
            </a:pPr>
            <a:r>
              <a:rPr lang="en-US" sz="2000" dirty="0">
                <a:latin typeface="Montserrat" panose="00000500000000000000" pitchFamily="2" charset="0"/>
              </a:rPr>
              <a:t>NAR has long encouraged use of Buyer Agreements because they clearly outline the services to be provided and account for choice and optionality the buyer and agent have when negotiating the terms of their relationship.</a:t>
            </a:r>
          </a:p>
          <a:p>
            <a:pPr>
              <a:spcAft>
                <a:spcPts val="1200"/>
              </a:spcAft>
            </a:pPr>
            <a:endParaRPr lang="en-US" sz="2000" dirty="0">
              <a:latin typeface="Montserrat" panose="00000500000000000000" pitchFamily="2" charset="0"/>
            </a:endParaRPr>
          </a:p>
        </p:txBody>
      </p:sp>
      <p:pic>
        <p:nvPicPr>
          <p:cNvPr id="2" name="Picture 1" descr="A person and person discussing something&#10;&#10;Description automatically generated">
            <a:hlinkClick r:id="rId3"/>
            <a:extLst>
              <a:ext uri="{FF2B5EF4-FFF2-40B4-BE49-F238E27FC236}">
                <a16:creationId xmlns:a16="http://schemas.microsoft.com/office/drawing/2014/main" id="{4489B546-3D96-E8FA-40AC-F80E3FF7C3CB}"/>
              </a:ext>
            </a:extLst>
          </p:cNvPr>
          <p:cNvPicPr>
            <a:picLocks noChangeAspect="1"/>
          </p:cNvPicPr>
          <p:nvPr/>
        </p:nvPicPr>
        <p:blipFill rotWithShape="1">
          <a:blip r:embed="rId4">
            <a:extLst>
              <a:ext uri="{28A0092B-C50C-407E-A947-70E740481C1C}">
                <a14:useLocalDpi xmlns:a14="http://schemas.microsoft.com/office/drawing/2010/main" val="0"/>
              </a:ext>
            </a:extLst>
          </a:blip>
          <a:srcRect l="19931" t="26685" r="39442" b="32124"/>
          <a:stretch/>
        </p:blipFill>
        <p:spPr>
          <a:xfrm>
            <a:off x="5034869" y="2246080"/>
            <a:ext cx="5948204" cy="3692787"/>
          </a:xfrm>
          <a:prstGeom prst="rect">
            <a:avLst/>
          </a:prstGeom>
        </p:spPr>
      </p:pic>
      <p:sp>
        <p:nvSpPr>
          <p:cNvPr id="7" name="TextBox 6">
            <a:extLst>
              <a:ext uri="{FF2B5EF4-FFF2-40B4-BE49-F238E27FC236}">
                <a16:creationId xmlns:a16="http://schemas.microsoft.com/office/drawing/2014/main" id="{FF6EA8E0-70D0-A3B5-9AC8-4BC50CAC7580}"/>
              </a:ext>
            </a:extLst>
          </p:cNvPr>
          <p:cNvSpPr txBox="1"/>
          <p:nvPr/>
        </p:nvSpPr>
        <p:spPr>
          <a:xfrm>
            <a:off x="5034869" y="1733377"/>
            <a:ext cx="6640826" cy="338554"/>
          </a:xfrm>
          <a:prstGeom prst="rect">
            <a:avLst/>
          </a:prstGeom>
          <a:noFill/>
        </p:spPr>
        <p:txBody>
          <a:bodyPr wrap="square">
            <a:spAutoFit/>
          </a:bodyPr>
          <a:lstStyle/>
          <a:p>
            <a:r>
              <a:rPr lang="en-US" sz="1600" b="1" dirty="0">
                <a:solidFill>
                  <a:srgbClr val="006BB7"/>
                </a:solidFill>
                <a:latin typeface="Montserrat" panose="00000500000000000000" pitchFamily="2" charset="0"/>
              </a:rPr>
              <a:t>Video Snapshot: Buyer Agreements Highlight Value</a:t>
            </a:r>
          </a:p>
        </p:txBody>
      </p:sp>
    </p:spTree>
    <p:extLst>
      <p:ext uri="{BB962C8B-B14F-4D97-AF65-F5344CB8AC3E}">
        <p14:creationId xmlns:p14="http://schemas.microsoft.com/office/powerpoint/2010/main" val="2098784588"/>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515351" y="2633531"/>
            <a:ext cx="11192934" cy="1569660"/>
          </a:xfrm>
          <a:prstGeom prst="rect">
            <a:avLst/>
          </a:prstGeom>
          <a:noFill/>
        </p:spPr>
        <p:txBody>
          <a:bodyPr wrap="square" lIns="91440" tIns="45720" rIns="91440" bIns="45720" rtlCol="0" anchor="t">
            <a:spAutoFit/>
          </a:bodyPr>
          <a:lstStyle/>
          <a:p>
            <a:pPr algn="ctr">
              <a:spcAft>
                <a:spcPts val="600"/>
              </a:spcAft>
            </a:pPr>
            <a:r>
              <a:rPr lang="en-US" sz="4800" b="1">
                <a:solidFill>
                  <a:srgbClr val="006BB7"/>
                </a:solidFill>
                <a:latin typeface="Montserrat" panose="02000505000000020004" pitchFamily="2" charset="77"/>
              </a:rPr>
              <a:t>TALKING TO CONSUMERS ABOUT COMING CHANGES</a:t>
            </a:r>
          </a:p>
        </p:txBody>
      </p:sp>
    </p:spTree>
    <p:extLst>
      <p:ext uri="{BB962C8B-B14F-4D97-AF65-F5344CB8AC3E}">
        <p14:creationId xmlns:p14="http://schemas.microsoft.com/office/powerpoint/2010/main" val="1738634276"/>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E4E3D9E-1F65-ADE5-5C0F-E1D94F96EF13}"/>
              </a:ext>
            </a:extLst>
          </p:cNvPr>
          <p:cNvGrpSpPr/>
          <p:nvPr/>
        </p:nvGrpSpPr>
        <p:grpSpPr>
          <a:xfrm>
            <a:off x="499533" y="1456768"/>
            <a:ext cx="11192934" cy="3944465"/>
            <a:chOff x="499533" y="1905506"/>
            <a:chExt cx="11192934" cy="3944465"/>
          </a:xfrm>
        </p:grpSpPr>
        <p:sp>
          <p:nvSpPr>
            <p:cNvPr id="2" name="TextBox 1">
              <a:extLst>
                <a:ext uri="{FF2B5EF4-FFF2-40B4-BE49-F238E27FC236}">
                  <a16:creationId xmlns:a16="http://schemas.microsoft.com/office/drawing/2014/main" id="{34CDE62F-907C-B034-507E-3D0F603825C6}"/>
                </a:ext>
              </a:extLst>
            </p:cNvPr>
            <p:cNvSpPr txBox="1"/>
            <p:nvPr/>
          </p:nvSpPr>
          <p:spPr>
            <a:xfrm>
              <a:off x="499533" y="1905506"/>
              <a:ext cx="11192934" cy="3046988"/>
            </a:xfrm>
            <a:prstGeom prst="rect">
              <a:avLst/>
            </a:prstGeom>
            <a:noFill/>
          </p:spPr>
          <p:txBody>
            <a:bodyPr wrap="square" lIns="91440" tIns="45720" rIns="91440" bIns="45720" rtlCol="0" anchor="t">
              <a:spAutoFit/>
            </a:bodyPr>
            <a:lstStyle/>
            <a:p>
              <a:pPr algn="ctr">
                <a:spcAft>
                  <a:spcPts val="600"/>
                </a:spcAft>
              </a:pPr>
              <a:r>
                <a:rPr lang="en-US" sz="4800" b="1" dirty="0">
                  <a:solidFill>
                    <a:srgbClr val="006BB7"/>
                  </a:solidFill>
                  <a:latin typeface="Montserrat" panose="02000505000000020004" pitchFamily="2" charset="77"/>
                </a:rPr>
                <a:t>REALTORS® play a pivotal role in guiding and supporting home buyers and sellers as we adapt to the changing landscape.</a:t>
              </a:r>
            </a:p>
          </p:txBody>
        </p:sp>
        <p:sp>
          <p:nvSpPr>
            <p:cNvPr id="4" name="TextBox 3">
              <a:extLst>
                <a:ext uri="{FF2B5EF4-FFF2-40B4-BE49-F238E27FC236}">
                  <a16:creationId xmlns:a16="http://schemas.microsoft.com/office/drawing/2014/main" id="{4C146961-A8B0-3475-D1FF-FF83731062C0}"/>
                </a:ext>
              </a:extLst>
            </p:cNvPr>
            <p:cNvSpPr txBox="1"/>
            <p:nvPr/>
          </p:nvSpPr>
          <p:spPr>
            <a:xfrm>
              <a:off x="1955524" y="5203640"/>
              <a:ext cx="8470624" cy="646331"/>
            </a:xfrm>
            <a:prstGeom prst="rect">
              <a:avLst/>
            </a:prstGeom>
            <a:noFill/>
          </p:spPr>
          <p:txBody>
            <a:bodyPr wrap="square">
              <a:spAutoFit/>
            </a:bodyPr>
            <a:lstStyle/>
            <a:p>
              <a:pPr algn="ctr">
                <a:spcAft>
                  <a:spcPts val="600"/>
                </a:spcAft>
              </a:pPr>
              <a:r>
                <a:rPr lang="en-US" sz="1800" b="1">
                  <a:solidFill>
                    <a:srgbClr val="006BB7"/>
                  </a:solidFill>
                  <a:latin typeface="Montserrat" panose="02000505000000020004" pitchFamily="2" charset="77"/>
                </a:rPr>
                <a:t>The following slides are intended to</a:t>
              </a:r>
              <a:r>
                <a:rPr lang="en-US" b="1">
                  <a:solidFill>
                    <a:srgbClr val="006BB7"/>
                  </a:solidFill>
                  <a:latin typeface="Montserrat" panose="02000505000000020004" pitchFamily="2" charset="77"/>
                </a:rPr>
                <a:t> serve as a guide for c</a:t>
              </a:r>
              <a:r>
                <a:rPr lang="en-US" sz="1800" b="1">
                  <a:solidFill>
                    <a:srgbClr val="006BB7"/>
                  </a:solidFill>
                  <a:latin typeface="Montserrat" panose="02000505000000020004" pitchFamily="2" charset="77"/>
                </a:rPr>
                <a:t>onversations with </a:t>
              </a:r>
              <a:r>
                <a:rPr lang="en-US" b="1">
                  <a:solidFill>
                    <a:srgbClr val="006BB7"/>
                  </a:solidFill>
                  <a:latin typeface="Montserrat" panose="02000505000000020004" pitchFamily="2" charset="77"/>
                </a:rPr>
                <a:t>consumers. </a:t>
              </a:r>
              <a:endParaRPr lang="en-US" sz="1800" b="1">
                <a:solidFill>
                  <a:srgbClr val="006BB7"/>
                </a:solidFill>
                <a:latin typeface="Montserrat" panose="02000505000000020004" pitchFamily="2" charset="77"/>
              </a:endParaRPr>
            </a:p>
          </p:txBody>
        </p:sp>
      </p:grpSp>
    </p:spTree>
    <p:extLst>
      <p:ext uri="{BB962C8B-B14F-4D97-AF65-F5344CB8AC3E}">
        <p14:creationId xmlns:p14="http://schemas.microsoft.com/office/powerpoint/2010/main" val="728476353"/>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ALWAYS COMMUNICATE YOUR VALUE</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
        <p:nvSpPr>
          <p:cNvPr id="5" name="TextBox 4">
            <a:extLst>
              <a:ext uri="{FF2B5EF4-FFF2-40B4-BE49-F238E27FC236}">
                <a16:creationId xmlns:a16="http://schemas.microsoft.com/office/drawing/2014/main" id="{A2A4BA76-5041-1856-118E-1FCBF28CC7CD}"/>
              </a:ext>
            </a:extLst>
          </p:cNvPr>
          <p:cNvSpPr txBox="1"/>
          <p:nvPr/>
        </p:nvSpPr>
        <p:spPr>
          <a:xfrm>
            <a:off x="415585" y="1733377"/>
            <a:ext cx="11360827" cy="3970318"/>
          </a:xfrm>
          <a:prstGeom prst="rect">
            <a:avLst/>
          </a:prstGeom>
          <a:noFill/>
        </p:spPr>
        <p:txBody>
          <a:bodyPr wrap="square" rtlCol="0">
            <a:spAutoFit/>
          </a:bodyPr>
          <a:lstStyle/>
          <a:p>
            <a:pPr algn="l"/>
            <a:r>
              <a:rPr lang="en-US" dirty="0">
                <a:latin typeface="Montserrat" panose="00000500000000000000" pitchFamily="2" charset="0"/>
              </a:rPr>
              <a:t>We know the value agents who are REALTORS® bring to real estate transactions, and need to continue clearly articulating that value to consumers. </a:t>
            </a:r>
          </a:p>
          <a:p>
            <a:pPr algn="l"/>
            <a:endParaRPr lang="en-US" dirty="0">
              <a:latin typeface="Montserrat" panose="00000500000000000000" pitchFamily="2" charset="0"/>
            </a:endParaRPr>
          </a:p>
          <a:p>
            <a:pPr algn="l"/>
            <a:r>
              <a:rPr lang="en-US" dirty="0">
                <a:latin typeface="Montserrat" panose="00000500000000000000" pitchFamily="2" charset="0"/>
              </a:rPr>
              <a:t>When talking to consumers, focus on what matters to them most, such as: </a:t>
            </a:r>
          </a:p>
          <a:p>
            <a:pPr algn="l"/>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Reducing stress in a highly complicated and high stakes transaction, likely one of the biggest of their lives.</a:t>
            </a:r>
            <a:br>
              <a:rPr lang="en-US" dirty="0">
                <a:latin typeface="Montserrat" panose="00000500000000000000" pitchFamily="2" charset="0"/>
              </a:rPr>
            </a:br>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Serving as a trusted advisor through the transaction and demystifying the home buying or selling process.</a:t>
            </a:r>
            <a:br>
              <a:rPr lang="en-US" dirty="0">
                <a:latin typeface="Montserrat" panose="00000500000000000000" pitchFamily="2" charset="0"/>
              </a:rPr>
            </a:br>
            <a:endParaRPr lang="en-US" dirty="0">
              <a:latin typeface="Montserrat" panose="00000500000000000000" pitchFamily="2" charset="0"/>
            </a:endParaRPr>
          </a:p>
          <a:p>
            <a:pPr marL="285750" indent="-285750" algn="l">
              <a:buFont typeface="Arial" panose="020B0604020202020204" pitchFamily="34" charset="0"/>
              <a:buChar char="•"/>
            </a:pPr>
            <a:r>
              <a:rPr lang="en-US" dirty="0">
                <a:latin typeface="Montserrat" panose="00000500000000000000" pitchFamily="2" charset="0"/>
              </a:rPr>
              <a:t>Using your extensive experience to navigate difficult negotiations, write the best offer possible, set the right price for a listing, and help consumers avoid common mistakes—all to ultimately help successfully close a transaction, saving consumers money and time. </a:t>
            </a:r>
          </a:p>
        </p:txBody>
      </p:sp>
    </p:spTree>
    <p:extLst>
      <p:ext uri="{BB962C8B-B14F-4D97-AF65-F5344CB8AC3E}">
        <p14:creationId xmlns:p14="http://schemas.microsoft.com/office/powerpoint/2010/main" val="3831275192"/>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a:solidFill>
                  <a:srgbClr val="006BB7"/>
                </a:solidFill>
                <a:latin typeface="Montserrat" panose="02000505000000020004"/>
              </a:rPr>
              <a:t>EXPLAIN WHAT TO EXPECT IN PLAIN LANGUAGE</a:t>
            </a:r>
            <a:endParaRPr kumimoji="0" lang="en-US" sz="34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2277906"/>
            <a:ext cx="11360827" cy="3416320"/>
          </a:xfrm>
          <a:prstGeom prst="rect">
            <a:avLst/>
          </a:prstGeom>
          <a:noFill/>
        </p:spPr>
        <p:txBody>
          <a:bodyPr wrap="square" rtlCol="0">
            <a:spAutoFit/>
          </a:bodyPr>
          <a:lstStyle/>
          <a:p>
            <a:pPr marL="285750" indent="-285750" algn="l">
              <a:buFont typeface="Arial" panose="020B0604020202020204" pitchFamily="34" charset="0"/>
              <a:buChar char="•"/>
            </a:pPr>
            <a:r>
              <a:rPr lang="en-US" sz="1400" b="0" i="0" dirty="0">
                <a:effectLst/>
                <a:highlight>
                  <a:srgbClr val="FFFFFF"/>
                </a:highlight>
                <a:latin typeface="Montserrat" pitchFamily="2" charset="0"/>
              </a:rPr>
              <a:t>First and foremost, a REALTOR®’s duty under the REALTOR® Code of Ethics has been and continues to be to have open and honest conversations with consumers throughout the home buying or selling process. </a:t>
            </a:r>
            <a:br>
              <a:rPr lang="en-US" sz="1400" b="0" i="0" dirty="0">
                <a:effectLst/>
                <a:highlight>
                  <a:srgbClr val="FFFFFF"/>
                </a:highlight>
                <a:latin typeface="Montserrat" pitchFamily="2" charset="0"/>
              </a:rPr>
            </a:br>
            <a:endParaRPr lang="en-US" sz="1400" b="0" i="0" dirty="0">
              <a:effectLst/>
              <a:highlight>
                <a:srgbClr val="FFFFFF"/>
              </a:highlight>
              <a:latin typeface="Montserrat" pitchFamily="2" charset="0"/>
            </a:endParaRPr>
          </a:p>
          <a:p>
            <a:pPr marL="285750" indent="-285750" algn="l">
              <a:buFont typeface="Arial" panose="020B0604020202020204" pitchFamily="34" charset="0"/>
              <a:buChar char="•"/>
            </a:pPr>
            <a:r>
              <a:rPr lang="en-US" sz="1400" b="0" i="0" dirty="0">
                <a:effectLst/>
                <a:highlight>
                  <a:srgbClr val="FFFFFF"/>
                </a:highlight>
                <a:latin typeface="Montserrat" pitchFamily="2" charset="0"/>
              </a:rPr>
              <a:t>As before the settlement, REALTORS® must explain compensation is fully negotiable, and offers of compensation remain an option as a matter of negotiation between the real estate professional and the consumer.</a:t>
            </a:r>
          </a:p>
          <a:p>
            <a:pPr marL="285750" indent="-285750" algn="l">
              <a:buFont typeface="Arial" panose="020B0604020202020204" pitchFamily="34" charset="0"/>
              <a:buChar char="•"/>
            </a:pPr>
            <a:endParaRPr lang="en-US" sz="1400" b="0" i="0" dirty="0">
              <a:effectLst/>
              <a:highlight>
                <a:srgbClr val="FFFFFF"/>
              </a:highlight>
              <a:latin typeface="Montserrat" pitchFamily="2" charset="0"/>
            </a:endParaRPr>
          </a:p>
          <a:p>
            <a:pPr marL="285750" indent="-285750" algn="l">
              <a:buFont typeface="Arial" panose="020B0604020202020204" pitchFamily="34" charset="0"/>
              <a:buChar char="•"/>
            </a:pPr>
            <a:r>
              <a:rPr lang="en-US" sz="1400" b="0" i="0" dirty="0">
                <a:effectLst/>
                <a:highlight>
                  <a:srgbClr val="FFFFFF"/>
                </a:highlight>
                <a:latin typeface="Montserrat" pitchFamily="2" charset="0"/>
              </a:rPr>
              <a:t>When listing brokers make offers of compensation, under the settlement there are changes to where they may communicate those offers.  </a:t>
            </a:r>
            <a:br>
              <a:rPr lang="en-US" sz="1400" b="0" i="0" dirty="0">
                <a:effectLst/>
                <a:highlight>
                  <a:srgbClr val="FFFFFF"/>
                </a:highlight>
                <a:latin typeface="Montserrat" pitchFamily="2" charset="0"/>
              </a:rPr>
            </a:br>
            <a:endParaRPr lang="en-US" sz="1400" b="0" i="0" dirty="0">
              <a:effectLst/>
              <a:highlight>
                <a:srgbClr val="FFFFFF"/>
              </a:highlight>
              <a:latin typeface="Montserrat" pitchFamily="2" charset="0"/>
            </a:endParaRPr>
          </a:p>
          <a:p>
            <a:pPr marL="285750" indent="-285750" algn="l">
              <a:buFont typeface="Arial" panose="020B0604020202020204" pitchFamily="34" charset="0"/>
              <a:buChar char="•"/>
            </a:pPr>
            <a:r>
              <a:rPr lang="en-US" sz="1400" b="0" i="0" dirty="0">
                <a:effectLst/>
                <a:highlight>
                  <a:srgbClr val="FFFFFF"/>
                </a:highlight>
                <a:latin typeface="Montserrat" pitchFamily="2" charset="0"/>
              </a:rPr>
              <a:t>Offers of compensation are no longer allowed on Multiple Listing Services (MLSs)—local marketplaces used by both buyer brokers and listing brokers to share information about home inventory.</a:t>
            </a:r>
          </a:p>
          <a:p>
            <a:pPr marL="285750" indent="-285750" algn="l">
              <a:buFont typeface="Arial" panose="020B0604020202020204" pitchFamily="34" charset="0"/>
              <a:buChar char="•"/>
            </a:pPr>
            <a:endParaRPr lang="en-US" sz="1400" b="0" i="0" dirty="0">
              <a:effectLst/>
              <a:highlight>
                <a:srgbClr val="FFFFFF"/>
              </a:highlight>
              <a:latin typeface="Montserrat" pitchFamily="2" charset="0"/>
            </a:endParaRPr>
          </a:p>
          <a:p>
            <a:pPr marL="285750" indent="-285750" algn="l">
              <a:buFont typeface="Arial" panose="020B0604020202020204" pitchFamily="34" charset="0"/>
              <a:buChar char="•"/>
            </a:pPr>
            <a:r>
              <a:rPr lang="en-US" sz="1400" b="0" i="0" dirty="0">
                <a:effectLst/>
                <a:highlight>
                  <a:srgbClr val="FFFFFF"/>
                </a:highlight>
                <a:latin typeface="Montserrat" pitchFamily="2" charset="0"/>
              </a:rPr>
              <a:t>However, listing brokers can still make offers of compensation off-MLS, and sellers can still offer buyer concessions on an MLS (for example, concessions for buyer closing costs).</a:t>
            </a:r>
          </a:p>
          <a:p>
            <a:endParaRPr lang="en-US" sz="2000" dirty="0">
              <a:solidFill>
                <a:schemeClr val="accent1">
                  <a:lumMod val="75000"/>
                </a:schemeClr>
              </a:solidFill>
              <a:latin typeface="Montserrat" panose="00000500000000000000" pitchFamily="2" charset="0"/>
            </a:endParaRPr>
          </a:p>
        </p:txBody>
      </p:sp>
      <p:sp>
        <p:nvSpPr>
          <p:cNvPr id="2" name="TextBox 1">
            <a:extLst>
              <a:ext uri="{FF2B5EF4-FFF2-40B4-BE49-F238E27FC236}">
                <a16:creationId xmlns:a16="http://schemas.microsoft.com/office/drawing/2014/main" id="{3B88ACE1-308F-ADF9-7229-0F946905A082}"/>
              </a:ext>
            </a:extLst>
          </p:cNvPr>
          <p:cNvSpPr txBox="1"/>
          <p:nvPr/>
        </p:nvSpPr>
        <p:spPr>
          <a:xfrm>
            <a:off x="415585" y="1798934"/>
            <a:ext cx="11360827" cy="369325"/>
          </a:xfrm>
          <a:prstGeom prst="rect">
            <a:avLst/>
          </a:prstGeom>
          <a:solidFill>
            <a:srgbClr val="006BB7"/>
          </a:solidFill>
        </p:spPr>
        <p:txBody>
          <a:bodyPr wrap="square" rtlCol="0">
            <a:spAutoFit/>
          </a:bodyPr>
          <a:lstStyle/>
          <a:p>
            <a:pPr algn="ctr"/>
            <a:r>
              <a:rPr lang="en-US" b="1" dirty="0">
                <a:solidFill>
                  <a:schemeClr val="bg1"/>
                </a:solidFill>
                <a:latin typeface="Montserrat" pitchFamily="2" charset="0"/>
              </a:rPr>
              <a:t>Offers of Compensation</a:t>
            </a:r>
          </a:p>
        </p:txBody>
      </p:sp>
    </p:spTree>
    <p:extLst>
      <p:ext uri="{BB962C8B-B14F-4D97-AF65-F5344CB8AC3E}">
        <p14:creationId xmlns:p14="http://schemas.microsoft.com/office/powerpoint/2010/main" val="1104366218"/>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15553"/>
          </a:xfrm>
          <a:prstGeom prst="rect">
            <a:avLst/>
          </a:prstGeom>
          <a:noFill/>
        </p:spPr>
        <p:txBody>
          <a:bodyPr wrap="square" lIns="91440" tIns="45720" rIns="91440" bIns="45720" rtlCol="0" anchor="t">
            <a:spAutoFit/>
          </a:bodyPr>
          <a:lstStyle/>
          <a:p>
            <a:pPr>
              <a:defRPr/>
            </a:pPr>
            <a:r>
              <a:rPr lang="en-US" sz="3400" b="1">
                <a:solidFill>
                  <a:srgbClr val="006BB7"/>
                </a:solidFill>
                <a:latin typeface="Montserrat" panose="02000505000000020004"/>
              </a:rPr>
              <a:t>EXPLAIN WHAT TO EXPECT IN PLAIN LANGUAGE</a:t>
            </a:r>
            <a:endParaRPr kumimoji="0" lang="en-US" sz="34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
        <p:nvSpPr>
          <p:cNvPr id="6" name="TextBox 5">
            <a:extLst>
              <a:ext uri="{FF2B5EF4-FFF2-40B4-BE49-F238E27FC236}">
                <a16:creationId xmlns:a16="http://schemas.microsoft.com/office/drawing/2014/main" id="{DAE1E841-5CBF-6E62-59BF-69D1CAC1C3A9}"/>
              </a:ext>
            </a:extLst>
          </p:cNvPr>
          <p:cNvSpPr txBox="1"/>
          <p:nvPr/>
        </p:nvSpPr>
        <p:spPr>
          <a:xfrm>
            <a:off x="415585" y="2277906"/>
            <a:ext cx="11360827" cy="3477875"/>
          </a:xfrm>
          <a:prstGeom prst="rect">
            <a:avLst/>
          </a:prstGeom>
          <a:noFill/>
        </p:spPr>
        <p:txBody>
          <a:bodyPr wrap="square" rtlCol="0">
            <a:spAutoFit/>
          </a:bodyPr>
          <a:lstStyle/>
          <a:p>
            <a:pPr marL="285750" indent="-285750" algn="l">
              <a:buFont typeface="Arial" panose="020B0604020202020204" pitchFamily="34" charset="0"/>
              <a:buChar char="•"/>
            </a:pPr>
            <a:r>
              <a:rPr lang="en-US" sz="1300" b="0" i="0" dirty="0">
                <a:effectLst/>
                <a:highlight>
                  <a:srgbClr val="FFFFFF"/>
                </a:highlight>
                <a:latin typeface="Montserrat" pitchFamily="2" charset="0"/>
              </a:rPr>
              <a:t>You will need to sign a written agreement with your agent before touring a home so you understand exactly what services and value will be provided, and for how much.</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Written agreements are required for both in-person and live virtual home tours. </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You do not need a written agreement if you are just speaking to an agent at an open house or asking them about their services. </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Agent compensation for home buyers continues to be fully negotiable. </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When finding an agent to work with, ask questions about compensation and these written agreements.</a:t>
            </a:r>
          </a:p>
          <a:p>
            <a:pPr marL="285750" indent="-285750" algn="l">
              <a:buFont typeface="Arial" panose="020B0604020202020204" pitchFamily="34" charset="0"/>
              <a:buChar char="•"/>
            </a:pPr>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0" i="0" dirty="0">
                <a:effectLst/>
                <a:highlight>
                  <a:srgbClr val="FFFFFF"/>
                </a:highlight>
                <a:latin typeface="Montserrat" pitchFamily="2" charset="0"/>
              </a:rPr>
              <a:t>Severa</a:t>
            </a:r>
            <a:r>
              <a:rPr lang="en-US" sz="1300" dirty="0">
                <a:highlight>
                  <a:srgbClr val="FFFFFF"/>
                </a:highlight>
                <a:latin typeface="Montserrat" pitchFamily="2" charset="0"/>
              </a:rPr>
              <a:t>l </a:t>
            </a:r>
            <a:r>
              <a:rPr lang="en-US" sz="1300" b="0" i="0" dirty="0">
                <a:effectLst/>
                <a:highlight>
                  <a:srgbClr val="FFFFFF"/>
                </a:highlight>
                <a:latin typeface="Montserrat" pitchFamily="2" charset="0"/>
              </a:rPr>
              <a:t>states already have laws requiring buyer agreements – check your state laws on buyer agreements as you search for an agent.</a:t>
            </a:r>
          </a:p>
          <a:p>
            <a:pPr algn="l"/>
            <a:endParaRPr lang="en-US" sz="1300" b="0" i="0" dirty="0">
              <a:effectLst/>
              <a:highlight>
                <a:srgbClr val="FFFFFF"/>
              </a:highlight>
              <a:latin typeface="Montserrat" pitchFamily="2" charset="0"/>
            </a:endParaRPr>
          </a:p>
          <a:p>
            <a:pPr marL="285750" indent="-285750" algn="l">
              <a:buFont typeface="Arial" panose="020B0604020202020204" pitchFamily="34" charset="0"/>
              <a:buChar char="•"/>
            </a:pPr>
            <a:r>
              <a:rPr lang="en-US" sz="1300" b="1" i="0" dirty="0">
                <a:effectLst/>
                <a:highlight>
                  <a:srgbClr val="FFFFFF"/>
                </a:highlight>
                <a:latin typeface="Montserrat" pitchFamily="2" charset="0"/>
              </a:rPr>
              <a:t>Note: </a:t>
            </a:r>
            <a:r>
              <a:rPr lang="en-US" sz="1300" b="0" i="0" dirty="0">
                <a:effectLst/>
                <a:highlight>
                  <a:srgbClr val="FFFFFF"/>
                </a:highlight>
                <a:latin typeface="Montserrat" pitchFamily="2" charset="0"/>
              </a:rPr>
              <a:t>MLS Participants and buyers are not required to enter into any particular relationship, and will still be able to enter into any type of professional relationship permitted by state law.</a:t>
            </a:r>
          </a:p>
          <a:p>
            <a:pPr marL="285750" indent="-285750" algn="l">
              <a:buFont typeface="Arial" panose="020B0604020202020204" pitchFamily="34" charset="0"/>
              <a:buChar char="•"/>
            </a:pPr>
            <a:endParaRPr lang="en-US" sz="1200" b="0" i="0" dirty="0">
              <a:effectLst/>
              <a:highlight>
                <a:srgbClr val="FFFFFF"/>
              </a:highlight>
              <a:latin typeface="Montserrat" pitchFamily="2" charset="0"/>
            </a:endParaRPr>
          </a:p>
        </p:txBody>
      </p:sp>
      <p:sp>
        <p:nvSpPr>
          <p:cNvPr id="2" name="TextBox 1">
            <a:extLst>
              <a:ext uri="{FF2B5EF4-FFF2-40B4-BE49-F238E27FC236}">
                <a16:creationId xmlns:a16="http://schemas.microsoft.com/office/drawing/2014/main" id="{3B88ACE1-308F-ADF9-7229-0F946905A082}"/>
              </a:ext>
            </a:extLst>
          </p:cNvPr>
          <p:cNvSpPr txBox="1"/>
          <p:nvPr/>
        </p:nvSpPr>
        <p:spPr>
          <a:xfrm>
            <a:off x="415585" y="1798934"/>
            <a:ext cx="11360827" cy="369325"/>
          </a:xfrm>
          <a:prstGeom prst="rect">
            <a:avLst/>
          </a:prstGeom>
          <a:solidFill>
            <a:srgbClr val="006BB7"/>
          </a:solidFill>
        </p:spPr>
        <p:txBody>
          <a:bodyPr wrap="square" rtlCol="0">
            <a:spAutoFit/>
          </a:bodyPr>
          <a:lstStyle/>
          <a:p>
            <a:pPr algn="ctr"/>
            <a:r>
              <a:rPr lang="en-US" b="1">
                <a:solidFill>
                  <a:schemeClr val="bg1"/>
                </a:solidFill>
                <a:latin typeface="Montserrat" pitchFamily="2" charset="0"/>
              </a:rPr>
              <a:t>Written Buyer Agreements</a:t>
            </a:r>
          </a:p>
        </p:txBody>
      </p:sp>
    </p:spTree>
    <p:extLst>
      <p:ext uri="{BB962C8B-B14F-4D97-AF65-F5344CB8AC3E}">
        <p14:creationId xmlns:p14="http://schemas.microsoft.com/office/powerpoint/2010/main" val="3164472438"/>
      </p:ext>
    </p:extLst>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8DC253-5946-29E3-8C3F-C92FEBE5C67B}"/>
              </a:ext>
            </a:extLst>
          </p:cNvPr>
          <p:cNvSpPr txBox="1"/>
          <p:nvPr/>
        </p:nvSpPr>
        <p:spPr>
          <a:xfrm>
            <a:off x="823624" y="2828835"/>
            <a:ext cx="10994002" cy="120032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Montserrat"/>
                <a:ea typeface="+mn-ea"/>
                <a:cs typeface="Calibri" panose="020F0502020204030204"/>
              </a:rPr>
              <a:t>Please direct consumers to </a:t>
            </a:r>
            <a:r>
              <a:rPr kumimoji="0" lang="en-US" sz="3600" b="1" i="0" u="sng" strike="noStrike" kern="1200" cap="none" spc="0" normalizeH="0" baseline="0" noProof="0" dirty="0">
                <a:ln>
                  <a:noFill/>
                </a:ln>
                <a:solidFill>
                  <a:srgbClr val="2DA8E0"/>
                </a:solidFill>
                <a:effectLst/>
                <a:uLnTx/>
                <a:uFillTx/>
                <a:latin typeface="Montserrat"/>
                <a:ea typeface="+mn-ea"/>
                <a:cs typeface="Calibri" panose="020F0502020204030204"/>
              </a:rPr>
              <a:t>facts</a:t>
            </a:r>
            <a:r>
              <a:rPr lang="en-US" sz="3600" b="1" u="sng" dirty="0">
                <a:solidFill>
                  <a:srgbClr val="2DA8E0"/>
                </a:solidFill>
                <a:latin typeface="Montserrat"/>
                <a:cs typeface="Calibri" panose="020F0502020204030204"/>
              </a:rPr>
              <a:t>.realtor</a:t>
            </a:r>
            <a:r>
              <a:rPr lang="en-US" sz="3600" b="1" dirty="0">
                <a:solidFill>
                  <a:srgbClr val="2DA8E0"/>
                </a:solidFill>
                <a:latin typeface="Montserrat"/>
                <a:cs typeface="Calibri" panose="020F0502020204030204"/>
              </a:rPr>
              <a:t> </a:t>
            </a:r>
            <a:r>
              <a:rPr lang="en-US" sz="3600" b="1" dirty="0">
                <a:solidFill>
                  <a:srgbClr val="FFFFFF"/>
                </a:solidFill>
                <a:latin typeface="Montserrat"/>
                <a:cs typeface="Calibri" panose="020F0502020204030204"/>
              </a:rPr>
              <a:t>for more information.</a:t>
            </a:r>
          </a:p>
        </p:txBody>
      </p:sp>
    </p:spTree>
    <p:extLst>
      <p:ext uri="{BB962C8B-B14F-4D97-AF65-F5344CB8AC3E}">
        <p14:creationId xmlns:p14="http://schemas.microsoft.com/office/powerpoint/2010/main" val="519830996"/>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C49C3F-7006-BF62-5A0F-FD6FCB2C3F6E}"/>
              </a:ext>
            </a:extLst>
          </p:cNvPr>
          <p:cNvSpPr txBox="1"/>
          <p:nvPr/>
        </p:nvSpPr>
        <p:spPr>
          <a:xfrm>
            <a:off x="415586" y="1665445"/>
            <a:ext cx="11187408" cy="3093154"/>
          </a:xfrm>
          <a:prstGeom prst="rect">
            <a:avLst/>
          </a:prstGeom>
          <a:noFill/>
        </p:spPr>
        <p:txBody>
          <a:bodyPr wrap="square" lIns="91440" tIns="45720" rIns="91440" bIns="45720" rtlCol="0" anchor="t">
            <a:spAutoFit/>
          </a:bodyPr>
          <a:lstStyle/>
          <a:p>
            <a:pPr>
              <a:spcAft>
                <a:spcPts val="600"/>
              </a:spcAft>
            </a:pPr>
            <a:r>
              <a:rPr lang="en-US">
                <a:latin typeface="Montserrat" panose="02000505000000020004" pitchFamily="2" charset="77"/>
              </a:rPr>
              <a:t>As the real estate industry adapts to coming changes following NAR’s recent settlement agreement, we want to prepare you for a smooth transition and arm you with the tools you need to speak to consumers about the new landscape. In this presentation we cover:  </a:t>
            </a:r>
            <a:br>
              <a:rPr lang="en-US">
                <a:latin typeface="Montserrat" panose="02000505000000020004" pitchFamily="2" charset="77"/>
              </a:rPr>
            </a:br>
            <a:endParaRPr lang="en-US">
              <a:latin typeface="Montserrat" panose="02000505000000020004" pitchFamily="2" charset="77"/>
            </a:endParaRPr>
          </a:p>
          <a:p>
            <a:pPr marL="342900" indent="-342900">
              <a:spcAft>
                <a:spcPts val="600"/>
              </a:spcAft>
              <a:buFont typeface="Arial" panose="020B0604020202020204" pitchFamily="34" charset="0"/>
              <a:buChar char="•"/>
            </a:pPr>
            <a:r>
              <a:rPr lang="en-US" b="1">
                <a:latin typeface="Montserrat" panose="02000505000000020004" pitchFamily="2" charset="77"/>
              </a:rPr>
              <a:t>A settlement overview</a:t>
            </a:r>
            <a:r>
              <a:rPr lang="en-US">
                <a:latin typeface="Montserrat" panose="02000505000000020004" pitchFamily="2" charset="77"/>
              </a:rPr>
              <a:t>, reviewing what the changes are and implementation details.</a:t>
            </a:r>
            <a:br>
              <a:rPr lang="en-US">
                <a:latin typeface="Montserrat" panose="02000505000000020004" pitchFamily="2" charset="77"/>
              </a:rPr>
            </a:br>
            <a:endParaRPr lang="en-US">
              <a:latin typeface="Montserrat" panose="02000505000000020004" pitchFamily="2" charset="77"/>
            </a:endParaRPr>
          </a:p>
          <a:p>
            <a:pPr marL="342900" indent="-342900">
              <a:spcAft>
                <a:spcPts val="600"/>
              </a:spcAft>
              <a:buFont typeface="Arial" panose="020B0604020202020204" pitchFamily="34" charset="0"/>
              <a:buChar char="•"/>
            </a:pPr>
            <a:r>
              <a:rPr lang="en-US" b="1">
                <a:latin typeface="Montserrat" panose="02000505000000020004" pitchFamily="2" charset="77"/>
              </a:rPr>
              <a:t>Understanding the impact</a:t>
            </a:r>
            <a:r>
              <a:rPr lang="en-US">
                <a:latin typeface="Montserrat" panose="02000505000000020004" pitchFamily="2" charset="77"/>
              </a:rPr>
              <a:t>, including important considerations as the industry adapts.</a:t>
            </a:r>
            <a:br>
              <a:rPr lang="en-US">
                <a:latin typeface="Montserrat" panose="02000505000000020004" pitchFamily="2" charset="77"/>
              </a:rPr>
            </a:br>
            <a:endParaRPr lang="en-US">
              <a:latin typeface="Montserrat" panose="02000505000000020004" pitchFamily="2" charset="77"/>
            </a:endParaRPr>
          </a:p>
          <a:p>
            <a:pPr marL="342900" indent="-342900">
              <a:spcAft>
                <a:spcPts val="600"/>
              </a:spcAft>
              <a:buFont typeface="Arial" panose="020B0604020202020204" pitchFamily="34" charset="0"/>
              <a:buChar char="•"/>
            </a:pPr>
            <a:r>
              <a:rPr lang="en-US" b="1">
                <a:latin typeface="Montserrat" panose="02000505000000020004" pitchFamily="2" charset="77"/>
              </a:rPr>
              <a:t>Talking to consumers about the coming changes,</a:t>
            </a:r>
            <a:r>
              <a:rPr lang="en-US">
                <a:latin typeface="Montserrat" panose="02000505000000020004" pitchFamily="2" charset="77"/>
              </a:rPr>
              <a:t> giving you a guide on how to help them understand what the practice changes mean for them and their residential transactions.</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952877"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WHAT’S INSIDE?</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Tree>
    <p:extLst>
      <p:ext uri="{BB962C8B-B14F-4D97-AF65-F5344CB8AC3E}">
        <p14:creationId xmlns:p14="http://schemas.microsoft.com/office/powerpoint/2010/main" val="1763564385"/>
      </p:ext>
    </p:ext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8DC253-5946-29E3-8C3F-C92FEBE5C67B}"/>
              </a:ext>
            </a:extLst>
          </p:cNvPr>
          <p:cNvSpPr txBox="1"/>
          <p:nvPr/>
        </p:nvSpPr>
        <p:spPr>
          <a:xfrm>
            <a:off x="823624" y="2013826"/>
            <a:ext cx="10566619" cy="32316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Montserrat"/>
                <a:ea typeface="+mn-ea"/>
                <a:cs typeface="Calibri" panose="020F0502020204030204"/>
              </a:rPr>
              <a:t>NAR </a:t>
            </a:r>
            <a:r>
              <a:rPr lang="en-US" sz="3600" b="1">
                <a:solidFill>
                  <a:srgbClr val="FFFFFF"/>
                </a:solidFill>
                <a:latin typeface="Montserrat"/>
                <a:cs typeface="Calibri" panose="020F0502020204030204"/>
              </a:rPr>
              <a:t>is here to support you through this transition.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a:solidFill>
                <a:srgbClr val="FFFFFF"/>
              </a:solidFill>
              <a:latin typeface="Montserra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FFFFFF"/>
                </a:solidFill>
                <a:latin typeface="Montserrat"/>
                <a:cs typeface="Calibri" panose="020F0502020204030204"/>
              </a:rPr>
              <a:t>The Accredited Buyer’s Representative course (or ABR course) is available to members at no cost in 2024. This program is typically valued at $295. Learn more at </a:t>
            </a:r>
            <a:r>
              <a:rPr lang="en-US" sz="2000" b="1" u="sng" err="1">
                <a:solidFill>
                  <a:srgbClr val="2DA8E0"/>
                </a:solidFill>
                <a:latin typeface="Montserrat"/>
                <a:cs typeface="Calibri" panose="020F0502020204030204"/>
              </a:rPr>
              <a:t>become.abr.realtor</a:t>
            </a:r>
            <a:r>
              <a:rPr lang="en-US" sz="2000" b="1">
                <a:solidFill>
                  <a:schemeClr val="bg1"/>
                </a:solidFill>
                <a:latin typeface="Montserrat"/>
                <a:cs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a:solidFill>
                <a:srgbClr val="FFFFFF"/>
              </a:solidFill>
              <a:latin typeface="Montserrat"/>
              <a:cs typeface="Calibri" panose="020F0502020204030204"/>
            </a:endParaRPr>
          </a:p>
        </p:txBody>
      </p:sp>
      <p:sp>
        <p:nvSpPr>
          <p:cNvPr id="3" name="TextBox 2">
            <a:extLst>
              <a:ext uri="{FF2B5EF4-FFF2-40B4-BE49-F238E27FC236}">
                <a16:creationId xmlns:a16="http://schemas.microsoft.com/office/drawing/2014/main" id="{2790AB2F-6BEB-90C7-AC27-7BE5CB59B81E}"/>
              </a:ext>
            </a:extLst>
          </p:cNvPr>
          <p:cNvSpPr txBox="1"/>
          <p:nvPr/>
        </p:nvSpPr>
        <p:spPr>
          <a:xfrm>
            <a:off x="823624" y="889844"/>
            <a:ext cx="10994002"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a:solidFill>
                  <a:srgbClr val="FFFFFF"/>
                </a:solidFill>
                <a:latin typeface="Montserrat"/>
                <a:cs typeface="Calibri" panose="020F0502020204030204"/>
              </a:rPr>
              <a:t>A note to our members </a:t>
            </a:r>
          </a:p>
        </p:txBody>
      </p:sp>
      <p:cxnSp>
        <p:nvCxnSpPr>
          <p:cNvPr id="5" name="Straight Connector 4">
            <a:extLst>
              <a:ext uri="{FF2B5EF4-FFF2-40B4-BE49-F238E27FC236}">
                <a16:creationId xmlns:a16="http://schemas.microsoft.com/office/drawing/2014/main" id="{DFDD4F79-78F3-96C9-2A21-2385BA6787A8}"/>
              </a:ext>
            </a:extLst>
          </p:cNvPr>
          <p:cNvCxnSpPr>
            <a:cxnSpLocks/>
          </p:cNvCxnSpPr>
          <p:nvPr/>
        </p:nvCxnSpPr>
        <p:spPr>
          <a:xfrm>
            <a:off x="4224130" y="1093304"/>
            <a:ext cx="709653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335337"/>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99533" y="3013502"/>
            <a:ext cx="11192934" cy="830997"/>
          </a:xfrm>
          <a:prstGeom prst="rect">
            <a:avLst/>
          </a:prstGeom>
          <a:noFill/>
        </p:spPr>
        <p:txBody>
          <a:bodyPr wrap="square" lIns="91440" tIns="45720" rIns="91440" bIns="45720" rtlCol="0" anchor="t">
            <a:spAutoFit/>
          </a:bodyPr>
          <a:lstStyle/>
          <a:p>
            <a:pPr algn="ctr">
              <a:spcAft>
                <a:spcPts val="600"/>
              </a:spcAft>
            </a:pPr>
            <a:r>
              <a:rPr lang="en-US" sz="4800" b="1">
                <a:solidFill>
                  <a:srgbClr val="006BB7"/>
                </a:solidFill>
                <a:latin typeface="Montserrat" panose="02000505000000020004" pitchFamily="2" charset="77"/>
              </a:rPr>
              <a:t>SETTLEMENT OVERVIEW</a:t>
            </a:r>
          </a:p>
        </p:txBody>
      </p:sp>
    </p:spTree>
    <p:extLst>
      <p:ext uri="{BB962C8B-B14F-4D97-AF65-F5344CB8AC3E}">
        <p14:creationId xmlns:p14="http://schemas.microsoft.com/office/powerpoint/2010/main" val="3344072966"/>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C49C3F-7006-BF62-5A0F-FD6FCB2C3F6E}"/>
              </a:ext>
            </a:extLst>
          </p:cNvPr>
          <p:cNvSpPr txBox="1"/>
          <p:nvPr/>
        </p:nvSpPr>
        <p:spPr>
          <a:xfrm>
            <a:off x="415586" y="1665445"/>
            <a:ext cx="11187408" cy="353943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1600" dirty="0">
                <a:latin typeface="Montserrat" panose="00000500000000000000" pitchFamily="2" charset="0"/>
              </a:rPr>
              <a:t>On March 15, 2024, NAR announced a proposed settlement agreement that would end litigation of claims against NAR, all state/territorial and local associations, most MLSs, almost all members, and most of their brokerages, brought on behalf of home sellers related to broker commissions.</a:t>
            </a:r>
          </a:p>
          <a:p>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The court granted preliminary approval on April 24,</a:t>
            </a:r>
            <a:r>
              <a:rPr lang="en-US" sz="1600" baseline="30000" dirty="0">
                <a:latin typeface="Montserrat" panose="00000500000000000000" pitchFamily="2" charset="0"/>
              </a:rPr>
              <a:t> </a:t>
            </a:r>
            <a:r>
              <a:rPr lang="en-US" sz="1600" dirty="0">
                <a:latin typeface="Montserrat" panose="00000500000000000000" pitchFamily="2" charset="0"/>
              </a:rPr>
              <a:t>2024. But the settlement is subject to final court approval. A hearing on final approval is scheduled for November 26, 2024.</a:t>
            </a:r>
          </a:p>
          <a:p>
            <a:pPr marL="342900" indent="-342900">
              <a:buFont typeface="Arial" panose="020B0604020202020204" pitchFamily="34" charset="0"/>
              <a:buChar char="•"/>
            </a:pPr>
            <a:endParaRPr lang="en-US" sz="1600" dirty="0">
              <a:latin typeface="Montserrat" panose="00000500000000000000" pitchFamily="2" charset="0"/>
            </a:endParaRPr>
          </a:p>
          <a:p>
            <a:pPr marL="342900" indent="-342900">
              <a:buFont typeface="Arial" panose="020B0604020202020204" pitchFamily="34" charset="0"/>
              <a:buChar char="•"/>
            </a:pPr>
            <a:r>
              <a:rPr lang="en-US" sz="1600" dirty="0">
                <a:latin typeface="Montserrat" panose="00000500000000000000" pitchFamily="2" charset="0"/>
              </a:rPr>
              <a:t>From the beginning of this litigation, NAR had three goals:</a:t>
            </a:r>
          </a:p>
          <a:p>
            <a:pPr marL="342900" indent="-342900">
              <a:buFont typeface="Arial" panose="020B0604020202020204" pitchFamily="34" charset="0"/>
              <a:buChar char="•"/>
            </a:pPr>
            <a:endParaRPr lang="en-US" sz="1600" dirty="0">
              <a:latin typeface="Montserrat" panose="00000500000000000000" pitchFamily="2" charset="0"/>
            </a:endParaRPr>
          </a:p>
          <a:p>
            <a:pPr marL="800100" lvl="1" indent="-342900">
              <a:buFont typeface="Arial" panose="020B0604020202020204" pitchFamily="34" charset="0"/>
              <a:buChar char="•"/>
            </a:pPr>
            <a:r>
              <a:rPr lang="en-US" sz="1600" dirty="0">
                <a:latin typeface="Montserrat" panose="00000500000000000000" pitchFamily="2" charset="0"/>
              </a:rPr>
              <a:t>Secure a release of liability for as many members, associations, and MLSs as possible;</a:t>
            </a:r>
          </a:p>
          <a:p>
            <a:pPr lvl="1"/>
            <a:endParaRPr lang="en-US" sz="1600" dirty="0">
              <a:latin typeface="Montserrat" panose="00000500000000000000" pitchFamily="2" charset="0"/>
            </a:endParaRPr>
          </a:p>
          <a:p>
            <a:pPr marL="800100" lvl="1" indent="-342900">
              <a:buFont typeface="Arial" panose="020B0604020202020204" pitchFamily="34" charset="0"/>
              <a:buChar char="•"/>
            </a:pPr>
            <a:r>
              <a:rPr lang="en-US" sz="1600" dirty="0">
                <a:latin typeface="Montserrat" panose="00000500000000000000" pitchFamily="2" charset="0"/>
              </a:rPr>
              <a:t>Protect the choices consumers have regarding real estate services and compensation; and</a:t>
            </a:r>
          </a:p>
          <a:p>
            <a:pPr marL="800100" lvl="1" indent="-342900">
              <a:buFont typeface="Arial" panose="020B0604020202020204" pitchFamily="34" charset="0"/>
              <a:buChar char="•"/>
            </a:pPr>
            <a:endParaRPr lang="en-US" sz="1600" dirty="0">
              <a:latin typeface="Montserrat" panose="00000500000000000000" pitchFamily="2" charset="0"/>
            </a:endParaRPr>
          </a:p>
          <a:p>
            <a:pPr marL="800100" lvl="1" indent="-342900">
              <a:buFont typeface="Arial" panose="020B0604020202020204" pitchFamily="34" charset="0"/>
              <a:buChar char="•"/>
            </a:pPr>
            <a:r>
              <a:rPr lang="en-US" sz="1600" dirty="0">
                <a:latin typeface="Montserrat" panose="00000500000000000000" pitchFamily="2" charset="0"/>
              </a:rPr>
              <a:t>Continue to promote the American dream of home ownership</a:t>
            </a:r>
          </a:p>
        </p:txBody>
      </p:sp>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7" y="662104"/>
            <a:ext cx="8104300" cy="707886"/>
          </a:xfrm>
          <a:prstGeom prst="rect">
            <a:avLst/>
          </a:prstGeom>
          <a:noFill/>
        </p:spPr>
        <p:txBody>
          <a:bodyPr wrap="square" lIns="91440" tIns="45720" rIns="91440" bIns="45720" rtlCol="0" anchor="t">
            <a:spAutoFit/>
          </a:bodyPr>
          <a:lstStyle/>
          <a:p>
            <a:pPr>
              <a:defRPr/>
            </a:pPr>
            <a:r>
              <a:rPr lang="en-US" sz="4000" b="1">
                <a:solidFill>
                  <a:srgbClr val="006BB7"/>
                </a:solidFill>
                <a:latin typeface="Montserrat" panose="02000505000000020004"/>
              </a:rPr>
              <a:t>BACKGROUND</a:t>
            </a:r>
            <a:endPar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endParaRPr>
          </a:p>
        </p:txBody>
      </p:sp>
    </p:spTree>
    <p:extLst>
      <p:ext uri="{BB962C8B-B14F-4D97-AF65-F5344CB8AC3E}">
        <p14:creationId xmlns:p14="http://schemas.microsoft.com/office/powerpoint/2010/main" val="253497194"/>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646331"/>
          </a:xfrm>
          <a:prstGeom prst="rect">
            <a:avLst/>
          </a:prstGeom>
          <a:noFill/>
        </p:spPr>
        <p:txBody>
          <a:bodyPr wrap="square" lIns="91440" tIns="45720" rIns="91440" bIns="45720" rtlCol="0" anchor="t">
            <a:spAutoFit/>
          </a:bodyPr>
          <a:lstStyle/>
          <a:p>
            <a:pPr>
              <a:defRPr/>
            </a:pPr>
            <a:r>
              <a:rPr kumimoji="0" lang="en-US" sz="3600" b="1" i="0" u="none" strike="noStrike" kern="1200" cap="none" spc="0" normalizeH="0" baseline="0" noProof="0">
                <a:ln>
                  <a:noFill/>
                </a:ln>
                <a:solidFill>
                  <a:srgbClr val="006BB7"/>
                </a:solidFill>
                <a:effectLst/>
                <a:uLnTx/>
                <a:uFillTx/>
                <a:latin typeface="Montserrat" panose="02000505000000020004"/>
                <a:ea typeface="+mn-ea"/>
                <a:cs typeface="+mn-cs"/>
              </a:rPr>
              <a:t>VIDEO </a:t>
            </a:r>
            <a:r>
              <a:rPr lang="en-US" sz="3600" b="1">
                <a:solidFill>
                  <a:srgbClr val="006BB7"/>
                </a:solidFill>
                <a:latin typeface="Montserrat" panose="02000505000000020004"/>
              </a:rPr>
              <a:t>S</a:t>
            </a:r>
            <a:r>
              <a:rPr kumimoji="0" lang="en-US" sz="3600" b="1" i="0" u="none" strike="noStrike" kern="1200" cap="none" spc="0" normalizeH="0" baseline="0" noProof="0">
                <a:ln>
                  <a:noFill/>
                </a:ln>
                <a:solidFill>
                  <a:srgbClr val="006BB7"/>
                </a:solidFill>
                <a:effectLst/>
                <a:uLnTx/>
                <a:uFillTx/>
                <a:latin typeface="Montserrat" panose="02000505000000020004"/>
                <a:ea typeface="+mn-ea"/>
                <a:cs typeface="+mn-cs"/>
              </a:rPr>
              <a:t>NAPSHOT: SETTLEMENT </a:t>
            </a:r>
            <a:r>
              <a:rPr lang="en-US" sz="3600" b="1">
                <a:solidFill>
                  <a:srgbClr val="006BB7"/>
                </a:solidFill>
                <a:latin typeface="Montserrat" panose="02000505000000020004"/>
              </a:rPr>
              <a:t>E</a:t>
            </a:r>
            <a:r>
              <a:rPr kumimoji="0" lang="en-US" sz="3600" b="1" i="0" u="none" strike="noStrike" kern="1200" cap="none" spc="0" normalizeH="0" baseline="0" noProof="0">
                <a:ln>
                  <a:noFill/>
                </a:ln>
                <a:solidFill>
                  <a:srgbClr val="006BB7"/>
                </a:solidFill>
                <a:effectLst/>
                <a:uLnTx/>
                <a:uFillTx/>
                <a:latin typeface="Montserrat" panose="02000505000000020004"/>
                <a:ea typeface="+mn-ea"/>
                <a:cs typeface="+mn-cs"/>
              </a:rPr>
              <a:t>XPLAINED</a:t>
            </a:r>
          </a:p>
        </p:txBody>
      </p:sp>
      <p:pic>
        <p:nvPicPr>
          <p:cNvPr id="9" name="Picture 8">
            <a:hlinkClick r:id="rId3"/>
            <a:extLst>
              <a:ext uri="{FF2B5EF4-FFF2-40B4-BE49-F238E27FC236}">
                <a16:creationId xmlns:a16="http://schemas.microsoft.com/office/drawing/2014/main" id="{8C94109B-634E-1A17-DC35-D35BCD688E3A}"/>
              </a:ext>
            </a:extLst>
          </p:cNvPr>
          <p:cNvPicPr>
            <a:picLocks noChangeAspect="1"/>
          </p:cNvPicPr>
          <p:nvPr/>
        </p:nvPicPr>
        <p:blipFill>
          <a:blip r:embed="rId4"/>
          <a:stretch>
            <a:fillRect/>
          </a:stretch>
        </p:blipFill>
        <p:spPr>
          <a:xfrm>
            <a:off x="2774522" y="1608254"/>
            <a:ext cx="6642953" cy="4251490"/>
          </a:xfrm>
          <a:prstGeom prst="rect">
            <a:avLst/>
          </a:prstGeom>
        </p:spPr>
      </p:pic>
      <p:sp>
        <p:nvSpPr>
          <p:cNvPr id="6" name="TextBox 5">
            <a:extLst>
              <a:ext uri="{FF2B5EF4-FFF2-40B4-BE49-F238E27FC236}">
                <a16:creationId xmlns:a16="http://schemas.microsoft.com/office/drawing/2014/main" id="{1E9ABD4D-D1E1-3ABF-3C1C-0791BF2EAECC}"/>
              </a:ext>
            </a:extLst>
          </p:cNvPr>
          <p:cNvSpPr txBox="1"/>
          <p:nvPr/>
        </p:nvSpPr>
        <p:spPr>
          <a:xfrm>
            <a:off x="5855969" y="3244334"/>
            <a:ext cx="480060" cy="369332"/>
          </a:xfrm>
          <a:prstGeom prst="rect">
            <a:avLst/>
          </a:prstGeom>
          <a:noFill/>
        </p:spPr>
        <p:txBody>
          <a:bodyPr wrap="square">
            <a:spAutoFit/>
          </a:bodyPr>
          <a:lstStyle/>
          <a:p>
            <a:r>
              <a:rPr lang="en-US" dirty="0"/>
              <a:t>▶️</a:t>
            </a:r>
          </a:p>
        </p:txBody>
      </p:sp>
    </p:spTree>
    <p:extLst>
      <p:ext uri="{BB962C8B-B14F-4D97-AF65-F5344CB8AC3E}">
        <p14:creationId xmlns:p14="http://schemas.microsoft.com/office/powerpoint/2010/main" val="2391867146"/>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rPr>
              <a:t>CORE ASPECTS OF THE </a:t>
            </a:r>
            <a:r>
              <a:rPr lang="en-US" sz="4000" b="1" dirty="0">
                <a:solidFill>
                  <a:srgbClr val="006BB7"/>
                </a:solidFill>
                <a:latin typeface="Montserrat" panose="02000505000000020004"/>
              </a:rPr>
              <a:t>SETTLEMENT </a:t>
            </a:r>
            <a:endParaRPr kumimoji="0" lang="en-US" sz="4000" b="1" i="0" u="none" strike="noStrike" kern="1200" cap="none" spc="0" normalizeH="0" baseline="0" noProof="0" dirty="0">
              <a:ln>
                <a:noFill/>
              </a:ln>
              <a:solidFill>
                <a:srgbClr val="006BB7"/>
              </a:solidFill>
              <a:effectLst/>
              <a:uLnTx/>
              <a:uFillTx/>
              <a:latin typeface="Montserrat" panose="02000505000000020004"/>
              <a:ea typeface="+mn-ea"/>
              <a:cs typeface="+mn-cs"/>
            </a:endParaRPr>
          </a:p>
        </p:txBody>
      </p:sp>
      <p:grpSp>
        <p:nvGrpSpPr>
          <p:cNvPr id="2" name="Group 1">
            <a:extLst>
              <a:ext uri="{FF2B5EF4-FFF2-40B4-BE49-F238E27FC236}">
                <a16:creationId xmlns:a16="http://schemas.microsoft.com/office/drawing/2014/main" id="{AD8A6E64-8383-57B9-4021-678BD2E92072}"/>
              </a:ext>
            </a:extLst>
          </p:cNvPr>
          <p:cNvGrpSpPr/>
          <p:nvPr/>
        </p:nvGrpSpPr>
        <p:grpSpPr>
          <a:xfrm>
            <a:off x="2581604" y="2078251"/>
            <a:ext cx="7028792" cy="3382749"/>
            <a:chOff x="2895600" y="1789829"/>
            <a:chExt cx="7028792" cy="3382749"/>
          </a:xfrm>
        </p:grpSpPr>
        <p:grpSp>
          <p:nvGrpSpPr>
            <p:cNvPr id="7" name="Group 6">
              <a:extLst>
                <a:ext uri="{FF2B5EF4-FFF2-40B4-BE49-F238E27FC236}">
                  <a16:creationId xmlns:a16="http://schemas.microsoft.com/office/drawing/2014/main" id="{F0A4EF87-3AAF-CD82-BACB-52036C4A98E8}"/>
                </a:ext>
              </a:extLst>
            </p:cNvPr>
            <p:cNvGrpSpPr/>
            <p:nvPr/>
          </p:nvGrpSpPr>
          <p:grpSpPr>
            <a:xfrm>
              <a:off x="3215639" y="1789829"/>
              <a:ext cx="6708753" cy="3382749"/>
              <a:chOff x="2796184" y="1789829"/>
              <a:chExt cx="5760720" cy="3382749"/>
            </a:xfrm>
          </p:grpSpPr>
          <p:sp>
            <p:nvSpPr>
              <p:cNvPr id="13" name="Rectangle 12">
                <a:extLst>
                  <a:ext uri="{FF2B5EF4-FFF2-40B4-BE49-F238E27FC236}">
                    <a16:creationId xmlns:a16="http://schemas.microsoft.com/office/drawing/2014/main" id="{43080172-13EE-54A2-BCFF-59C7EC02EB22}"/>
                  </a:ext>
                </a:extLst>
              </p:cNvPr>
              <p:cNvSpPr/>
              <p:nvPr/>
            </p:nvSpPr>
            <p:spPr>
              <a:xfrm>
                <a:off x="2796184" y="1789829"/>
                <a:ext cx="5760720" cy="640080"/>
              </a:xfrm>
              <a:prstGeom prst="rect">
                <a:avLst/>
              </a:prstGeom>
              <a:solidFill>
                <a:srgbClr val="1A4684"/>
              </a:solidFill>
              <a:ln>
                <a:solidFill>
                  <a:srgbClr val="1A4684"/>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lvl="0" algn="ctr"/>
                <a:r>
                  <a:rPr lang="en-GB" sz="2000" b="1">
                    <a:solidFill>
                      <a:srgbClr val="FFFFFF"/>
                    </a:solidFill>
                    <a:latin typeface="Montserrat" panose="00000500000000000000" pitchFamily="2" charset="0"/>
                    <a:ea typeface="Segoe UI" charset="0"/>
                    <a:cs typeface="Segoe UI" charset="0"/>
                  </a:rPr>
                  <a:t>Release of liability </a:t>
                </a:r>
              </a:p>
            </p:txBody>
          </p:sp>
          <p:sp>
            <p:nvSpPr>
              <p:cNvPr id="14" name="Rectangle 13">
                <a:extLst>
                  <a:ext uri="{FF2B5EF4-FFF2-40B4-BE49-F238E27FC236}">
                    <a16:creationId xmlns:a16="http://schemas.microsoft.com/office/drawing/2014/main" id="{473FE467-5271-94DC-67EA-A267DF8CE6D1}"/>
                  </a:ext>
                </a:extLst>
              </p:cNvPr>
              <p:cNvSpPr/>
              <p:nvPr/>
            </p:nvSpPr>
            <p:spPr>
              <a:xfrm>
                <a:off x="2796184" y="3618275"/>
                <a:ext cx="5760720" cy="640080"/>
              </a:xfrm>
              <a:prstGeom prst="rect">
                <a:avLst/>
              </a:prstGeom>
              <a:solidFill>
                <a:srgbClr val="1A4684"/>
              </a:solidFill>
              <a:ln>
                <a:solidFill>
                  <a:srgbClr val="1A4684"/>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sz="2000" b="1" dirty="0">
                  <a:solidFill>
                    <a:srgbClr val="FFFFFF"/>
                  </a:solidFill>
                  <a:latin typeface="Montserrat" panose="00000500000000000000" pitchFamily="2" charset="0"/>
                  <a:cs typeface="Segoe UI" charset="0"/>
                </a:endParaRPr>
              </a:p>
              <a:p>
                <a:pPr algn="ctr"/>
                <a:r>
                  <a:rPr lang="en-GB" sz="2000" b="1" dirty="0">
                    <a:solidFill>
                      <a:srgbClr val="FFFFFF"/>
                    </a:solidFill>
                    <a:latin typeface="Montserrat" panose="00000500000000000000" pitchFamily="2" charset="0"/>
                    <a:cs typeface="Segoe UI" charset="0"/>
                  </a:rPr>
                  <a:t>Written buyer agreements required</a:t>
                </a:r>
              </a:p>
              <a:p>
                <a:pPr algn="ctr"/>
                <a:endParaRPr lang="en-GB" sz="2000" b="1" dirty="0">
                  <a:solidFill>
                    <a:srgbClr val="FFFFFF"/>
                  </a:solidFill>
                  <a:latin typeface="Montserrat" panose="00000500000000000000" pitchFamily="2" charset="0"/>
                  <a:cs typeface="Segoe UI" charset="0"/>
                </a:endParaRPr>
              </a:p>
            </p:txBody>
          </p:sp>
          <p:sp>
            <p:nvSpPr>
              <p:cNvPr id="16" name="Rectangle 15">
                <a:extLst>
                  <a:ext uri="{FF2B5EF4-FFF2-40B4-BE49-F238E27FC236}">
                    <a16:creationId xmlns:a16="http://schemas.microsoft.com/office/drawing/2014/main" id="{210AB926-688E-8290-5137-2189DCBB2BC8}"/>
                  </a:ext>
                </a:extLst>
              </p:cNvPr>
              <p:cNvSpPr/>
              <p:nvPr/>
            </p:nvSpPr>
            <p:spPr>
              <a:xfrm>
                <a:off x="2796184" y="4532498"/>
                <a:ext cx="5760720" cy="640080"/>
              </a:xfrm>
              <a:prstGeom prst="rect">
                <a:avLst/>
              </a:prstGeom>
              <a:solidFill>
                <a:srgbClr val="1A4684"/>
              </a:solidFill>
              <a:ln>
                <a:solidFill>
                  <a:srgbClr val="1A4684"/>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2000" b="1">
                    <a:solidFill>
                      <a:srgbClr val="FFFFFF"/>
                    </a:solidFill>
                    <a:latin typeface="Montserrat" panose="00000500000000000000" pitchFamily="2" charset="0"/>
                    <a:cs typeface="Segoe UI" charset="0"/>
                  </a:rPr>
                  <a:t>NAR continues to deny any wrongdoing</a:t>
                </a:r>
                <a:endParaRPr lang="en-GB" sz="2000" b="1">
                  <a:solidFill>
                    <a:srgbClr val="FFFFFF"/>
                  </a:solidFill>
                  <a:latin typeface="Montserrat" panose="00000500000000000000" pitchFamily="2" charset="0"/>
                  <a:cs typeface="Segoe UI" charset="0"/>
                </a:endParaRPr>
              </a:p>
            </p:txBody>
          </p:sp>
          <p:sp>
            <p:nvSpPr>
              <p:cNvPr id="17" name="Rectangle 16">
                <a:extLst>
                  <a:ext uri="{FF2B5EF4-FFF2-40B4-BE49-F238E27FC236}">
                    <a16:creationId xmlns:a16="http://schemas.microsoft.com/office/drawing/2014/main" id="{B0BB60F6-B85C-4902-B2D1-3A7128767303}"/>
                  </a:ext>
                </a:extLst>
              </p:cNvPr>
              <p:cNvSpPr/>
              <p:nvPr/>
            </p:nvSpPr>
            <p:spPr>
              <a:xfrm>
                <a:off x="2796184" y="2704052"/>
                <a:ext cx="5760720" cy="640080"/>
              </a:xfrm>
              <a:prstGeom prst="rect">
                <a:avLst/>
              </a:prstGeom>
              <a:solidFill>
                <a:srgbClr val="1A4684"/>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US" sz="2000" b="1" dirty="0">
                  <a:solidFill>
                    <a:srgbClr val="FFFFFF"/>
                  </a:solidFill>
                  <a:latin typeface="Montserrat" panose="00000500000000000000" pitchFamily="2" charset="0"/>
                  <a:cs typeface="Segoe UI" charset="0"/>
                </a:endParaRPr>
              </a:p>
              <a:p>
                <a:pPr algn="ctr"/>
                <a:r>
                  <a:rPr lang="en-US" sz="2000" b="1" dirty="0">
                    <a:solidFill>
                      <a:srgbClr val="FFFFFF"/>
                    </a:solidFill>
                    <a:latin typeface="Montserrat" panose="00000500000000000000" pitchFamily="2" charset="0"/>
                    <a:cs typeface="Segoe UI" charset="0"/>
                  </a:rPr>
                  <a:t>Offers of Compensation prohibited on MLS</a:t>
                </a:r>
                <a:endParaRPr lang="en-GB" sz="2000" b="1" dirty="0">
                  <a:solidFill>
                    <a:srgbClr val="FFFFFF"/>
                  </a:solidFill>
                  <a:latin typeface="Montserrat" panose="00000500000000000000" pitchFamily="2" charset="0"/>
                  <a:cs typeface="Segoe UI" charset="0"/>
                </a:endParaRPr>
              </a:p>
              <a:p>
                <a:pPr algn="ctr"/>
                <a:endParaRPr lang="en-GB" sz="2000" b="1" dirty="0">
                  <a:solidFill>
                    <a:srgbClr val="FFFFFF"/>
                  </a:solidFill>
                  <a:latin typeface="Montserrat" panose="00000500000000000000" pitchFamily="2" charset="0"/>
                  <a:cs typeface="Segoe UI" charset="0"/>
                </a:endParaRPr>
              </a:p>
            </p:txBody>
          </p:sp>
        </p:grpSp>
        <p:sp>
          <p:nvSpPr>
            <p:cNvPr id="8" name="Oval 7">
              <a:extLst>
                <a:ext uri="{FF2B5EF4-FFF2-40B4-BE49-F238E27FC236}">
                  <a16:creationId xmlns:a16="http://schemas.microsoft.com/office/drawing/2014/main" id="{92D258E2-CCE0-8851-2A18-C5376625D421}"/>
                </a:ext>
              </a:extLst>
            </p:cNvPr>
            <p:cNvSpPr/>
            <p:nvPr/>
          </p:nvSpPr>
          <p:spPr>
            <a:xfrm>
              <a:off x="2895600" y="1789829"/>
              <a:ext cx="640080" cy="640080"/>
            </a:xfrm>
            <a:prstGeom prst="ellipse">
              <a:avLst/>
            </a:prstGeom>
            <a:solidFill>
              <a:schemeClr val="bg1"/>
            </a:solidFill>
            <a:ln>
              <a:solidFill>
                <a:srgbClr val="1A4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4282"/>
                  </a:solidFill>
                  <a:latin typeface="Montserrat" pitchFamily="2" charset="0"/>
                </a:rPr>
                <a:t>1</a:t>
              </a:r>
            </a:p>
          </p:txBody>
        </p:sp>
        <p:sp>
          <p:nvSpPr>
            <p:cNvPr id="9" name="Oval 8">
              <a:extLst>
                <a:ext uri="{FF2B5EF4-FFF2-40B4-BE49-F238E27FC236}">
                  <a16:creationId xmlns:a16="http://schemas.microsoft.com/office/drawing/2014/main" id="{ABCF5EF2-DB3F-E5B7-A69F-356A96585032}"/>
                </a:ext>
              </a:extLst>
            </p:cNvPr>
            <p:cNvSpPr/>
            <p:nvPr/>
          </p:nvSpPr>
          <p:spPr>
            <a:xfrm>
              <a:off x="2895600" y="2704052"/>
              <a:ext cx="640080" cy="640080"/>
            </a:xfrm>
            <a:prstGeom prst="ellipse">
              <a:avLst/>
            </a:prstGeom>
            <a:solidFill>
              <a:schemeClr val="bg1"/>
            </a:solidFill>
            <a:ln>
              <a:solidFill>
                <a:srgbClr val="1A4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4282"/>
                  </a:solidFill>
                  <a:latin typeface="Montserrat" pitchFamily="2" charset="0"/>
                </a:rPr>
                <a:t>2</a:t>
              </a:r>
            </a:p>
          </p:txBody>
        </p:sp>
        <p:sp>
          <p:nvSpPr>
            <p:cNvPr id="10" name="Oval 9">
              <a:extLst>
                <a:ext uri="{FF2B5EF4-FFF2-40B4-BE49-F238E27FC236}">
                  <a16:creationId xmlns:a16="http://schemas.microsoft.com/office/drawing/2014/main" id="{4F7D1B3F-2505-DB9F-9A80-351060BA2B91}"/>
                </a:ext>
              </a:extLst>
            </p:cNvPr>
            <p:cNvSpPr/>
            <p:nvPr/>
          </p:nvSpPr>
          <p:spPr>
            <a:xfrm>
              <a:off x="2895600" y="3618275"/>
              <a:ext cx="640080" cy="640080"/>
            </a:xfrm>
            <a:prstGeom prst="ellipse">
              <a:avLst/>
            </a:prstGeom>
            <a:solidFill>
              <a:schemeClr val="bg1"/>
            </a:solidFill>
            <a:ln>
              <a:solidFill>
                <a:srgbClr val="1A4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4282"/>
                  </a:solidFill>
                  <a:latin typeface="Montserrat" pitchFamily="2" charset="0"/>
                </a:rPr>
                <a:t>3</a:t>
              </a:r>
            </a:p>
          </p:txBody>
        </p:sp>
        <p:sp>
          <p:nvSpPr>
            <p:cNvPr id="11" name="Oval 10">
              <a:extLst>
                <a:ext uri="{FF2B5EF4-FFF2-40B4-BE49-F238E27FC236}">
                  <a16:creationId xmlns:a16="http://schemas.microsoft.com/office/drawing/2014/main" id="{6627C248-1F73-449A-2FCC-2A7A48F11688}"/>
                </a:ext>
              </a:extLst>
            </p:cNvPr>
            <p:cNvSpPr/>
            <p:nvPr/>
          </p:nvSpPr>
          <p:spPr>
            <a:xfrm>
              <a:off x="2895600" y="4532498"/>
              <a:ext cx="640080" cy="640080"/>
            </a:xfrm>
            <a:prstGeom prst="ellipse">
              <a:avLst/>
            </a:prstGeom>
            <a:solidFill>
              <a:schemeClr val="bg1"/>
            </a:solidFill>
            <a:ln>
              <a:solidFill>
                <a:srgbClr val="1A4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rgbClr val="004282"/>
                  </a:solidFill>
                  <a:latin typeface="Montserrat" pitchFamily="2" charset="0"/>
                </a:rPr>
                <a:t>4</a:t>
              </a:r>
            </a:p>
          </p:txBody>
        </p:sp>
      </p:grpSp>
    </p:spTree>
    <p:extLst>
      <p:ext uri="{BB962C8B-B14F-4D97-AF65-F5344CB8AC3E}">
        <p14:creationId xmlns:p14="http://schemas.microsoft.com/office/powerpoint/2010/main" val="1774615120"/>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6E773-BE4E-FBB6-8C4B-6A060F5B8374}"/>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C47049F-F11B-D684-D94A-D7C9395C5AFC}"/>
              </a:ext>
            </a:extLst>
          </p:cNvPr>
          <p:cNvGraphicFramePr/>
          <p:nvPr>
            <p:extLst>
              <p:ext uri="{D42A27DB-BD31-4B8C-83A1-F6EECF244321}">
                <p14:modId xmlns:p14="http://schemas.microsoft.com/office/powerpoint/2010/main" val="2738758119"/>
              </p:ext>
            </p:extLst>
          </p:nvPr>
        </p:nvGraphicFramePr>
        <p:xfrm>
          <a:off x="515078" y="1263886"/>
          <a:ext cx="11349135" cy="5264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TextBox 46">
            <a:extLst>
              <a:ext uri="{FF2B5EF4-FFF2-40B4-BE49-F238E27FC236}">
                <a16:creationId xmlns:a16="http://schemas.microsoft.com/office/drawing/2014/main" id="{C5B5864D-A0EC-1060-6C28-28239928AA9E}"/>
              </a:ext>
            </a:extLst>
          </p:cNvPr>
          <p:cNvSpPr txBox="1"/>
          <p:nvPr/>
        </p:nvSpPr>
        <p:spPr>
          <a:xfrm>
            <a:off x="2505033" y="2560553"/>
            <a:ext cx="1097280" cy="723275"/>
          </a:xfrm>
          <a:prstGeom prst="rect">
            <a:avLst/>
          </a:prstGeom>
          <a:noFill/>
        </p:spPr>
        <p:txBody>
          <a:bodyPr wrap="square" lIns="137160" tIns="0" rIns="0" bIns="0" rtlCol="0" anchor="t" anchorCtr="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APR 23</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914400"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Preliminary Approval granted</a:t>
            </a:r>
            <a:endParaRPr kumimoji="0" lang="en-GB" sz="1050" i="0" u="none" strike="noStrike" kern="0" cap="none" spc="0" normalizeH="0" baseline="0" noProof="0">
              <a:ln>
                <a:noFill/>
              </a:ln>
              <a:effectLst/>
              <a:uLnTx/>
              <a:uFillTx/>
              <a:latin typeface="Montserrat Medium" panose="00000600000000000000" pitchFamily="2" charset="0"/>
            </a:endParaRPr>
          </a:p>
        </p:txBody>
      </p:sp>
      <p:sp>
        <p:nvSpPr>
          <p:cNvPr id="32" name="TextBox 31">
            <a:extLst>
              <a:ext uri="{FF2B5EF4-FFF2-40B4-BE49-F238E27FC236}">
                <a16:creationId xmlns:a16="http://schemas.microsoft.com/office/drawing/2014/main" id="{1C71C252-579E-F56F-1205-A608387ADE0D}"/>
              </a:ext>
            </a:extLst>
          </p:cNvPr>
          <p:cNvSpPr txBox="1"/>
          <p:nvPr/>
        </p:nvSpPr>
        <p:spPr>
          <a:xfrm>
            <a:off x="2379802" y="4554564"/>
            <a:ext cx="1097280" cy="88485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a:latin typeface="Montserrat ExtraBold" panose="00000900000000000000" pitchFamily="2" charset="0"/>
              </a:rPr>
              <a:t>APR 19</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Plaintiffs filed Motion for Preliminary Approval</a:t>
            </a:r>
          </a:p>
        </p:txBody>
      </p:sp>
      <p:sp>
        <p:nvSpPr>
          <p:cNvPr id="44" name="TextBox 43">
            <a:extLst>
              <a:ext uri="{FF2B5EF4-FFF2-40B4-BE49-F238E27FC236}">
                <a16:creationId xmlns:a16="http://schemas.microsoft.com/office/drawing/2014/main" id="{9069CA2F-3360-C0C5-8194-B961E77C8A5F}"/>
              </a:ext>
            </a:extLst>
          </p:cNvPr>
          <p:cNvSpPr txBox="1"/>
          <p:nvPr/>
        </p:nvSpPr>
        <p:spPr>
          <a:xfrm>
            <a:off x="1095388" y="4528816"/>
            <a:ext cx="1097280" cy="910606"/>
          </a:xfrm>
          <a:prstGeom prst="rect">
            <a:avLst/>
          </a:prstGeom>
          <a:noFill/>
        </p:spPr>
        <p:txBody>
          <a:bodyPr wrap="square" lIns="137160" tIns="0" rIns="0" bIns="0" rtlCol="0" anchor="t" anchorCtr="0">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n-GB" sz="1050" kern="0">
                <a:solidFill>
                  <a:srgbClr val="0E2036"/>
                </a:solidFill>
                <a:latin typeface="Montserrat ExtraBold" panose="00000900000000000000" pitchFamily="2" charset="0"/>
              </a:rPr>
              <a:t>MAR</a:t>
            </a:r>
            <a:r>
              <a:rPr kumimoji="0" lang="en-GB" sz="1050" i="0" u="none" strike="noStrike" kern="0" cap="none" spc="0" normalizeH="0" baseline="0" noProof="0">
                <a:ln>
                  <a:noFill/>
                </a:ln>
                <a:solidFill>
                  <a:srgbClr val="0E2036"/>
                </a:solidFill>
                <a:effectLst/>
                <a:uLnTx/>
                <a:uFillTx/>
                <a:latin typeface="Montserrat ExtraBold" panose="00000900000000000000" pitchFamily="2" charset="0"/>
              </a:rPr>
              <a:t> 15</a:t>
            </a:r>
            <a:endParaRPr lang="en-GB" sz="1050" kern="0">
              <a:solidFill>
                <a:srgbClr val="0E2036"/>
              </a:solidFill>
              <a:latin typeface="Montserrat Medium" panose="00000600000000000000" pitchFamily="2" charset="0"/>
            </a:endParaRPr>
          </a:p>
          <a:p>
            <a:pPr marL="0" marR="0" lvl="0" indent="0" defTabSz="914400" eaLnBrk="1" fontAlgn="auto" latinLnBrk="0" hangingPunct="1">
              <a:lnSpc>
                <a:spcPct val="100000"/>
              </a:lnSpc>
              <a:spcBef>
                <a:spcPts val="0"/>
              </a:spcBef>
              <a:spcAft>
                <a:spcPts val="600"/>
              </a:spcAft>
              <a:buClrTx/>
              <a:buSzTx/>
              <a:buFontTx/>
              <a:buNone/>
              <a:tabLst/>
              <a:defRPr/>
            </a:pPr>
            <a:r>
              <a:rPr kumimoji="0" lang="en-GB" sz="1050" b="0" i="0" u="none" strike="noStrike" kern="0" cap="none" spc="0" normalizeH="0" baseline="0" noProof="0">
                <a:ln>
                  <a:noFill/>
                </a:ln>
                <a:solidFill>
                  <a:srgbClr val="0E2036"/>
                </a:solidFill>
                <a:effectLst/>
                <a:uLnTx/>
                <a:uFillTx/>
                <a:latin typeface="Montserrat Medium" panose="00000600000000000000" pitchFamily="2" charset="0"/>
              </a:rPr>
              <a:t>Settlement agreement signed</a:t>
            </a:r>
            <a:endParaRPr kumimoji="0" lang="en-US" sz="1050" b="0" i="0" u="none" strike="noStrike" kern="0" cap="none" spc="0" normalizeH="0" baseline="0" noProof="0">
              <a:ln>
                <a:noFill/>
              </a:ln>
              <a:solidFill>
                <a:srgbClr val="0E2036"/>
              </a:solidFill>
              <a:effectLst/>
              <a:uLnTx/>
              <a:uFillTx/>
              <a:latin typeface="Montserrat Medium" panose="00000600000000000000" pitchFamily="2" charset="0"/>
            </a:endParaRPr>
          </a:p>
        </p:txBody>
      </p:sp>
      <p:cxnSp>
        <p:nvCxnSpPr>
          <p:cNvPr id="42" name="Straight Connector 41">
            <a:extLst>
              <a:ext uri="{FF2B5EF4-FFF2-40B4-BE49-F238E27FC236}">
                <a16:creationId xmlns:a16="http://schemas.microsoft.com/office/drawing/2014/main" id="{B9722112-2939-D244-E239-0942B6BD87C4}"/>
              </a:ext>
            </a:extLst>
          </p:cNvPr>
          <p:cNvCxnSpPr>
            <a:cxnSpLocks/>
          </p:cNvCxnSpPr>
          <p:nvPr/>
        </p:nvCxnSpPr>
        <p:spPr>
          <a:xfrm>
            <a:off x="1271778" y="1755616"/>
            <a:ext cx="0" cy="1683303"/>
          </a:xfrm>
          <a:prstGeom prst="line">
            <a:avLst/>
          </a:prstGeom>
          <a:noFill/>
          <a:ln w="19050" cap="rnd" cmpd="sng" algn="ctr">
            <a:solidFill>
              <a:srgbClr val="006BB7"/>
            </a:solidFill>
            <a:prstDash val="sysDot"/>
            <a:round/>
            <a:headEnd type="oval"/>
          </a:ln>
          <a:effectLst/>
        </p:spPr>
      </p:cxnSp>
      <p:sp>
        <p:nvSpPr>
          <p:cNvPr id="54" name="TextBox 53">
            <a:extLst>
              <a:ext uri="{FF2B5EF4-FFF2-40B4-BE49-F238E27FC236}">
                <a16:creationId xmlns:a16="http://schemas.microsoft.com/office/drawing/2014/main" id="{BB9D2B4B-62C7-40BF-8B16-61D31898205B}"/>
              </a:ext>
            </a:extLst>
          </p:cNvPr>
          <p:cNvSpPr txBox="1"/>
          <p:nvPr/>
        </p:nvSpPr>
        <p:spPr>
          <a:xfrm>
            <a:off x="1272331" y="1755616"/>
            <a:ext cx="1097280" cy="153118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MAR 22</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kumimoji="0" lang="en-US" sz="1050" b="0" i="0" u="none" strike="noStrike" kern="0" cap="none" spc="0" normalizeH="0" baseline="0" noProof="0">
                <a:ln>
                  <a:noFill/>
                </a:ln>
                <a:effectLst/>
                <a:uLnTx/>
                <a:uFillTx/>
                <a:latin typeface="Montserrat Medium" panose="00000600000000000000" pitchFamily="2" charset="0"/>
              </a:rPr>
              <a:t>NAR fil</a:t>
            </a:r>
            <a:r>
              <a:rPr lang="en-US" sz="1050" kern="0">
                <a:latin typeface="Montserrat Medium" panose="00000600000000000000" pitchFamily="2" charset="0"/>
              </a:rPr>
              <a:t>ed</a:t>
            </a:r>
            <a:r>
              <a:rPr kumimoji="0" lang="en-US" sz="1050" b="0" i="0" u="none" strike="noStrike" kern="0" cap="none" spc="0" normalizeH="0" baseline="0" noProof="0">
                <a:ln>
                  <a:noFill/>
                </a:ln>
                <a:effectLst/>
                <a:uLnTx/>
                <a:uFillTx/>
                <a:latin typeface="Montserrat Medium" panose="00000600000000000000" pitchFamily="2" charset="0"/>
              </a:rPr>
              <a:t> Notice of Settlement / withdrew pending motions and sought to stay litigation </a:t>
            </a:r>
            <a:endParaRPr kumimoji="0" lang="en-GB" sz="1050" b="0" i="0" u="none" strike="noStrike" kern="0" cap="none" spc="0" normalizeH="0" baseline="0" noProof="0">
              <a:ln>
                <a:noFill/>
              </a:ln>
              <a:effectLst/>
              <a:uLnTx/>
              <a:uFillTx/>
              <a:latin typeface="Montserrat Medium" panose="00000600000000000000" pitchFamily="2" charset="0"/>
            </a:endParaRPr>
          </a:p>
        </p:txBody>
      </p:sp>
      <p:sp>
        <p:nvSpPr>
          <p:cNvPr id="68" name="TextBox 67">
            <a:extLst>
              <a:ext uri="{FF2B5EF4-FFF2-40B4-BE49-F238E27FC236}">
                <a16:creationId xmlns:a16="http://schemas.microsoft.com/office/drawing/2014/main" id="{E9026D9D-8745-1F75-2F49-45E67E4633AA}"/>
              </a:ext>
            </a:extLst>
          </p:cNvPr>
          <p:cNvSpPr txBox="1"/>
          <p:nvPr/>
        </p:nvSpPr>
        <p:spPr>
          <a:xfrm>
            <a:off x="7941498" y="4528816"/>
            <a:ext cx="2127015" cy="1446550"/>
          </a:xfrm>
          <a:prstGeom prst="rect">
            <a:avLst/>
          </a:prstGeom>
          <a:noFill/>
        </p:spPr>
        <p:txBody>
          <a:bodyPr wrap="square" lIns="137160" tIns="0" rIns="0" bIns="0" rtlCol="0" anchor="t" anchorCtr="0">
            <a:spAutoFit/>
          </a:bodyPr>
          <a:lstStyle/>
          <a:p>
            <a:pPr>
              <a:spcAft>
                <a:spcPts val="600"/>
              </a:spcAft>
            </a:pPr>
            <a:r>
              <a:rPr lang="en-GB" sz="1050">
                <a:latin typeface="Montserrat ExtraBold" panose="00000900000000000000" pitchFamily="2" charset="0"/>
              </a:rPr>
              <a:t>SEP 16</a:t>
            </a:r>
            <a:endParaRPr lang="en-US" sz="1050">
              <a:latin typeface="Montserrat Medium" panose="00000600000000000000" pitchFamily="2" charset="0"/>
            </a:endParaRPr>
          </a:p>
          <a:p>
            <a:pPr>
              <a:spcAft>
                <a:spcPts val="600"/>
              </a:spcAft>
            </a:pPr>
            <a:r>
              <a:rPr lang="en-US" sz="1050">
                <a:latin typeface="Montserrat Medium" panose="00000600000000000000" pitchFamily="2" charset="0"/>
              </a:rPr>
              <a:t>Deadline for REALTOR® MLSs and opting-in non-REALTOR® MLSs to implement practice changes to be a Released Party under the settlement agreement</a:t>
            </a:r>
          </a:p>
          <a:p>
            <a:endParaRPr lang="en-GB" sz="1050">
              <a:latin typeface="Montserrat Medium" panose="00000600000000000000" pitchFamily="2" charset="0"/>
            </a:endParaRPr>
          </a:p>
        </p:txBody>
      </p:sp>
      <p:sp>
        <p:nvSpPr>
          <p:cNvPr id="70" name="TextBox 69">
            <a:extLst>
              <a:ext uri="{FF2B5EF4-FFF2-40B4-BE49-F238E27FC236}">
                <a16:creationId xmlns:a16="http://schemas.microsoft.com/office/drawing/2014/main" id="{7A8CDBDE-5B4B-307F-5B38-7E32816595BB}"/>
              </a:ext>
            </a:extLst>
          </p:cNvPr>
          <p:cNvSpPr txBox="1"/>
          <p:nvPr/>
        </p:nvSpPr>
        <p:spPr>
          <a:xfrm>
            <a:off x="7804965" y="2560553"/>
            <a:ext cx="1272124" cy="884858"/>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a:latin typeface="Montserrat ExtraBold" panose="00000900000000000000" pitchFamily="2" charset="0"/>
              </a:rPr>
              <a:t>~</a:t>
            </a:r>
            <a:r>
              <a:rPr lang="en-GB" sz="1050" kern="0">
                <a:latin typeface="Montserrat ExtraBold" panose="00000900000000000000" pitchFamily="2" charset="0"/>
              </a:rPr>
              <a:t>SEP</a:t>
            </a:r>
            <a:endParaRPr kumimoji="0" lang="en-GB" sz="1050" i="0" u="none" strike="noStrike" kern="0" cap="none" spc="0" normalizeH="0" baseline="0" noProof="0">
              <a:ln>
                <a:noFill/>
              </a:ln>
              <a:effectLst/>
              <a:uLnTx/>
              <a:uFillTx/>
              <a:latin typeface="Montserrat ExtraBold" panose="00000900000000000000" pitchFamily="2" charset="0"/>
            </a:endParaRPr>
          </a:p>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Medium" panose="00000600000000000000" pitchFamily="2" charset="0"/>
              </a:rPr>
              <a:t>Anticipated Motion in Support of Final Approval</a:t>
            </a:r>
            <a:endParaRPr kumimoji="0" lang="en-GB" sz="1050" i="0" u="none" strike="noStrike" kern="0" cap="none" spc="0" normalizeH="0" baseline="0" noProof="0">
              <a:ln>
                <a:noFill/>
              </a:ln>
              <a:effectLst/>
              <a:uLnTx/>
              <a:uFillTx/>
              <a:latin typeface="Montserrat Medium" panose="00000600000000000000" pitchFamily="2" charset="0"/>
            </a:endParaRPr>
          </a:p>
        </p:txBody>
      </p:sp>
      <p:cxnSp>
        <p:nvCxnSpPr>
          <p:cNvPr id="5" name="Straight Connector 4">
            <a:extLst>
              <a:ext uri="{FF2B5EF4-FFF2-40B4-BE49-F238E27FC236}">
                <a16:creationId xmlns:a16="http://schemas.microsoft.com/office/drawing/2014/main" id="{04E22B94-F78D-7341-7EAC-A47D74CEC7B6}"/>
              </a:ext>
            </a:extLst>
          </p:cNvPr>
          <p:cNvCxnSpPr>
            <a:cxnSpLocks/>
          </p:cNvCxnSpPr>
          <p:nvPr/>
        </p:nvCxnSpPr>
        <p:spPr>
          <a:xfrm flipV="1">
            <a:off x="1091947" y="4322086"/>
            <a:ext cx="0" cy="1089050"/>
          </a:xfrm>
          <a:prstGeom prst="line">
            <a:avLst/>
          </a:prstGeom>
          <a:noFill/>
          <a:ln w="19050" cap="rnd" cmpd="sng" algn="ctr">
            <a:solidFill>
              <a:srgbClr val="006BB7"/>
            </a:solidFill>
            <a:prstDash val="sysDot"/>
            <a:round/>
            <a:headEnd type="oval"/>
          </a:ln>
          <a:effectLst/>
        </p:spPr>
      </p:cxnSp>
      <p:cxnSp>
        <p:nvCxnSpPr>
          <p:cNvPr id="12" name="Straight Connector 11">
            <a:extLst>
              <a:ext uri="{FF2B5EF4-FFF2-40B4-BE49-F238E27FC236}">
                <a16:creationId xmlns:a16="http://schemas.microsoft.com/office/drawing/2014/main" id="{1B414DB1-276F-4E31-A7A7-24666AA619BA}"/>
              </a:ext>
            </a:extLst>
          </p:cNvPr>
          <p:cNvCxnSpPr>
            <a:cxnSpLocks/>
          </p:cNvCxnSpPr>
          <p:nvPr/>
        </p:nvCxnSpPr>
        <p:spPr>
          <a:xfrm flipV="1">
            <a:off x="2413928" y="4322086"/>
            <a:ext cx="0" cy="1089050"/>
          </a:xfrm>
          <a:prstGeom prst="line">
            <a:avLst/>
          </a:prstGeom>
          <a:noFill/>
          <a:ln w="19050" cap="rnd" cmpd="sng" algn="ctr">
            <a:solidFill>
              <a:srgbClr val="006BB7"/>
            </a:solidFill>
            <a:prstDash val="sysDot"/>
            <a:round/>
            <a:headEnd type="oval"/>
          </a:ln>
          <a:effectLst/>
        </p:spPr>
      </p:cxnSp>
      <p:cxnSp>
        <p:nvCxnSpPr>
          <p:cNvPr id="13" name="Straight Connector 12">
            <a:extLst>
              <a:ext uri="{FF2B5EF4-FFF2-40B4-BE49-F238E27FC236}">
                <a16:creationId xmlns:a16="http://schemas.microsoft.com/office/drawing/2014/main" id="{726B2DF0-BDD6-0494-9ED1-53BC5394486E}"/>
              </a:ext>
            </a:extLst>
          </p:cNvPr>
          <p:cNvCxnSpPr>
            <a:cxnSpLocks/>
          </p:cNvCxnSpPr>
          <p:nvPr/>
        </p:nvCxnSpPr>
        <p:spPr>
          <a:xfrm>
            <a:off x="2503884" y="2560553"/>
            <a:ext cx="0" cy="878366"/>
          </a:xfrm>
          <a:prstGeom prst="line">
            <a:avLst/>
          </a:prstGeom>
          <a:noFill/>
          <a:ln w="19050" cap="rnd" cmpd="sng" algn="ctr">
            <a:solidFill>
              <a:srgbClr val="006BB7"/>
            </a:solidFill>
            <a:prstDash val="sysDot"/>
            <a:round/>
            <a:headEnd type="oval"/>
          </a:ln>
          <a:effectLst/>
        </p:spPr>
      </p:cxnSp>
      <p:sp>
        <p:nvSpPr>
          <p:cNvPr id="8" name="TextBox 7">
            <a:extLst>
              <a:ext uri="{FF2B5EF4-FFF2-40B4-BE49-F238E27FC236}">
                <a16:creationId xmlns:a16="http://schemas.microsoft.com/office/drawing/2014/main" id="{35898026-1B6B-5585-DBAA-C160923B7669}"/>
              </a:ext>
            </a:extLst>
          </p:cNvPr>
          <p:cNvSpPr txBox="1"/>
          <p:nvPr/>
        </p:nvSpPr>
        <p:spPr>
          <a:xfrm>
            <a:off x="4570164" y="1566845"/>
            <a:ext cx="2784587" cy="1938992"/>
          </a:xfrm>
          <a:prstGeom prst="rect">
            <a:avLst/>
          </a:prstGeom>
          <a:noFill/>
        </p:spPr>
        <p:txBody>
          <a:bodyPr wrap="square" lIns="137160" rIns="0" anchor="t" anchorCtr="0">
            <a:spAutoFit/>
          </a:bodyPr>
          <a:lstStyle/>
          <a:p>
            <a:pPr defTabSz="1007886">
              <a:spcAft>
                <a:spcPts val="600"/>
              </a:spcAft>
              <a:defRPr/>
            </a:pPr>
            <a:r>
              <a:rPr kumimoji="0" lang="en-US" sz="1050" i="0" u="none" strike="noStrike" kern="0" cap="none" spc="0" normalizeH="0" baseline="0" noProof="0" dirty="0">
                <a:ln>
                  <a:noFill/>
                </a:ln>
                <a:effectLst/>
                <a:uLnTx/>
                <a:uFillTx/>
                <a:latin typeface="Montserrat ExtraBold" panose="00000900000000000000" pitchFamily="2" charset="0"/>
              </a:rPr>
              <a:t>JUNE 18 </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REALTOR® MLSs to execute Appendix B (to be included as a Released Party)</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brokerages to execute Appendix C (to be included as a Released Party) </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non-REALTOR® MLSs to execute Appendix D (to be included as a Released Party)</a:t>
            </a:r>
          </a:p>
        </p:txBody>
      </p:sp>
      <p:cxnSp>
        <p:nvCxnSpPr>
          <p:cNvPr id="15" name="Straight Connector 14">
            <a:extLst>
              <a:ext uri="{FF2B5EF4-FFF2-40B4-BE49-F238E27FC236}">
                <a16:creationId xmlns:a16="http://schemas.microsoft.com/office/drawing/2014/main" id="{261D4CDC-3F23-45F9-1953-7E7732F0BAFD}"/>
              </a:ext>
            </a:extLst>
          </p:cNvPr>
          <p:cNvCxnSpPr>
            <a:cxnSpLocks/>
          </p:cNvCxnSpPr>
          <p:nvPr/>
        </p:nvCxnSpPr>
        <p:spPr>
          <a:xfrm>
            <a:off x="4552637" y="1605853"/>
            <a:ext cx="0" cy="1833066"/>
          </a:xfrm>
          <a:prstGeom prst="line">
            <a:avLst/>
          </a:prstGeom>
          <a:noFill/>
          <a:ln w="19050" cap="rnd" cmpd="sng" algn="ctr">
            <a:solidFill>
              <a:srgbClr val="006BB7"/>
            </a:solidFill>
            <a:prstDash val="sysDot"/>
            <a:round/>
            <a:headEnd type="oval"/>
          </a:ln>
          <a:effectLst/>
        </p:spPr>
      </p:cxnSp>
      <p:sp>
        <p:nvSpPr>
          <p:cNvPr id="39" name="TextBox 38">
            <a:extLst>
              <a:ext uri="{FF2B5EF4-FFF2-40B4-BE49-F238E27FC236}">
                <a16:creationId xmlns:a16="http://schemas.microsoft.com/office/drawing/2014/main" id="{8492E286-B1A9-4C44-B99F-DA10AC65ABB0}"/>
              </a:ext>
            </a:extLst>
          </p:cNvPr>
          <p:cNvSpPr txBox="1"/>
          <p:nvPr/>
        </p:nvSpPr>
        <p:spPr>
          <a:xfrm>
            <a:off x="4463291" y="4528816"/>
            <a:ext cx="2553912" cy="1923604"/>
          </a:xfrm>
          <a:prstGeom prst="rect">
            <a:avLst/>
          </a:prstGeom>
          <a:noFill/>
        </p:spPr>
        <p:txBody>
          <a:bodyPr wrap="square" lIns="137160" tIns="0" rIns="0" bIns="0" rtlCol="0" anchor="t" anchorCtr="0">
            <a:spAutoFit/>
          </a:bodyPr>
          <a:lstStyle/>
          <a:p>
            <a:pPr defTabSz="1007886">
              <a:spcAft>
                <a:spcPts val="600"/>
              </a:spcAft>
              <a:defRPr/>
            </a:pPr>
            <a:r>
              <a:rPr lang="en-GB" sz="1050" kern="0" dirty="0">
                <a:latin typeface="Montserrat ExtraBold" panose="00000900000000000000" pitchFamily="2" charset="0"/>
              </a:rPr>
              <a:t>AUG 17</a:t>
            </a:r>
            <a:endParaRPr kumimoji="0" lang="en-GB" sz="1050" i="0" u="none" strike="noStrike" kern="0" cap="none" spc="0" normalizeH="0" baseline="0" noProof="0" dirty="0">
              <a:ln>
                <a:noFill/>
              </a:ln>
              <a:solidFill>
                <a:schemeClr val="accent2">
                  <a:lumMod val="75000"/>
                </a:schemeClr>
              </a:solidFill>
              <a:effectLst/>
              <a:uLnTx/>
              <a:uFillTx/>
              <a:latin typeface="Montserrat ExtraBold" panose="00000900000000000000" pitchFamily="2" charset="0"/>
            </a:endParaRP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050" i="0" u="none" strike="noStrike" kern="0" cap="none" spc="0" normalizeH="0" baseline="0" noProof="0" dirty="0">
                <a:ln>
                  <a:noFill/>
                </a:ln>
                <a:effectLst/>
                <a:uLnTx/>
                <a:uFillTx/>
                <a:latin typeface="Montserrat Medium" panose="00000600000000000000" pitchFamily="2" charset="0"/>
              </a:rPr>
              <a:t>Earliest date for </a:t>
            </a:r>
            <a:r>
              <a:rPr lang="en-GB" sz="1050" kern="0" dirty="0">
                <a:latin typeface="Montserrat Medium" panose="00000600000000000000" pitchFamily="2" charset="0"/>
              </a:rPr>
              <a:t>Plaintiffs to issue class notice</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New NAR MLS Policy takes effect to implement practice changes</a:t>
            </a:r>
          </a:p>
          <a:p>
            <a:pPr marL="171450" marR="0" lvl="0" indent="-171450" defTabSz="1007886"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i="0" u="none" strike="noStrike" kern="0" cap="none" spc="0" normalizeH="0" baseline="0" noProof="0" dirty="0">
                <a:ln>
                  <a:noFill/>
                </a:ln>
                <a:effectLst/>
                <a:uLnTx/>
                <a:uFillTx/>
                <a:latin typeface="Montserrat Medium" panose="00000600000000000000" pitchFamily="2" charset="0"/>
              </a:rPr>
              <a:t>Deadline for REALTOR® MLSs to implement policy changes  pursuant to mandatory NAR policy**</a:t>
            </a:r>
          </a:p>
          <a:p>
            <a:pPr marL="171450" marR="0" lvl="0" indent="-171450" defTabSz="1007886"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i="0" u="none" strike="noStrike" kern="0" cap="none" spc="0" normalizeH="0" baseline="0" noProof="0" dirty="0">
              <a:ln>
                <a:noFill/>
              </a:ln>
              <a:effectLst/>
              <a:uLnTx/>
              <a:uFillTx/>
              <a:latin typeface="Montserrat Medium" panose="00000600000000000000" pitchFamily="2" charset="0"/>
            </a:endParaRPr>
          </a:p>
        </p:txBody>
      </p:sp>
      <p:cxnSp>
        <p:nvCxnSpPr>
          <p:cNvPr id="20" name="Straight Connector 19">
            <a:extLst>
              <a:ext uri="{FF2B5EF4-FFF2-40B4-BE49-F238E27FC236}">
                <a16:creationId xmlns:a16="http://schemas.microsoft.com/office/drawing/2014/main" id="{542D5742-E65C-73AC-2243-7DA775CCCAB2}"/>
              </a:ext>
            </a:extLst>
          </p:cNvPr>
          <p:cNvCxnSpPr>
            <a:cxnSpLocks/>
          </p:cNvCxnSpPr>
          <p:nvPr/>
        </p:nvCxnSpPr>
        <p:spPr>
          <a:xfrm flipV="1">
            <a:off x="4447036" y="4406737"/>
            <a:ext cx="0" cy="1830916"/>
          </a:xfrm>
          <a:prstGeom prst="line">
            <a:avLst/>
          </a:prstGeom>
          <a:noFill/>
          <a:ln w="19050" cap="rnd" cmpd="sng" algn="ctr">
            <a:solidFill>
              <a:srgbClr val="006BB7"/>
            </a:solidFill>
            <a:prstDash val="sysDot"/>
            <a:round/>
            <a:headEnd type="oval"/>
          </a:ln>
          <a:effectLst/>
        </p:spPr>
      </p:cxnSp>
      <p:cxnSp>
        <p:nvCxnSpPr>
          <p:cNvPr id="27" name="Straight Connector 26">
            <a:extLst>
              <a:ext uri="{FF2B5EF4-FFF2-40B4-BE49-F238E27FC236}">
                <a16:creationId xmlns:a16="http://schemas.microsoft.com/office/drawing/2014/main" id="{F0625ECF-C2CF-137D-EFB9-6679587C4EE6}"/>
              </a:ext>
            </a:extLst>
          </p:cNvPr>
          <p:cNvCxnSpPr>
            <a:cxnSpLocks/>
          </p:cNvCxnSpPr>
          <p:nvPr/>
        </p:nvCxnSpPr>
        <p:spPr>
          <a:xfrm flipH="1">
            <a:off x="4441116" y="4405630"/>
            <a:ext cx="2371345" cy="0"/>
          </a:xfrm>
          <a:prstGeom prst="line">
            <a:avLst/>
          </a:prstGeom>
          <a:noFill/>
          <a:ln w="19050" cap="rnd" cmpd="sng" algn="ctr">
            <a:solidFill>
              <a:srgbClr val="006BB7"/>
            </a:solidFill>
            <a:prstDash val="sysDot"/>
            <a:round/>
            <a:headEnd type="none" w="med" len="med"/>
            <a:tailEnd type="none" w="med" len="med"/>
          </a:ln>
          <a:effectLst/>
        </p:spPr>
      </p:cxnSp>
      <p:cxnSp>
        <p:nvCxnSpPr>
          <p:cNvPr id="58" name="Straight Connector 57">
            <a:extLst>
              <a:ext uri="{FF2B5EF4-FFF2-40B4-BE49-F238E27FC236}">
                <a16:creationId xmlns:a16="http://schemas.microsoft.com/office/drawing/2014/main" id="{2016DC8F-143F-4AF0-6A7F-B558E9323DA4}"/>
              </a:ext>
            </a:extLst>
          </p:cNvPr>
          <p:cNvCxnSpPr>
            <a:cxnSpLocks/>
          </p:cNvCxnSpPr>
          <p:nvPr/>
        </p:nvCxnSpPr>
        <p:spPr>
          <a:xfrm>
            <a:off x="6815753" y="4322086"/>
            <a:ext cx="0" cy="76130"/>
          </a:xfrm>
          <a:prstGeom prst="line">
            <a:avLst/>
          </a:prstGeom>
          <a:noFill/>
          <a:ln w="19050" cap="rnd" cmpd="sng" algn="ctr">
            <a:solidFill>
              <a:srgbClr val="006BB7"/>
            </a:solidFill>
            <a:prstDash val="sysDot"/>
            <a:round/>
            <a:headEnd type="none" w="med" len="med"/>
            <a:tailEnd type="none" w="med" len="med"/>
          </a:ln>
          <a:effectLst/>
        </p:spPr>
      </p:cxnSp>
      <p:cxnSp>
        <p:nvCxnSpPr>
          <p:cNvPr id="74" name="Straight Connector 73">
            <a:extLst>
              <a:ext uri="{FF2B5EF4-FFF2-40B4-BE49-F238E27FC236}">
                <a16:creationId xmlns:a16="http://schemas.microsoft.com/office/drawing/2014/main" id="{65A88CAA-1152-FD71-5BA1-A538209E60B2}"/>
              </a:ext>
            </a:extLst>
          </p:cNvPr>
          <p:cNvCxnSpPr>
            <a:cxnSpLocks/>
          </p:cNvCxnSpPr>
          <p:nvPr/>
        </p:nvCxnSpPr>
        <p:spPr>
          <a:xfrm flipV="1">
            <a:off x="7941498" y="4322086"/>
            <a:ext cx="0" cy="1388493"/>
          </a:xfrm>
          <a:prstGeom prst="line">
            <a:avLst/>
          </a:prstGeom>
          <a:noFill/>
          <a:ln w="19050" cap="rnd" cmpd="sng" algn="ctr">
            <a:solidFill>
              <a:srgbClr val="006BB7"/>
            </a:solidFill>
            <a:prstDash val="sysDot"/>
            <a:round/>
            <a:headEnd type="oval"/>
          </a:ln>
          <a:effectLst/>
        </p:spPr>
      </p:cxnSp>
      <p:cxnSp>
        <p:nvCxnSpPr>
          <p:cNvPr id="78" name="Straight Connector 77">
            <a:extLst>
              <a:ext uri="{FF2B5EF4-FFF2-40B4-BE49-F238E27FC236}">
                <a16:creationId xmlns:a16="http://schemas.microsoft.com/office/drawing/2014/main" id="{61634694-4C7B-6D75-7F20-6268ACBC4692}"/>
              </a:ext>
            </a:extLst>
          </p:cNvPr>
          <p:cNvCxnSpPr>
            <a:cxnSpLocks/>
          </p:cNvCxnSpPr>
          <p:nvPr/>
        </p:nvCxnSpPr>
        <p:spPr>
          <a:xfrm>
            <a:off x="7804965" y="2560553"/>
            <a:ext cx="0" cy="878366"/>
          </a:xfrm>
          <a:prstGeom prst="line">
            <a:avLst/>
          </a:prstGeom>
          <a:noFill/>
          <a:ln w="19050" cap="rnd" cmpd="sng" algn="ctr">
            <a:solidFill>
              <a:srgbClr val="006BB7"/>
            </a:solidFill>
            <a:prstDash val="sysDot"/>
            <a:round/>
            <a:headEnd type="oval"/>
          </a:ln>
          <a:effectLst/>
        </p:spPr>
      </p:cxnSp>
      <p:sp>
        <p:nvSpPr>
          <p:cNvPr id="79" name="TextBox 78">
            <a:extLst>
              <a:ext uri="{FF2B5EF4-FFF2-40B4-BE49-F238E27FC236}">
                <a16:creationId xmlns:a16="http://schemas.microsoft.com/office/drawing/2014/main" id="{A6496C21-F0D6-3672-01A1-6CC37EF6F27E}"/>
              </a:ext>
            </a:extLst>
          </p:cNvPr>
          <p:cNvSpPr txBox="1"/>
          <p:nvPr/>
        </p:nvSpPr>
        <p:spPr>
          <a:xfrm>
            <a:off x="9609486" y="2560553"/>
            <a:ext cx="1139027" cy="561692"/>
          </a:xfrm>
          <a:prstGeom prst="rect">
            <a:avLst/>
          </a:prstGeom>
          <a:noFill/>
        </p:spPr>
        <p:txBody>
          <a:bodyPr wrap="square" lIns="137160" tIns="0" rIns="0" bIns="0" rtlCol="0" anchor="t" anchorCtr="0">
            <a:spAutoFit/>
          </a:bodyPr>
          <a:lstStyle/>
          <a:p>
            <a:pPr marL="0" marR="0" lvl="0" indent="0" defTabSz="1007886" eaLnBrk="1" fontAlgn="auto" latinLnBrk="0" hangingPunct="1">
              <a:lnSpc>
                <a:spcPct val="100000"/>
              </a:lnSpc>
              <a:spcBef>
                <a:spcPts val="0"/>
              </a:spcBef>
              <a:spcAft>
                <a:spcPts val="600"/>
              </a:spcAft>
              <a:buClrTx/>
              <a:buSzTx/>
              <a:buFontTx/>
              <a:buNone/>
              <a:tabLst/>
              <a:defRPr/>
            </a:pPr>
            <a:r>
              <a:rPr lang="en-GB" sz="1050" kern="0">
                <a:latin typeface="Montserrat ExtraBold" panose="00000900000000000000" pitchFamily="2" charset="0"/>
              </a:rPr>
              <a:t>NOV 26</a:t>
            </a:r>
          </a:p>
          <a:p>
            <a:pPr marL="0" marR="0" lvl="0" indent="0" defTabSz="1007886" eaLnBrk="1" fontAlgn="auto" latinLnBrk="0" hangingPunct="1">
              <a:lnSpc>
                <a:spcPct val="100000"/>
              </a:lnSpc>
              <a:spcBef>
                <a:spcPts val="0"/>
              </a:spcBef>
              <a:spcAft>
                <a:spcPts val="0"/>
              </a:spcAft>
              <a:buClrTx/>
              <a:buSzTx/>
              <a:buFontTx/>
              <a:buNone/>
              <a:tabLst/>
              <a:defRPr/>
            </a:pPr>
            <a:r>
              <a:rPr kumimoji="0" lang="en-GB" sz="1050" i="0" u="none" strike="noStrike" kern="0" cap="none" spc="0" normalizeH="0" baseline="0" noProof="0">
                <a:ln>
                  <a:noFill/>
                </a:ln>
                <a:effectLst/>
                <a:uLnTx/>
                <a:uFillTx/>
                <a:latin typeface="Montserrat Medium" panose="00000600000000000000" pitchFamily="2" charset="0"/>
              </a:rPr>
              <a:t>Hearing for Final Approval</a:t>
            </a:r>
          </a:p>
        </p:txBody>
      </p:sp>
      <p:cxnSp>
        <p:nvCxnSpPr>
          <p:cNvPr id="80" name="Straight Connector 79">
            <a:extLst>
              <a:ext uri="{FF2B5EF4-FFF2-40B4-BE49-F238E27FC236}">
                <a16:creationId xmlns:a16="http://schemas.microsoft.com/office/drawing/2014/main" id="{CE6B4FBE-FBC1-60F4-3664-0E131343D3B2}"/>
              </a:ext>
            </a:extLst>
          </p:cNvPr>
          <p:cNvCxnSpPr>
            <a:cxnSpLocks/>
          </p:cNvCxnSpPr>
          <p:nvPr/>
        </p:nvCxnSpPr>
        <p:spPr>
          <a:xfrm>
            <a:off x="9609486" y="2560553"/>
            <a:ext cx="0" cy="878366"/>
          </a:xfrm>
          <a:prstGeom prst="line">
            <a:avLst/>
          </a:prstGeom>
          <a:noFill/>
          <a:ln w="19050" cap="rnd" cmpd="sng" algn="ctr">
            <a:solidFill>
              <a:srgbClr val="006BB7"/>
            </a:solidFill>
            <a:prstDash val="sysDot"/>
            <a:round/>
            <a:headEnd type="oval"/>
          </a:ln>
          <a:effectLst/>
        </p:spPr>
      </p:cxnSp>
      <p:sp>
        <p:nvSpPr>
          <p:cNvPr id="6" name="TextBox 5">
            <a:extLst>
              <a:ext uri="{FF2B5EF4-FFF2-40B4-BE49-F238E27FC236}">
                <a16:creationId xmlns:a16="http://schemas.microsoft.com/office/drawing/2014/main" id="{B4CA0EF0-0EFE-0428-0949-8A9C1C8C7E4F}"/>
              </a:ext>
            </a:extLst>
          </p:cNvPr>
          <p:cNvSpPr txBox="1"/>
          <p:nvPr/>
        </p:nvSpPr>
        <p:spPr>
          <a:xfrm>
            <a:off x="8336121" y="767508"/>
            <a:ext cx="3539785" cy="848950"/>
          </a:xfrm>
          <a:prstGeom prst="rect">
            <a:avLst/>
          </a:prstGeom>
          <a:noFill/>
        </p:spPr>
        <p:txBody>
          <a:bodyPr wrap="square" rtlCol="0">
            <a:spAutoFit/>
          </a:bodyPr>
          <a:lstStyle/>
          <a:p>
            <a:pPr>
              <a:spcAft>
                <a:spcPts val="200"/>
              </a:spcAft>
            </a:pPr>
            <a:r>
              <a:rPr lang="en-US" sz="950" dirty="0">
                <a:solidFill>
                  <a:srgbClr val="006BB7"/>
                </a:solidFill>
                <a:latin typeface="Montserrat ExtraBold" pitchFamily="2" charset="0"/>
              </a:rPr>
              <a:t>*As of June 24, 2024. Please refer to the settlement agreement for detailed information on deadlines.</a:t>
            </a:r>
            <a:br>
              <a:rPr lang="en-US" sz="950" dirty="0">
                <a:solidFill>
                  <a:srgbClr val="006BB7"/>
                </a:solidFill>
                <a:latin typeface="Montserrat ExtraBold" pitchFamily="2" charset="0"/>
              </a:rPr>
            </a:br>
            <a:r>
              <a:rPr lang="en-US" sz="950" dirty="0">
                <a:solidFill>
                  <a:srgbClr val="006BB7"/>
                </a:solidFill>
                <a:latin typeface="Montserrat ExtraBold" pitchFamily="2" charset="0"/>
              </a:rPr>
              <a:t> </a:t>
            </a:r>
          </a:p>
          <a:p>
            <a:pPr>
              <a:spcAft>
                <a:spcPts val="200"/>
              </a:spcAft>
            </a:pPr>
            <a:r>
              <a:rPr lang="en-US" sz="950" dirty="0">
                <a:solidFill>
                  <a:srgbClr val="006BB7"/>
                </a:solidFill>
                <a:latin typeface="Montserrat ExtraBold" pitchFamily="2" charset="0"/>
              </a:rPr>
              <a:t>**NAR encourages all MLSs to implement the practice changes by August 17, 2024.  </a:t>
            </a:r>
          </a:p>
        </p:txBody>
      </p:sp>
      <p:sp>
        <p:nvSpPr>
          <p:cNvPr id="7" name="TextBox 6">
            <a:extLst>
              <a:ext uri="{FF2B5EF4-FFF2-40B4-BE49-F238E27FC236}">
                <a16:creationId xmlns:a16="http://schemas.microsoft.com/office/drawing/2014/main" id="{F6ED16B3-A25C-E2AD-5477-0B77814BCB36}"/>
              </a:ext>
            </a:extLst>
          </p:cNvPr>
          <p:cNvSpPr txBox="1"/>
          <p:nvPr/>
        </p:nvSpPr>
        <p:spPr>
          <a:xfrm>
            <a:off x="415586" y="637237"/>
            <a:ext cx="7525912"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006BB7"/>
                </a:solidFill>
                <a:latin typeface="Montserrat" pitchFamily="2" charset="0"/>
              </a:rPr>
              <a:t>NAR SETTLEMENT TIMELINE*</a:t>
            </a:r>
            <a:endParaRPr kumimoji="0" lang="en-US" sz="3600" b="1" i="0" u="none" strike="noStrike" kern="1200" cap="none" spc="0" normalizeH="0" baseline="0" noProof="0" dirty="0">
              <a:ln>
                <a:noFill/>
              </a:ln>
              <a:solidFill>
                <a:srgbClr val="006BB7"/>
              </a:solidFill>
              <a:effectLst/>
              <a:uLnTx/>
              <a:uFillTx/>
              <a:latin typeface="Montserrat" pitchFamily="2" charset="0"/>
            </a:endParaRPr>
          </a:p>
        </p:txBody>
      </p:sp>
    </p:spTree>
    <p:extLst>
      <p:ext uri="{BB962C8B-B14F-4D97-AF65-F5344CB8AC3E}">
        <p14:creationId xmlns:p14="http://schemas.microsoft.com/office/powerpoint/2010/main" val="3449254148"/>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41;p48">
            <a:extLst>
              <a:ext uri="{FF2B5EF4-FFF2-40B4-BE49-F238E27FC236}">
                <a16:creationId xmlns:a16="http://schemas.microsoft.com/office/drawing/2014/main" id="{B5F8EC9C-20D1-DE74-F0D3-8E95941DA517}"/>
              </a:ext>
            </a:extLst>
          </p:cNvPr>
          <p:cNvCxnSpPr>
            <a:cxnSpLocks/>
          </p:cNvCxnSpPr>
          <p:nvPr/>
        </p:nvCxnSpPr>
        <p:spPr>
          <a:xfrm>
            <a:off x="415586" y="1517717"/>
            <a:ext cx="1737360" cy="0"/>
          </a:xfrm>
          <a:prstGeom prst="straightConnector1">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3C1455D-C61C-F86C-FD98-D0A7EE4599BE}"/>
              </a:ext>
            </a:extLst>
          </p:cNvPr>
          <p:cNvSpPr txBox="1"/>
          <p:nvPr/>
        </p:nvSpPr>
        <p:spPr>
          <a:xfrm>
            <a:off x="415586" y="662104"/>
            <a:ext cx="11360828"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6BB7"/>
                </a:solidFill>
                <a:effectLst/>
                <a:uLnTx/>
                <a:uFillTx/>
                <a:latin typeface="Montserrat" panose="02000505000000020004"/>
                <a:ea typeface="+mn-ea"/>
                <a:cs typeface="+mn-cs"/>
              </a:rPr>
              <a:t>SETTLEMENT RESOURCES </a:t>
            </a:r>
          </a:p>
        </p:txBody>
      </p:sp>
      <p:pic>
        <p:nvPicPr>
          <p:cNvPr id="5" name="Picture 4">
            <a:extLst>
              <a:ext uri="{FF2B5EF4-FFF2-40B4-BE49-F238E27FC236}">
                <a16:creationId xmlns:a16="http://schemas.microsoft.com/office/drawing/2014/main" id="{BA8D78D1-4170-E1EB-805C-552CF761D553}"/>
              </a:ext>
            </a:extLst>
          </p:cNvPr>
          <p:cNvPicPr>
            <a:picLocks noChangeAspect="1"/>
          </p:cNvPicPr>
          <p:nvPr/>
        </p:nvPicPr>
        <p:blipFill rotWithShape="1">
          <a:blip r:embed="rId3"/>
          <a:srcRect l="3030" t="11516" r="79167" b="7271"/>
          <a:stretch/>
        </p:blipFill>
        <p:spPr>
          <a:xfrm>
            <a:off x="7396876" y="2404995"/>
            <a:ext cx="3925246" cy="335734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AE1E841-5CBF-6E62-59BF-69D1CAC1C3A9}"/>
              </a:ext>
            </a:extLst>
          </p:cNvPr>
          <p:cNvSpPr txBox="1"/>
          <p:nvPr/>
        </p:nvSpPr>
        <p:spPr>
          <a:xfrm>
            <a:off x="415586" y="1792104"/>
            <a:ext cx="11214760" cy="400110"/>
          </a:xfrm>
          <a:prstGeom prst="rect">
            <a:avLst/>
          </a:prstGeom>
          <a:noFill/>
        </p:spPr>
        <p:txBody>
          <a:bodyPr wrap="square" rtlCol="0">
            <a:spAutoFit/>
          </a:bodyPr>
          <a:lstStyle/>
          <a:p>
            <a:r>
              <a:rPr lang="en-US" sz="2000" dirty="0">
                <a:latin typeface="Montserrat" panose="00000500000000000000" pitchFamily="2" charset="0"/>
              </a:rPr>
              <a:t>Settlement-related resources for NAR members are available at </a:t>
            </a:r>
            <a:r>
              <a:rPr lang="en-US" sz="2000" b="1" u="sng" dirty="0">
                <a:solidFill>
                  <a:srgbClr val="2DA8E0"/>
                </a:solidFill>
                <a:latin typeface="Montserrat" panose="00000500000000000000" pitchFamily="2" charset="0"/>
                <a:hlinkClick r:id="rId4"/>
              </a:rPr>
              <a:t>facts.realtor</a:t>
            </a:r>
            <a:r>
              <a:rPr lang="en-US" sz="2000" dirty="0">
                <a:latin typeface="Montserrat" panose="00000500000000000000" pitchFamily="2" charset="0"/>
              </a:rPr>
              <a:t>.</a:t>
            </a:r>
            <a:r>
              <a:rPr lang="en-US" sz="2000" b="1" dirty="0">
                <a:solidFill>
                  <a:srgbClr val="2DA8E0"/>
                </a:solidFill>
                <a:latin typeface="Montserrat" panose="00000500000000000000" pitchFamily="2" charset="0"/>
              </a:rPr>
              <a:t> </a:t>
            </a:r>
          </a:p>
        </p:txBody>
      </p:sp>
      <p:sp>
        <p:nvSpPr>
          <p:cNvPr id="19" name="TextBox 18">
            <a:extLst>
              <a:ext uri="{FF2B5EF4-FFF2-40B4-BE49-F238E27FC236}">
                <a16:creationId xmlns:a16="http://schemas.microsoft.com/office/drawing/2014/main" id="{C2E1776E-6BF1-FF95-5A8F-7795EC50BEC6}"/>
              </a:ext>
            </a:extLst>
          </p:cNvPr>
          <p:cNvSpPr txBox="1"/>
          <p:nvPr/>
        </p:nvSpPr>
        <p:spPr>
          <a:xfrm>
            <a:off x="415586" y="2404995"/>
            <a:ext cx="11214760" cy="3477875"/>
          </a:xfrm>
          <a:prstGeom prst="rect">
            <a:avLst/>
          </a:prstGeom>
          <a:noFill/>
        </p:spPr>
        <p:txBody>
          <a:bodyPr wrap="square" rtlCol="0">
            <a:spAutoFit/>
          </a:bodyPr>
          <a:lstStyle/>
          <a:p>
            <a:r>
              <a:rPr lang="en-US" sz="2000">
                <a:latin typeface="Montserrat" panose="00000500000000000000" pitchFamily="2" charset="0"/>
              </a:rPr>
              <a:t>Available resources include:</a:t>
            </a:r>
          </a:p>
          <a:p>
            <a:endParaRPr lang="en-US" sz="2000">
              <a:latin typeface="Montserrat" panose="00000500000000000000" pitchFamily="2" charset="0"/>
            </a:endParaRPr>
          </a:p>
          <a:p>
            <a:pPr marL="800100" lvl="1" indent="-342900">
              <a:buFont typeface="Arial" panose="020B0604020202020204" pitchFamily="34" charset="0"/>
              <a:buChar char="•"/>
            </a:pPr>
            <a:r>
              <a:rPr lang="en-US" sz="2000">
                <a:latin typeface="Montserrat" panose="00000500000000000000" pitchFamily="2" charset="0"/>
              </a:rPr>
              <a:t>Full settlement agreement language</a:t>
            </a:r>
          </a:p>
          <a:p>
            <a:pPr marL="800100" lvl="1" indent="-342900">
              <a:buFont typeface="Arial" panose="020B0604020202020204" pitchFamily="34" charset="0"/>
              <a:buChar char="•"/>
            </a:pPr>
            <a:r>
              <a:rPr lang="en-US" sz="2000">
                <a:latin typeface="Montserrat" panose="00000500000000000000" pitchFamily="2" charset="0"/>
              </a:rPr>
              <a:t>Settlement overview </a:t>
            </a:r>
          </a:p>
          <a:p>
            <a:pPr marL="800100" lvl="1" indent="-342900">
              <a:buFont typeface="Arial" panose="020B0604020202020204" pitchFamily="34" charset="0"/>
              <a:buChar char="•"/>
            </a:pPr>
            <a:r>
              <a:rPr lang="en-US" sz="2000">
                <a:latin typeface="Montserrat" panose="00000500000000000000" pitchFamily="2" charset="0"/>
              </a:rPr>
              <a:t>Settlement FAQs</a:t>
            </a:r>
          </a:p>
          <a:p>
            <a:pPr marL="800100" lvl="1" indent="-342900">
              <a:buFont typeface="Arial" panose="020B0604020202020204" pitchFamily="34" charset="0"/>
              <a:buChar char="•"/>
            </a:pPr>
            <a:r>
              <a:rPr lang="en-US" sz="2000">
                <a:latin typeface="Montserrat" panose="00000500000000000000" pitchFamily="2" charset="0"/>
              </a:rPr>
              <a:t>Summary of MLS Policy Changes </a:t>
            </a:r>
          </a:p>
          <a:p>
            <a:pPr marL="800100" lvl="1" indent="-342900">
              <a:buFont typeface="Arial" panose="020B0604020202020204" pitchFamily="34" charset="0"/>
              <a:buChar char="•"/>
            </a:pPr>
            <a:r>
              <a:rPr lang="en-US" sz="2000">
                <a:latin typeface="Montserrat" panose="00000500000000000000" pitchFamily="2" charset="0"/>
              </a:rPr>
              <a:t>Explainer videos </a:t>
            </a:r>
          </a:p>
          <a:p>
            <a:pPr marL="800100" lvl="1" indent="-342900">
              <a:buFont typeface="Arial" panose="020B0604020202020204" pitchFamily="34" charset="0"/>
              <a:buChar char="•"/>
            </a:pPr>
            <a:r>
              <a:rPr lang="en-US" sz="2000">
                <a:latin typeface="Montserrat" panose="00000500000000000000" pitchFamily="2" charset="0"/>
              </a:rPr>
              <a:t>Timeline for key milestones</a:t>
            </a:r>
          </a:p>
          <a:p>
            <a:pPr marL="800100" lvl="1" indent="-342900">
              <a:buFont typeface="Arial" panose="020B0604020202020204" pitchFamily="34" charset="0"/>
              <a:buChar char="•"/>
            </a:pPr>
            <a:r>
              <a:rPr lang="en-US" sz="2000">
                <a:latin typeface="Montserrat" panose="00000500000000000000" pitchFamily="2" charset="0"/>
              </a:rPr>
              <a:t>Written buyer agreement 101 guide</a:t>
            </a:r>
          </a:p>
          <a:p>
            <a:pPr marL="800100" lvl="1" indent="-342900">
              <a:buFont typeface="Arial" panose="020B0604020202020204" pitchFamily="34" charset="0"/>
              <a:buChar char="•"/>
            </a:pPr>
            <a:r>
              <a:rPr lang="en-US" sz="2000">
                <a:latin typeface="Montserrat" panose="00000500000000000000" pitchFamily="2" charset="0"/>
              </a:rPr>
              <a:t>Opt-in agreement forms and instructions </a:t>
            </a:r>
          </a:p>
          <a:p>
            <a:endParaRPr lang="en-US" sz="2000" b="1">
              <a:solidFill>
                <a:srgbClr val="2DA8E0"/>
              </a:solidFill>
              <a:latin typeface="Montserrat" panose="00000500000000000000" pitchFamily="2" charset="0"/>
            </a:endParaRPr>
          </a:p>
        </p:txBody>
      </p:sp>
    </p:spTree>
    <p:extLst>
      <p:ext uri="{BB962C8B-B14F-4D97-AF65-F5344CB8AC3E}">
        <p14:creationId xmlns:p14="http://schemas.microsoft.com/office/powerpoint/2010/main" val="3547135650"/>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3B4B9E-24D5-AE4C-921A-E3B465B725AA}"/>
              </a:ext>
            </a:extLst>
          </p:cNvPr>
          <p:cNvSpPr txBox="1"/>
          <p:nvPr/>
        </p:nvSpPr>
        <p:spPr>
          <a:xfrm>
            <a:off x="488647" y="3005264"/>
            <a:ext cx="11192934" cy="830997"/>
          </a:xfrm>
          <a:prstGeom prst="rect">
            <a:avLst/>
          </a:prstGeom>
          <a:noFill/>
        </p:spPr>
        <p:txBody>
          <a:bodyPr wrap="square" lIns="91440" tIns="45720" rIns="91440" bIns="45720" rtlCol="0" anchor="t">
            <a:spAutoFit/>
          </a:bodyPr>
          <a:lstStyle>
            <a:defPPr>
              <a:defRPr lang="en-US"/>
            </a:defPPr>
            <a:lvl1pPr algn="ctr">
              <a:spcAft>
                <a:spcPts val="600"/>
              </a:spcAft>
              <a:defRPr sz="4800" b="1">
                <a:solidFill>
                  <a:srgbClr val="006BB7"/>
                </a:solidFill>
                <a:latin typeface="Montserrat" panose="02000505000000020004" pitchFamily="2" charset="77"/>
              </a:defRPr>
            </a:lvl1pPr>
          </a:lstStyle>
          <a:p>
            <a:r>
              <a:rPr lang="en-US"/>
              <a:t>UNDERSTANDING THE IMPACT</a:t>
            </a:r>
          </a:p>
        </p:txBody>
      </p:sp>
    </p:spTree>
    <p:extLst>
      <p:ext uri="{BB962C8B-B14F-4D97-AF65-F5344CB8AC3E}">
        <p14:creationId xmlns:p14="http://schemas.microsoft.com/office/powerpoint/2010/main" val="720799998"/>
      </p:ext>
    </p:extLst>
  </p:cSld>
  <p:clrMapOvr>
    <a:masterClrMapping/>
  </p:clrMapOvr>
  <p:transition>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006BB7"/>
      </a:accent1>
      <a:accent2>
        <a:srgbClr val="FF8785"/>
      </a:accent2>
      <a:accent3>
        <a:srgbClr val="A5A5A5"/>
      </a:accent3>
      <a:accent4>
        <a:srgbClr val="FFD94D"/>
      </a:accent4>
      <a:accent5>
        <a:srgbClr val="1B4484"/>
      </a:accent5>
      <a:accent6>
        <a:srgbClr val="61D19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 A M E R I C A S ! 1 2 7 3 0 5 9 1 6 . 1 < / d o c u m e n t i d >  
     < s e n d e r i d > E P S T E J A < / s e n d e r i d >  
     < s e n d e r e m a i l > J A C L Y N . P H I L L I P S @ W H I T E C A S E . C O M < / s e n d e r e m a i l >  
     < l a s t m o d i f i e d > 2 0 2 4 - 0 6 - 1 8 T 0 7 : 2 4 : 4 0 . 0 0 0 0 0 0 0 - 0 4 : 0 0 < / l a s t m o d i f i e d >  
     < d a t a b a s e > A M E R I C A S < / d a t a b a s e >  
 < / p r o p e r t i e s > 
</file>

<file path=customXml/itemProps1.xml><?xml version="1.0" encoding="utf-8"?>
<ds:datastoreItem xmlns:ds="http://schemas.openxmlformats.org/officeDocument/2006/customXml" ds:itemID="{0068589F-C8E7-451D-BEEF-66FDA2D1FABF}">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2641</TotalTime>
  <Words>3198</Words>
  <Application>Microsoft Office PowerPoint</Application>
  <PresentationFormat>Widescreen</PresentationFormat>
  <Paragraphs>238</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Aptos</vt:lpstr>
      <vt:lpstr>Aptos Display</vt:lpstr>
      <vt:lpstr>Arial</vt:lpstr>
      <vt:lpstr>Calibri</vt:lpstr>
      <vt:lpstr>Calibri Light</vt:lpstr>
      <vt:lpstr>Montserrat</vt:lpstr>
      <vt:lpstr>Montserrat ExtraBold</vt:lpstr>
      <vt:lpstr>Montserrat Medium</vt:lpstr>
      <vt:lpstr>Söhne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Prosek Partners</dc:creator>
  <cp:lastModifiedBy>Molly Carrasco</cp:lastModifiedBy>
  <cp:revision>11</cp:revision>
  <dcterms:created xsi:type="dcterms:W3CDTF">2024-05-30T22:48:16Z</dcterms:created>
  <dcterms:modified xsi:type="dcterms:W3CDTF">2024-07-02T22:53:45Z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127305916</vt:lpwstr>
  </property>
  <property fmtid="{D5CDD505-2E9C-101B-9397-08002B2CF9AE}" pid="3" name="NRT_ELITE_CLIENT">
    <vt:lpwstr>1904127</vt:lpwstr>
  </property>
  <property fmtid="{D5CDD505-2E9C-101B-9397-08002B2CF9AE}" pid="4" name="NRT_ELITE_MATTER">
    <vt:lpwstr>0002</vt:lpwstr>
  </property>
  <property fmtid="{D5CDD505-2E9C-101B-9397-08002B2CF9AE}" pid="5" name="NRT_Author">
    <vt:lpwstr>EPSTEJA</vt:lpwstr>
  </property>
  <property fmtid="{D5CDD505-2E9C-101B-9397-08002B2CF9AE}" pid="6" name="NRT_AuthorDescription">
    <vt:lpwstr>Phillips, Jaclyn</vt:lpwstr>
  </property>
  <property fmtid="{D5CDD505-2E9C-101B-9397-08002B2CF9AE}" pid="7" name="NRT_DocNumber">
    <vt:lpwstr>127305916</vt:lpwstr>
  </property>
  <property fmtid="{D5CDD505-2E9C-101B-9397-08002B2CF9AE}" pid="8" name="NRT_DocVersion">
    <vt:lpwstr>1</vt:lpwstr>
  </property>
  <property fmtid="{D5CDD505-2E9C-101B-9397-08002B2CF9AE}" pid="9" name="NRT_DocName">
    <vt:lpwstr>W&amp;C - Educational Resources Presentation 6.10.24 for OC review</vt:lpwstr>
  </property>
  <property fmtid="{D5CDD505-2E9C-101B-9397-08002B2CF9AE}" pid="10" name="NRT_Database">
    <vt:lpwstr>AMERICAS</vt:lpwstr>
  </property>
  <property fmtid="{D5CDD505-2E9C-101B-9397-08002B2CF9AE}" pid="11" name="NRT_Operator">
    <vt:lpwstr>EPSTEJA</vt:lpwstr>
  </property>
  <property fmtid="{D5CDD505-2E9C-101B-9397-08002B2CF9AE}" pid="12" name="pDocRef">
    <vt:lpwstr>1904127-0002.EPSTEJA</vt:lpwstr>
  </property>
  <property fmtid="{D5CDD505-2E9C-101B-9397-08002B2CF9AE}" pid="13" name="pDocNumber">
    <vt:lpwstr>127305916_1</vt:lpwstr>
  </property>
</Properties>
</file>