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4"/>
  </p:notesMasterIdLst>
  <p:handoutMasterIdLst>
    <p:handoutMasterId r:id="rId15"/>
  </p:handoutMasterIdLst>
  <p:sldIdLst>
    <p:sldId id="256" r:id="rId2"/>
    <p:sldId id="346" r:id="rId3"/>
    <p:sldId id="482" r:id="rId4"/>
    <p:sldId id="443" r:id="rId5"/>
    <p:sldId id="428" r:id="rId6"/>
    <p:sldId id="488" r:id="rId7"/>
    <p:sldId id="272" r:id="rId8"/>
    <p:sldId id="403" r:id="rId9"/>
    <p:sldId id="484" r:id="rId10"/>
    <p:sldId id="485" r:id="rId11"/>
    <p:sldId id="487" r:id="rId12"/>
    <p:sldId id="363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99"/>
    <a:srgbClr val="FFCC00"/>
    <a:srgbClr val="CCECFF"/>
    <a:srgbClr val="4D4D4D"/>
    <a:srgbClr val="777777"/>
    <a:srgbClr val="4BBEE7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559" autoAdjust="0"/>
  </p:normalViewPr>
  <p:slideViewPr>
    <p:cSldViewPr>
      <p:cViewPr varScale="1">
        <p:scale>
          <a:sx n="112" d="100"/>
          <a:sy n="112" d="100"/>
        </p:scale>
        <p:origin x="129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557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3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42" tIns="45271" rIns="90542" bIns="45271" numCol="1" anchor="t" anchorCtr="0" compatLnSpc="1">
            <a:prstTxWarp prst="textNoShape">
              <a:avLst/>
            </a:prstTxWarp>
          </a:bodyPr>
          <a:lstStyle>
            <a:lvl1pPr defTabSz="91745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136" y="1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42" tIns="45271" rIns="90542" bIns="45271" numCol="1" anchor="t" anchorCtr="0" compatLnSpc="1">
            <a:prstTxWarp prst="textNoShape">
              <a:avLst/>
            </a:prstTxWarp>
          </a:bodyPr>
          <a:lstStyle>
            <a:lvl1pPr algn="r" defTabSz="91745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6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42" tIns="45271" rIns="90542" bIns="45271" numCol="1" anchor="b" anchorCtr="0" compatLnSpc="1">
            <a:prstTxWarp prst="textNoShape">
              <a:avLst/>
            </a:prstTxWarp>
          </a:bodyPr>
          <a:lstStyle>
            <a:lvl1pPr defTabSz="917458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136" y="8829676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42" tIns="45271" rIns="90542" bIns="45271" numCol="1" anchor="b" anchorCtr="0" compatLnSpc="1">
            <a:prstTxWarp prst="textNoShape">
              <a:avLst/>
            </a:prstTxWarp>
          </a:bodyPr>
          <a:lstStyle>
            <a:lvl1pPr algn="r" defTabSz="917458">
              <a:defRPr sz="1200"/>
            </a:lvl1pPr>
          </a:lstStyle>
          <a:p>
            <a:pPr>
              <a:defRPr/>
            </a:pPr>
            <a:fld id="{F9961D29-3348-4144-B043-50C56FC9B0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782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61" tIns="46133" rIns="92261" bIns="46133" numCol="1" anchor="t" anchorCtr="0" compatLnSpc="1">
            <a:prstTxWarp prst="textNoShape">
              <a:avLst/>
            </a:prstTxWarp>
          </a:bodyPr>
          <a:lstStyle>
            <a:lvl1pPr defTabSz="92221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136" y="1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61" tIns="46133" rIns="92261" bIns="46133" numCol="1" anchor="t" anchorCtr="0" compatLnSpc="1">
            <a:prstTxWarp prst="textNoShape">
              <a:avLst/>
            </a:prstTxWarp>
          </a:bodyPr>
          <a:lstStyle>
            <a:lvl1pPr algn="r" defTabSz="92221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848" y="4416429"/>
            <a:ext cx="560832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61" tIns="46133" rIns="92261" bIns="46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6"/>
            <a:ext cx="3038649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61" tIns="46133" rIns="92261" bIns="46133" numCol="1" anchor="b" anchorCtr="0" compatLnSpc="1">
            <a:prstTxWarp prst="textNoShape">
              <a:avLst/>
            </a:prstTxWarp>
          </a:bodyPr>
          <a:lstStyle>
            <a:lvl1pPr defTabSz="922211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136" y="8829676"/>
            <a:ext cx="303864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261" tIns="46133" rIns="92261" bIns="46133" numCol="1" anchor="b" anchorCtr="0" compatLnSpc="1">
            <a:prstTxWarp prst="textNoShape">
              <a:avLst/>
            </a:prstTxWarp>
          </a:bodyPr>
          <a:lstStyle>
            <a:lvl1pPr algn="r" defTabSz="922211">
              <a:defRPr sz="1200"/>
            </a:lvl1pPr>
          </a:lstStyle>
          <a:p>
            <a:pPr>
              <a:defRPr/>
            </a:pPr>
            <a:fld id="{7FA84579-2BE0-4D44-AFE9-7FD706A162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52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luestainedglass"/>
          <p:cNvPicPr>
            <a:picLocks noChangeAspect="1" noChangeArrowheads="1"/>
          </p:cNvPicPr>
          <p:nvPr/>
        </p:nvPicPr>
        <p:blipFill>
          <a:blip r:embed="rId2" cstate="print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full-logo-300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8925" y="4565650"/>
            <a:ext cx="3705225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8650" y="99695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26860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38736-8065-45F8-BE5A-0509E9A958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3063" y="274638"/>
            <a:ext cx="2154237" cy="6089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274638"/>
            <a:ext cx="6313488" cy="6089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34044-3125-464E-AF5A-DFC1DEDA0E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7175" y="1600200"/>
            <a:ext cx="4233863" cy="4764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233862" cy="4764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D7304-C36F-465A-9F5D-CE77097C17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8BF34-18E5-45EE-AEA3-6C2ACB8BA1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C98C-9126-4E3D-8BD3-3A38ED6266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1600200"/>
            <a:ext cx="4233863" cy="476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233862" cy="476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F9624-AE7F-49C2-985D-9039F760BC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99FE0C-50C9-419F-B4A5-1A52B5C23C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7555B-C682-4443-B8E5-EF0F1452C7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3DE19-E980-4C2E-AD29-4A02583614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7075F-5D7B-41D5-A1B7-B7705941C6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36795-F6E6-443B-8A92-E35414F040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luestainedglass"/>
          <p:cNvPicPr>
            <a:picLocks noChangeAspect="1" noChangeArrowheads="1"/>
          </p:cNvPicPr>
          <p:nvPr/>
        </p:nvPicPr>
        <p:blipFill>
          <a:blip r:embed="rId14" cstate="print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561975" y="6562725"/>
            <a:ext cx="8582025" cy="193675"/>
          </a:xfrm>
          <a:prstGeom prst="rect">
            <a:avLst/>
          </a:prstGeom>
          <a:solidFill>
            <a:srgbClr val="95401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7175" y="1600200"/>
            <a:ext cx="8620125" cy="476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520700" y="6462713"/>
            <a:ext cx="42481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4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</a:rPr>
              <a:t>REAL</a:t>
            </a:r>
            <a:r>
              <a:rPr lang="en-US" sz="1200" dirty="0">
                <a:solidFill>
                  <a:schemeClr val="bg1"/>
                </a:solidFill>
              </a:rPr>
              <a:t> SOLUTIONS.  REALTOR</a:t>
            </a:r>
            <a:r>
              <a:rPr lang="en-US" sz="1200" baseline="30000" dirty="0">
                <a:solidFill>
                  <a:schemeClr val="bg1"/>
                </a:solidFill>
              </a:rPr>
              <a:t>®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SUCCESS</a:t>
            </a:r>
            <a:endParaRPr lang="en-US" sz="1200" b="1" baseline="30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1143" name="AutoShape 7"/>
          <p:cNvSpPr>
            <a:spLocks noChangeArrowheads="1"/>
          </p:cNvSpPr>
          <p:nvPr/>
        </p:nvSpPr>
        <p:spPr bwMode="auto">
          <a:xfrm flipH="1" flipV="1">
            <a:off x="8902700" y="6556375"/>
            <a:ext cx="241300" cy="192088"/>
          </a:xfrm>
          <a:prstGeom prst="rtTriangle">
            <a:avLst/>
          </a:prstGeom>
          <a:solidFill>
            <a:srgbClr val="F1F8F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11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29425" y="6511925"/>
            <a:ext cx="2133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C64FFD-050A-48B4-B7AB-04BEF6414E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7" name="Picture 9" descr="Cactushouse-only---worki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3350" y="6272213"/>
            <a:ext cx="409575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5616575" y="6467475"/>
            <a:ext cx="31623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4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  <a:cs typeface="Arial" charset="0"/>
              </a:rPr>
              <a:t>Arizona Association of REALTORS</a:t>
            </a:r>
            <a:r>
              <a:rPr lang="en-US" sz="1200" b="1" baseline="30000" dirty="0">
                <a:solidFill>
                  <a:schemeClr val="bg1"/>
                </a:solidFill>
                <a:cs typeface="Arial" charset="0"/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E60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E606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E606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E606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2E606C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2E606C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2E606C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2E606C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2E606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90600"/>
            <a:ext cx="9144000" cy="914400"/>
          </a:xfrm>
        </p:spPr>
        <p:txBody>
          <a:bodyPr/>
          <a:lstStyle/>
          <a:p>
            <a:pPr eaLnBrk="1" hangingPunct="1"/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974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ARIZONA REALTORS®</a:t>
            </a:r>
            <a:br>
              <a:rPr lang="en-US" sz="3600" b="1" dirty="0">
                <a:solidFill>
                  <a:srgbClr val="974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3600" b="1" dirty="0">
                <a:solidFill>
                  <a:srgbClr val="974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974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</p:spTree>
  </p:cSld>
  <p:clrMapOvr>
    <a:masterClrMapping/>
  </p:clrMapOvr>
  <p:transition advTm="2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6764" y="228600"/>
            <a:ext cx="9177528" cy="1219200"/>
          </a:xfrm>
        </p:spPr>
        <p:txBody>
          <a:bodyPr/>
          <a:lstStyle/>
          <a:p>
            <a:r>
              <a:rPr lang="en-US" sz="3200" b="1" dirty="0">
                <a:solidFill>
                  <a:srgbClr val="974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Business Services &amp; Technology Oversight</a:t>
            </a:r>
            <a:endParaRPr lang="en-US" sz="3200" b="1" baseline="30000" dirty="0">
              <a:solidFill>
                <a:srgbClr val="9747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3E20FFC-8945-486C-B190-34A540502980}"/>
              </a:ext>
            </a:extLst>
          </p:cNvPr>
          <p:cNvSpPr txBox="1">
            <a:spLocks/>
          </p:cNvSpPr>
          <p:nvPr/>
        </p:nvSpPr>
        <p:spPr bwMode="auto">
          <a:xfrm>
            <a:off x="39168" y="1600200"/>
            <a:ext cx="9067800" cy="405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1" kern="0" dirty="0"/>
              <a:t>Lone Wolf Transactions </a:t>
            </a:r>
          </a:p>
          <a:p>
            <a:pPr marL="0" indent="0">
              <a:buNone/>
            </a:pPr>
            <a:r>
              <a:rPr lang="en-US" sz="2000" b="1" kern="0" dirty="0"/>
              <a:t>     </a:t>
            </a:r>
            <a:r>
              <a:rPr lang="en-US" sz="1800" b="1" kern="0" dirty="0"/>
              <a:t>(Transaction Desk Edition)</a:t>
            </a:r>
          </a:p>
          <a:p>
            <a:r>
              <a:rPr lang="en-US" sz="2000" b="1" kern="0" dirty="0" err="1"/>
              <a:t>zipForm</a:t>
            </a:r>
            <a:r>
              <a:rPr lang="en-US" sz="2000" b="1" kern="0" dirty="0"/>
              <a:t>® Plus</a:t>
            </a:r>
          </a:p>
          <a:p>
            <a:r>
              <a:rPr lang="en-US" sz="2000" b="1" kern="0" dirty="0" err="1"/>
              <a:t>eSign</a:t>
            </a:r>
            <a:r>
              <a:rPr lang="en-US" sz="2000" b="1" kern="0" dirty="0"/>
              <a:t> </a:t>
            </a:r>
          </a:p>
          <a:p>
            <a:r>
              <a:rPr lang="en-US" sz="2000" b="1" kern="0" dirty="0"/>
              <a:t>Live classes</a:t>
            </a:r>
          </a:p>
          <a:p>
            <a:r>
              <a:rPr lang="en-US" sz="2000" b="1" kern="0" dirty="0"/>
              <a:t>Live telephone Support</a:t>
            </a:r>
          </a:p>
          <a:p>
            <a:r>
              <a:rPr lang="en-US" sz="2000" b="1" kern="0" dirty="0"/>
              <a:t>Single Sign-On</a:t>
            </a:r>
          </a:p>
          <a:p>
            <a:r>
              <a:rPr lang="en-US" sz="2000" b="1" kern="0" dirty="0"/>
              <a:t>MLS Connect</a:t>
            </a:r>
          </a:p>
          <a:p>
            <a:r>
              <a:rPr lang="en-US" sz="2000" b="1" kern="0" dirty="0" err="1"/>
              <a:t>TechHelpline</a:t>
            </a:r>
            <a:endParaRPr lang="en-US" sz="2000" b="1" kern="0" dirty="0"/>
          </a:p>
          <a:p>
            <a:r>
              <a:rPr lang="en-US" sz="2000" b="1" kern="0" dirty="0"/>
              <a:t>AIR CRE Commercial Forms</a:t>
            </a:r>
          </a:p>
          <a:p>
            <a:r>
              <a:rPr lang="en-US" sz="2000" b="1" kern="0" dirty="0"/>
              <a:t>Tech Marketplace</a:t>
            </a:r>
          </a:p>
          <a:p>
            <a:r>
              <a:rPr lang="en-US" sz="2000" b="1" kern="0" dirty="0"/>
              <a:t>Technology Information</a:t>
            </a:r>
          </a:p>
          <a:p>
            <a:r>
              <a:rPr lang="en-US" sz="2000" b="1" kern="0" dirty="0"/>
              <a:t>Software development - forms server</a:t>
            </a:r>
          </a:p>
          <a:p>
            <a:r>
              <a:rPr lang="en-US" sz="2000" b="1" kern="0" dirty="0"/>
              <a:t>“Enhanced Member Profile”</a:t>
            </a:r>
          </a:p>
          <a:p>
            <a:r>
              <a:rPr lang="en-US" sz="2000" b="1" kern="0" dirty="0"/>
              <a:t>Third-party forms licensing and Monitoring</a:t>
            </a:r>
          </a:p>
          <a:p>
            <a:r>
              <a:rPr lang="en-US" sz="2000" b="1" kern="0" dirty="0"/>
              <a:t>Member Communications</a:t>
            </a:r>
          </a:p>
          <a:p>
            <a:r>
              <a:rPr lang="en-US" sz="2000" b="1" kern="0" dirty="0"/>
              <a:t>Diversity &amp; Inclusion</a:t>
            </a:r>
          </a:p>
          <a:p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220748588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6238" y="228600"/>
            <a:ext cx="8229600" cy="685800"/>
          </a:xfrm>
        </p:spPr>
        <p:txBody>
          <a:bodyPr/>
          <a:lstStyle/>
          <a:p>
            <a:r>
              <a:rPr lang="en-US" sz="3200" b="1" dirty="0">
                <a:solidFill>
                  <a:srgbClr val="974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Communications &amp; Consumer Outreach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2346" y="1168400"/>
            <a:ext cx="4348692" cy="5373688"/>
          </a:xfrm>
        </p:spPr>
        <p:txBody>
          <a:bodyPr/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/>
              <a:t>Weekly REALTOR® Voice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/>
              <a:t>Arizona REALTOR® Blog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/>
              <a:t>Arizona REALTOR® Website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Broker/Manager Quarterly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Professional Standards Newsletter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Facebook/Twitter/Instagram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Membership Resource Guide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Flyers/Brochures/Ads/Creative Materials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990000"/>
              </a:solidFill>
            </a:endParaRPr>
          </a:p>
          <a:p>
            <a:endParaRPr lang="en-US" sz="2000" dirty="0">
              <a:solidFill>
                <a:srgbClr val="99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168400"/>
            <a:ext cx="4348692" cy="56784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b="1" dirty="0"/>
              <a:t>Coordinating with HMA Public Relations Firm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Responding to Media Requests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Drafting Press Releases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Event/Community Involvement Sponsorships </a:t>
            </a:r>
          </a:p>
          <a:p>
            <a:pPr lvl="0">
              <a:lnSpc>
                <a:spcPct val="150000"/>
              </a:lnSpc>
            </a:pPr>
            <a:r>
              <a:rPr lang="en-US" sz="2000" b="1" dirty="0"/>
              <a:t>Developing/Filming Videos (YouTube)</a:t>
            </a:r>
          </a:p>
          <a:p>
            <a:pPr lvl="0">
              <a:lnSpc>
                <a:spcPct val="150000"/>
              </a:lnSpc>
            </a:pPr>
            <a:r>
              <a:rPr lang="en-US" sz="2000" b="1" dirty="0"/>
              <a:t>Event Photography</a:t>
            </a:r>
          </a:p>
          <a:p>
            <a:pPr lvl="0">
              <a:lnSpc>
                <a:spcPct val="150000"/>
              </a:lnSpc>
            </a:pPr>
            <a:r>
              <a:rPr lang="en-US" sz="2000" b="1" dirty="0"/>
              <a:t>New Member Emails</a:t>
            </a:r>
          </a:p>
          <a:p>
            <a:pPr>
              <a:lnSpc>
                <a:spcPct val="150000"/>
              </a:lnSpc>
            </a:pPr>
            <a:endParaRPr lang="en-US" sz="2000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2234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THANK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D65356-E004-4550-AD06-A5A75F9464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87" y="1981200"/>
            <a:ext cx="7041226" cy="2133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974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ASSOCIATION OVERVIEW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pPr algn="ctr">
              <a:buNone/>
            </a:pPr>
            <a:endParaRPr lang="en-US" sz="2000" b="1" dirty="0">
              <a:solidFill>
                <a:srgbClr val="990000"/>
              </a:solidFill>
            </a:endParaRPr>
          </a:p>
          <a:p>
            <a:pPr algn="ctr">
              <a:buNone/>
            </a:pPr>
            <a:endParaRPr lang="en-US" sz="2000" b="1" dirty="0">
              <a:solidFill>
                <a:srgbClr val="990000"/>
              </a:solidFill>
            </a:endParaRPr>
          </a:p>
          <a:p>
            <a:pPr algn="ctr">
              <a:buNone/>
            </a:pPr>
            <a:endParaRPr lang="en-US" sz="2000" b="1" dirty="0">
              <a:solidFill>
                <a:srgbClr val="990000"/>
              </a:solidFill>
            </a:endParaRPr>
          </a:p>
          <a:p>
            <a:pPr algn="ctr">
              <a:buNone/>
            </a:pPr>
            <a:endParaRPr lang="en-US" sz="2000" b="1" dirty="0">
              <a:solidFill>
                <a:srgbClr val="990000"/>
              </a:solidFill>
            </a:endParaRPr>
          </a:p>
          <a:p>
            <a:pPr algn="ctr">
              <a:buNone/>
            </a:pPr>
            <a:endParaRPr lang="en-US" sz="2000" b="1" dirty="0">
              <a:solidFill>
                <a:srgbClr val="990000"/>
              </a:solidFill>
            </a:endParaRPr>
          </a:p>
          <a:p>
            <a:pPr algn="ctr">
              <a:buNone/>
            </a:pPr>
            <a:endParaRPr lang="en-US" sz="2000" b="1" dirty="0">
              <a:solidFill>
                <a:srgbClr val="990000"/>
              </a:solidFill>
            </a:endParaRPr>
          </a:p>
          <a:p>
            <a:pPr algn="ctr">
              <a:buNone/>
            </a:pPr>
            <a:endParaRPr lang="en-US" sz="2000" b="1" dirty="0">
              <a:solidFill>
                <a:srgbClr val="990000"/>
              </a:solidFill>
            </a:endParaRPr>
          </a:p>
          <a:p>
            <a:pPr marL="0" indent="0" algn="ctr">
              <a:buNone/>
            </a:pPr>
            <a:endParaRPr lang="en-US" sz="2000" b="1" u="sng" dirty="0"/>
          </a:p>
          <a:p>
            <a:pPr marL="0" indent="0" algn="ctr">
              <a:buNone/>
            </a:pPr>
            <a:r>
              <a:rPr lang="en-US" sz="2000" b="1" u="sng" dirty="0"/>
              <a:t>PURPOSE:</a:t>
            </a:r>
            <a:r>
              <a:rPr lang="en-US" sz="2000" u="sng" dirty="0"/>
              <a:t>  </a:t>
            </a:r>
          </a:p>
          <a:p>
            <a:pPr marL="0" indent="0" algn="ctr">
              <a:buNone/>
            </a:pPr>
            <a:r>
              <a:rPr lang="en-US" sz="2000" dirty="0"/>
              <a:t>To serve its members by providing and promoting services to </a:t>
            </a:r>
          </a:p>
          <a:p>
            <a:pPr marL="0" indent="0" algn="ctr">
              <a:buNone/>
            </a:pPr>
            <a:r>
              <a:rPr lang="en-US" sz="2000" b="1" dirty="0"/>
              <a:t>enhance members’ abilities to conduct their businesses with </a:t>
            </a:r>
          </a:p>
          <a:p>
            <a:pPr marL="0" indent="0" algn="ctr">
              <a:buNone/>
            </a:pPr>
            <a:r>
              <a:rPr lang="en-US" sz="2000" b="1" dirty="0"/>
              <a:t>integrity and competency </a:t>
            </a:r>
            <a:r>
              <a:rPr lang="en-US" sz="2000" b="1" i="1" dirty="0"/>
              <a:t>and</a:t>
            </a:r>
            <a:r>
              <a:rPr lang="en-US" sz="2000" dirty="0"/>
              <a:t> </a:t>
            </a:r>
            <a:r>
              <a:rPr lang="en-US" sz="2000" b="1" dirty="0"/>
              <a:t>to promote the extension </a:t>
            </a:r>
          </a:p>
          <a:p>
            <a:pPr marL="0" indent="0" algn="ctr">
              <a:buNone/>
            </a:pPr>
            <a:r>
              <a:rPr lang="en-US" sz="2000" b="1" dirty="0"/>
              <a:t>and preservation of private property rights.</a:t>
            </a:r>
            <a:endParaRPr lang="en-US" sz="1800" dirty="0">
              <a:solidFill>
                <a:srgbClr val="990000"/>
              </a:solidFill>
            </a:endParaRPr>
          </a:p>
          <a:p>
            <a:pPr algn="ctr">
              <a:buNone/>
            </a:pPr>
            <a:br>
              <a:rPr lang="en-US" sz="1800" dirty="0">
                <a:solidFill>
                  <a:srgbClr val="990000"/>
                </a:solidFill>
              </a:rPr>
            </a:br>
            <a:r>
              <a:rPr lang="en-US" sz="1800" dirty="0">
                <a:solidFill>
                  <a:srgbClr val="990000"/>
                </a:solidFill>
              </a:rPr>
              <a:t> </a:t>
            </a:r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143000"/>
            <a:ext cx="4191000" cy="2468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/>
          <a:lstStyle/>
          <a:p>
            <a:r>
              <a:rPr lang="en-US" sz="3200" b="1" dirty="0">
                <a:solidFill>
                  <a:srgbClr val="974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ingLiU_HKSCS" panose="02020500000000000000" pitchFamily="18" charset="-120"/>
                <a:cs typeface="Times New Roman" panose="02020603050405020304" pitchFamily="18" charset="0"/>
              </a:rPr>
              <a:t>  </a:t>
            </a:r>
            <a:endParaRPr lang="en-US" sz="4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801306"/>
            <a:ext cx="4314826" cy="5639182"/>
          </a:xfrm>
        </p:spPr>
        <p:txBody>
          <a:bodyPr/>
          <a:lstStyle/>
          <a:p>
            <a:pPr lvl="0">
              <a:lnSpc>
                <a:spcPct val="115000"/>
              </a:lnSpc>
            </a:pPr>
            <a:endParaRPr lang="en-US" sz="1800" b="1" dirty="0"/>
          </a:p>
          <a:p>
            <a:pPr lvl="0">
              <a:lnSpc>
                <a:spcPct val="115000"/>
              </a:lnSpc>
            </a:pPr>
            <a:r>
              <a:rPr lang="en-US" sz="1800" b="1" dirty="0"/>
              <a:t>A diverse group!</a:t>
            </a:r>
          </a:p>
          <a:p>
            <a:pPr marL="742950" lvl="2" indent="-342900">
              <a:lnSpc>
                <a:spcPct val="115000"/>
              </a:lnSpc>
            </a:pPr>
            <a:r>
              <a:rPr lang="en-US" sz="1400" b="1" dirty="0">
                <a:ea typeface="+mn-ea"/>
                <a:cs typeface="+mn-cs"/>
              </a:rPr>
              <a:t>with differing needs</a:t>
            </a:r>
          </a:p>
          <a:p>
            <a:pPr>
              <a:lnSpc>
                <a:spcPct val="115000"/>
              </a:lnSpc>
            </a:pPr>
            <a:r>
              <a:rPr lang="en-US" sz="1800" b="1" dirty="0"/>
              <a:t>Local Associations </a:t>
            </a:r>
          </a:p>
          <a:p>
            <a:pPr marL="742950" lvl="2" indent="-342900">
              <a:lnSpc>
                <a:spcPct val="115000"/>
              </a:lnSpc>
            </a:pPr>
            <a:r>
              <a:rPr lang="en-US" sz="1400" b="1" dirty="0">
                <a:ea typeface="+mn-ea"/>
                <a:cs typeface="+mn-cs"/>
              </a:rPr>
              <a:t>of differing sizes/resources, </a:t>
            </a:r>
          </a:p>
          <a:p>
            <a:pPr marL="742950" lvl="2" indent="-342900">
              <a:lnSpc>
                <a:spcPct val="115000"/>
              </a:lnSpc>
            </a:pPr>
            <a:r>
              <a:rPr lang="en-US" sz="1400" b="1" dirty="0">
                <a:ea typeface="+mn-ea"/>
                <a:cs typeface="+mn-cs"/>
              </a:rPr>
              <a:t>outlying and metropolitan areas</a:t>
            </a:r>
          </a:p>
          <a:p>
            <a:pPr>
              <a:lnSpc>
                <a:spcPct val="115000"/>
              </a:lnSpc>
            </a:pPr>
            <a:r>
              <a:rPr lang="en-US" sz="1800" b="1" dirty="0"/>
              <a:t>Brokerage Firms</a:t>
            </a:r>
          </a:p>
          <a:p>
            <a:pPr marL="742950" lvl="2" indent="-342900">
              <a:lnSpc>
                <a:spcPct val="115000"/>
              </a:lnSpc>
            </a:pPr>
            <a:r>
              <a:rPr lang="en-US" sz="1400" b="1" dirty="0">
                <a:ea typeface="+mn-ea"/>
                <a:cs typeface="+mn-cs"/>
              </a:rPr>
              <a:t>large, medium and small </a:t>
            </a:r>
          </a:p>
          <a:p>
            <a:pPr>
              <a:lnSpc>
                <a:spcPct val="115000"/>
              </a:lnSpc>
            </a:pPr>
            <a:r>
              <a:rPr lang="en-US" sz="1800" b="1" dirty="0"/>
              <a:t>Designated Brokers</a:t>
            </a:r>
          </a:p>
          <a:p>
            <a:pPr marL="742950" lvl="2" indent="-342900">
              <a:lnSpc>
                <a:spcPct val="115000"/>
              </a:lnSpc>
            </a:pPr>
            <a:r>
              <a:rPr lang="en-US" sz="1400" b="1" dirty="0">
                <a:ea typeface="+mn-ea"/>
                <a:cs typeface="+mn-cs"/>
              </a:rPr>
              <a:t>large, medium and small firms </a:t>
            </a:r>
          </a:p>
          <a:p>
            <a:pPr>
              <a:lnSpc>
                <a:spcPct val="115000"/>
              </a:lnSpc>
            </a:pPr>
            <a:r>
              <a:rPr lang="en-US" sz="1800" b="1" dirty="0"/>
              <a:t>Individual Salespersons</a:t>
            </a:r>
          </a:p>
          <a:p>
            <a:pPr marL="742950" lvl="2" indent="-342900">
              <a:lnSpc>
                <a:spcPct val="115000"/>
              </a:lnSpc>
            </a:pPr>
            <a:r>
              <a:rPr lang="en-US" sz="1400" b="1" dirty="0">
                <a:ea typeface="+mn-ea"/>
                <a:cs typeface="+mn-cs"/>
              </a:rPr>
              <a:t>residential</a:t>
            </a:r>
          </a:p>
          <a:p>
            <a:pPr marL="742950" lvl="2" indent="-342900">
              <a:lnSpc>
                <a:spcPct val="115000"/>
              </a:lnSpc>
            </a:pPr>
            <a:r>
              <a:rPr lang="en-US" sz="1400" b="1" dirty="0">
                <a:ea typeface="+mn-ea"/>
                <a:cs typeface="+mn-cs"/>
              </a:rPr>
              <a:t>commercial </a:t>
            </a:r>
          </a:p>
          <a:p>
            <a:pPr marL="742950" lvl="2" indent="-342900">
              <a:lnSpc>
                <a:spcPct val="115000"/>
              </a:lnSpc>
            </a:pPr>
            <a:r>
              <a:rPr lang="en-US" sz="1400" b="1" dirty="0">
                <a:ea typeface="+mn-ea"/>
                <a:cs typeface="+mn-cs"/>
              </a:rPr>
              <a:t>vacant land  </a:t>
            </a:r>
          </a:p>
          <a:p>
            <a:pPr marL="742950" lvl="2" indent="-342900">
              <a:lnSpc>
                <a:spcPct val="115000"/>
              </a:lnSpc>
            </a:pPr>
            <a:r>
              <a:rPr lang="en-US" sz="1400" b="1" dirty="0">
                <a:ea typeface="+mn-ea"/>
                <a:cs typeface="+mn-cs"/>
              </a:rPr>
              <a:t>property management services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447800"/>
            <a:ext cx="3733800" cy="3733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52133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533F70-86D1-4A88-AB40-BF6239FF2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3" y="838200"/>
            <a:ext cx="9147393" cy="45559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069EE2-CF6E-482C-BB24-2D02AB436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22" y="381000"/>
            <a:ext cx="7837556" cy="565944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85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974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Operations &amp; Strategic Initiatives</a:t>
            </a:r>
            <a:br>
              <a:rPr lang="en-US" sz="3200" b="1" dirty="0">
                <a:solidFill>
                  <a:srgbClr val="974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baseline="30000" dirty="0">
                <a:solidFill>
                  <a:srgbClr val="974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CEO Responsibilities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1397104-7189-4318-A224-DFE5E72E8876}"/>
              </a:ext>
            </a:extLst>
          </p:cNvPr>
          <p:cNvSpPr txBox="1">
            <a:spLocks/>
          </p:cNvSpPr>
          <p:nvPr/>
        </p:nvSpPr>
        <p:spPr bwMode="auto">
          <a:xfrm>
            <a:off x="76200" y="1295400"/>
            <a:ext cx="8991600" cy="415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1" kern="0" dirty="0"/>
              <a:t>Line Officer Meetings</a:t>
            </a:r>
          </a:p>
          <a:p>
            <a:r>
              <a:rPr lang="en-US" sz="1800" b="1" kern="0" dirty="0"/>
              <a:t>Executive Committee Orientation and Meetings</a:t>
            </a:r>
          </a:p>
          <a:p>
            <a:r>
              <a:rPr lang="en-US" sz="1800" b="1" kern="0" dirty="0"/>
              <a:t>Board of Directors Meetings</a:t>
            </a:r>
          </a:p>
          <a:p>
            <a:r>
              <a:rPr lang="en-US" sz="1800" b="1" kern="0" dirty="0"/>
              <a:t>Planning Session &amp; Strategic Plan Development</a:t>
            </a:r>
          </a:p>
          <a:p>
            <a:r>
              <a:rPr lang="en-US" sz="1800" b="1" kern="0" dirty="0"/>
              <a:t>Budget Development</a:t>
            </a:r>
          </a:p>
          <a:p>
            <a:r>
              <a:rPr lang="en-US" sz="1800" b="1" kern="0" dirty="0"/>
              <a:t>Association Financials</a:t>
            </a:r>
          </a:p>
          <a:p>
            <a:pPr marL="736600">
              <a:buFont typeface="Courier New" panose="02070309020205020404" pitchFamily="49" charset="0"/>
              <a:buChar char="o"/>
            </a:pPr>
            <a:r>
              <a:rPr lang="en-US" sz="1600" kern="0" dirty="0"/>
              <a:t>Dues Collection/Reconciliation</a:t>
            </a:r>
          </a:p>
          <a:p>
            <a:pPr marL="736600">
              <a:buFont typeface="Courier New" panose="02070309020205020404" pitchFamily="49" charset="0"/>
              <a:buChar char="o"/>
            </a:pPr>
            <a:r>
              <a:rPr lang="en-US" sz="1600" kern="0" dirty="0"/>
              <a:t>RAPAC Collection/Reconciliation</a:t>
            </a:r>
          </a:p>
          <a:p>
            <a:pPr marL="736600">
              <a:buFont typeface="Courier New" panose="02070309020205020404" pitchFamily="49" charset="0"/>
              <a:buChar char="o"/>
            </a:pPr>
            <a:r>
              <a:rPr lang="en-US" sz="1600" kern="0" dirty="0"/>
              <a:t>Monthly Reports</a:t>
            </a:r>
          </a:p>
          <a:p>
            <a:r>
              <a:rPr lang="en-US" sz="1800" b="1" kern="0" dirty="0"/>
              <a:t>Reserve Funds &amp; Investments Management </a:t>
            </a:r>
          </a:p>
          <a:p>
            <a:r>
              <a:rPr lang="en-US" sz="1800" b="1" kern="0" dirty="0"/>
              <a:t>Line Officer Spokesperson Training</a:t>
            </a:r>
          </a:p>
          <a:p>
            <a:r>
              <a:rPr lang="en-US" sz="1800" b="1" kern="0" dirty="0"/>
              <a:t>Presidential Advisory Groups</a:t>
            </a:r>
          </a:p>
          <a:p>
            <a:endParaRPr lang="en-US" sz="1800" kern="0" dirty="0"/>
          </a:p>
          <a:p>
            <a:r>
              <a:rPr lang="en-US" sz="1800" b="1" kern="0" dirty="0"/>
              <a:t>Association Relations</a:t>
            </a:r>
          </a:p>
          <a:p>
            <a:pPr marL="798513" indent="-347663">
              <a:buFont typeface="Courier New" panose="02070309020205020404" pitchFamily="49" charset="0"/>
              <a:buChar char="o"/>
            </a:pPr>
            <a:r>
              <a:rPr lang="en-US" sz="1600" kern="0" dirty="0"/>
              <a:t>AE Workshop</a:t>
            </a:r>
          </a:p>
          <a:p>
            <a:pPr marL="798513" indent="-347663">
              <a:buFont typeface="Courier New" panose="02070309020205020404" pitchFamily="49" charset="0"/>
              <a:buChar char="o"/>
            </a:pPr>
            <a:r>
              <a:rPr lang="en-US" sz="1600" kern="0" dirty="0"/>
              <a:t>Regular Communication</a:t>
            </a:r>
          </a:p>
          <a:p>
            <a:pPr marL="798513" indent="-347663">
              <a:buFont typeface="Courier New" panose="02070309020205020404" pitchFamily="49" charset="0"/>
              <a:buChar char="o"/>
            </a:pPr>
            <a:r>
              <a:rPr lang="en-US" sz="1600" kern="0" dirty="0"/>
              <a:t>Core Standards Certifications</a:t>
            </a:r>
          </a:p>
          <a:p>
            <a:r>
              <a:rPr lang="en-US" sz="1800" b="1" kern="0" dirty="0"/>
              <a:t>NAR Meeting coordination</a:t>
            </a:r>
          </a:p>
          <a:p>
            <a:r>
              <a:rPr lang="en-US" sz="1800" b="1" kern="0" dirty="0"/>
              <a:t>Region 11 Meeting Coordination and RVP Support</a:t>
            </a:r>
          </a:p>
          <a:p>
            <a:r>
              <a:rPr lang="en-US" sz="1800" b="1" kern="0" dirty="0"/>
              <a:t>ARDAF Management</a:t>
            </a:r>
          </a:p>
          <a:p>
            <a:r>
              <a:rPr lang="en-US" sz="1800" b="1" kern="0" dirty="0"/>
              <a:t>ARFHCO Management</a:t>
            </a:r>
          </a:p>
          <a:p>
            <a:r>
              <a:rPr lang="en-US" sz="1800" b="1" kern="0" dirty="0"/>
              <a:t>Public Relations</a:t>
            </a:r>
          </a:p>
          <a:p>
            <a:r>
              <a:rPr lang="en-US" sz="1800" b="1" kern="0" dirty="0"/>
              <a:t>Building Maintenance and Improvements</a:t>
            </a:r>
          </a:p>
          <a:p>
            <a:r>
              <a:rPr lang="en-US" sz="1800" b="1" kern="0" dirty="0"/>
              <a:t>Tenant Oversight</a:t>
            </a:r>
          </a:p>
          <a:p>
            <a:r>
              <a:rPr lang="en-US" sz="1800" b="1" kern="0" dirty="0"/>
              <a:t>Personnel Management</a:t>
            </a:r>
          </a:p>
          <a:p>
            <a:pPr marL="0" indent="0">
              <a:buNone/>
            </a:pP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236822706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-4156" y="152400"/>
            <a:ext cx="9144000" cy="914400"/>
          </a:xfrm>
        </p:spPr>
        <p:txBody>
          <a:bodyPr/>
          <a:lstStyle/>
          <a:p>
            <a:r>
              <a:rPr lang="en-US" sz="3200" b="1" dirty="0">
                <a:solidFill>
                  <a:srgbClr val="974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Legislative &amp; Political Affairs Oversight</a:t>
            </a:r>
            <a:endParaRPr lang="en-US" sz="3200" b="1" baseline="30000" dirty="0">
              <a:solidFill>
                <a:srgbClr val="9747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4BE555-1DA9-4D54-99AF-5F3D2204A15A}"/>
              </a:ext>
            </a:extLst>
          </p:cNvPr>
          <p:cNvSpPr txBox="1">
            <a:spLocks/>
          </p:cNvSpPr>
          <p:nvPr/>
        </p:nvSpPr>
        <p:spPr bwMode="auto">
          <a:xfrm>
            <a:off x="1" y="1289468"/>
            <a:ext cx="9154192" cy="404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1" kern="0" dirty="0"/>
              <a:t>Legislative Committee Meetings</a:t>
            </a:r>
          </a:p>
          <a:p>
            <a:r>
              <a:rPr lang="en-US" sz="2000" b="1" kern="0" dirty="0"/>
              <a:t>Legislative Advocacy</a:t>
            </a:r>
          </a:p>
          <a:p>
            <a:r>
              <a:rPr lang="en-US" sz="2000" b="1" kern="0" dirty="0"/>
              <a:t>REALTORS® at the Capitol</a:t>
            </a:r>
          </a:p>
          <a:p>
            <a:r>
              <a:rPr lang="en-US" sz="2000" b="1" kern="0" dirty="0"/>
              <a:t>Legislative Policy Development</a:t>
            </a:r>
          </a:p>
          <a:p>
            <a:r>
              <a:rPr lang="en-US" sz="2000" b="1" kern="0" dirty="0"/>
              <a:t>REALTOR® Caucus</a:t>
            </a:r>
          </a:p>
          <a:p>
            <a:r>
              <a:rPr lang="en-US" sz="2000" b="1" kern="0" dirty="0"/>
              <a:t>REALTOR ® Party Fundraising (RAPAC/Issues Mob)</a:t>
            </a:r>
          </a:p>
          <a:p>
            <a:r>
              <a:rPr lang="en-US" sz="2000" b="1" kern="0" dirty="0"/>
              <a:t>RAPAC Rally Ride</a:t>
            </a:r>
          </a:p>
          <a:p>
            <a:r>
              <a:rPr lang="en-US" sz="2000" b="1" kern="0" dirty="0"/>
              <a:t>RAPAC Dues Collection</a:t>
            </a:r>
          </a:p>
          <a:p>
            <a:r>
              <a:rPr lang="en-US" sz="2000" b="1" kern="0" dirty="0"/>
              <a:t>RAPAC/Issues Mobilization accounting and SOS Reporting</a:t>
            </a:r>
          </a:p>
          <a:p>
            <a:r>
              <a:rPr lang="en-US" sz="2000" b="1" kern="0" dirty="0"/>
              <a:t>REALTOR® Party Grant Applications</a:t>
            </a:r>
          </a:p>
          <a:p>
            <a:r>
              <a:rPr lang="en-US" sz="2000" b="1" kern="0" dirty="0"/>
              <a:t>RAPAC Trustees Meetings</a:t>
            </a:r>
          </a:p>
          <a:p>
            <a:r>
              <a:rPr lang="en-US" sz="2000" b="1" kern="0" dirty="0"/>
              <a:t>Issues Mobilization Committee Meetings</a:t>
            </a:r>
          </a:p>
          <a:p>
            <a:r>
              <a:rPr lang="en-US" sz="2000" b="1" kern="0" dirty="0"/>
              <a:t>Election Year Activities (endorsements/voters guides)</a:t>
            </a:r>
          </a:p>
          <a:p>
            <a:r>
              <a:rPr lang="en-US" sz="2000" b="1" kern="0" dirty="0"/>
              <a:t>Political Research</a:t>
            </a:r>
          </a:p>
          <a:p>
            <a:r>
              <a:rPr lang="en-US" sz="2000" b="1" kern="0" dirty="0"/>
              <a:t>Federal Liaison Support (FPCs)</a:t>
            </a:r>
          </a:p>
          <a:p>
            <a:r>
              <a:rPr lang="en-US" sz="2000" b="1" kern="0" dirty="0"/>
              <a:t>Grassroots/CFA Support</a:t>
            </a:r>
          </a:p>
          <a:p>
            <a:r>
              <a:rPr lang="en-US" sz="2000" b="1" kern="0" dirty="0"/>
              <a:t>Governmental Communications</a:t>
            </a:r>
          </a:p>
          <a:p>
            <a:r>
              <a:rPr lang="en-US" sz="2000" b="1" kern="0" dirty="0"/>
              <a:t>ADRE Advisory Board</a:t>
            </a:r>
          </a:p>
          <a:p>
            <a:r>
              <a:rPr lang="en-US" sz="2000" b="1" kern="0" dirty="0"/>
              <a:t>Regulatory Interface with State Agencies</a:t>
            </a:r>
            <a:endParaRPr lang="en-US" sz="2000" kern="0" dirty="0"/>
          </a:p>
        </p:txBody>
      </p:sp>
    </p:spTree>
  </p:cSld>
  <p:clrMapOvr>
    <a:masterClrMapping/>
  </p:clrMapOvr>
  <p:transition advTm="2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974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Risk Management Oversight</a:t>
            </a:r>
            <a:endParaRPr lang="en-US" sz="3200" b="1" baseline="30000" dirty="0">
              <a:solidFill>
                <a:srgbClr val="9747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946070F-C260-40D8-A4E1-45F0E07DB469}"/>
              </a:ext>
            </a:extLst>
          </p:cNvPr>
          <p:cNvSpPr txBox="1">
            <a:spLocks/>
          </p:cNvSpPr>
          <p:nvPr/>
        </p:nvSpPr>
        <p:spPr bwMode="auto">
          <a:xfrm>
            <a:off x="51275" y="1676400"/>
            <a:ext cx="9111241" cy="383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kern="0" dirty="0"/>
              <a:t>Forms Development &amp; Revisions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kern="0" dirty="0"/>
              <a:t>Legal &amp; Legislative Support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kern="0" dirty="0"/>
              <a:t>Legal Hotline Administration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kern="0" dirty="0"/>
              <a:t>Risk Management Education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kern="0" dirty="0"/>
              <a:t>Broker Manager Quarterly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kern="0" dirty="0"/>
              <a:t>Agent Safety Alert Program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kern="0" dirty="0"/>
              <a:t>Regulatory Interface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000" b="1" kern="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kern="0" dirty="0"/>
              <a:t>Grievance Committee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kern="0" dirty="0"/>
              <a:t>Professional Standards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kern="0" dirty="0"/>
              <a:t>Administer Ethics Complaints &amp; Arbitration Requests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kern="0" dirty="0"/>
              <a:t>Mediation Program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kern="0" dirty="0"/>
              <a:t>Ombudsmen Program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b="1" kern="0" dirty="0"/>
              <a:t>PS Education &amp; Training</a:t>
            </a:r>
            <a:endParaRPr lang="en-US" sz="2400" kern="0" dirty="0"/>
          </a:p>
        </p:txBody>
      </p:sp>
    </p:spTree>
  </p:cSld>
  <p:clrMapOvr>
    <a:masterClrMapping/>
  </p:clrMapOvr>
  <p:transition advTm="2000">
    <p:pull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433906"/>
            <a:ext cx="8763000" cy="838200"/>
          </a:xfrm>
        </p:spPr>
        <p:txBody>
          <a:bodyPr/>
          <a:lstStyle/>
          <a:p>
            <a:r>
              <a:rPr lang="en-US" sz="3200" b="1" dirty="0">
                <a:solidFill>
                  <a:srgbClr val="9747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Professional &amp; Business Development Oversight</a:t>
            </a:r>
            <a:endParaRPr lang="en-US" sz="3200" b="1" baseline="30000" dirty="0">
              <a:solidFill>
                <a:srgbClr val="9747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02BAE85-B6B1-44B4-8181-0CDB89AC8F32}"/>
              </a:ext>
            </a:extLst>
          </p:cNvPr>
          <p:cNvSpPr txBox="1">
            <a:spLocks/>
          </p:cNvSpPr>
          <p:nvPr/>
        </p:nvSpPr>
        <p:spPr bwMode="auto">
          <a:xfrm>
            <a:off x="76200" y="1600200"/>
            <a:ext cx="9067800" cy="398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1" kern="0" dirty="0"/>
              <a:t>Graduate REALTOR® Institute </a:t>
            </a:r>
          </a:p>
          <a:p>
            <a:r>
              <a:rPr lang="en-US" sz="2000" b="1" kern="0" dirty="0"/>
              <a:t>Leadership Training Academy </a:t>
            </a:r>
          </a:p>
          <a:p>
            <a:r>
              <a:rPr lang="en-US" sz="2000" b="1" kern="0" dirty="0"/>
              <a:t>Instructor Development Workshops </a:t>
            </a:r>
          </a:p>
          <a:p>
            <a:r>
              <a:rPr lang="en-US" sz="2000" b="1" kern="0" dirty="0"/>
              <a:t>REALTORS® Certified Risk Management Specialist Program </a:t>
            </a:r>
          </a:p>
          <a:p>
            <a:r>
              <a:rPr lang="en-US" sz="2000" b="1" kern="0" dirty="0"/>
              <a:t>Masters of Real Estate Society </a:t>
            </a:r>
          </a:p>
          <a:p>
            <a:r>
              <a:rPr lang="en-US" sz="2000" b="1" kern="0" dirty="0"/>
              <a:t>Certified Residential Property Manager (CRPM) </a:t>
            </a:r>
          </a:p>
          <a:p>
            <a:r>
              <a:rPr lang="en-US" sz="2000" b="1" kern="0" dirty="0"/>
              <a:t>Broker University </a:t>
            </a:r>
          </a:p>
          <a:p>
            <a:r>
              <a:rPr lang="en-US" sz="2000" b="1" kern="0" dirty="0"/>
              <a:t>Broker Revolution</a:t>
            </a:r>
          </a:p>
          <a:p>
            <a:r>
              <a:rPr lang="en-US" sz="2000" b="1" kern="0" dirty="0"/>
              <a:t>Live Streaming Remote C/E Classes </a:t>
            </a:r>
          </a:p>
          <a:p>
            <a:r>
              <a:rPr lang="en-US" sz="2000" b="1" kern="0" dirty="0"/>
              <a:t>Educ. Webinars and Videos</a:t>
            </a:r>
          </a:p>
          <a:p>
            <a:r>
              <a:rPr lang="en-US" sz="2000" b="1" kern="0" dirty="0"/>
              <a:t>Education Development</a:t>
            </a:r>
          </a:p>
          <a:p>
            <a:r>
              <a:rPr lang="en-US" sz="2000" b="1" kern="0" dirty="0"/>
              <a:t>Instructor Development </a:t>
            </a:r>
          </a:p>
          <a:p>
            <a:r>
              <a:rPr lang="en-US" sz="2000" b="1" kern="0" dirty="0"/>
              <a:t>REBAC Classes </a:t>
            </a:r>
          </a:p>
          <a:p>
            <a:r>
              <a:rPr lang="en-US" sz="2000" b="1" kern="0" dirty="0"/>
              <a:t>Arizona REALTOR® Convention</a:t>
            </a:r>
          </a:p>
          <a:p>
            <a:r>
              <a:rPr lang="en-US" sz="2000" b="1" kern="0" dirty="0"/>
              <a:t>Leadership Conference</a:t>
            </a:r>
          </a:p>
          <a:p>
            <a:r>
              <a:rPr lang="en-US" sz="2000" b="1" kern="0" dirty="0"/>
              <a:t>Industry Partners Conference  </a:t>
            </a:r>
          </a:p>
          <a:p>
            <a:r>
              <a:rPr lang="en-US" sz="2000" b="1" kern="0" dirty="0"/>
              <a:t>Trends Summit</a:t>
            </a:r>
          </a:p>
          <a:p>
            <a:r>
              <a:rPr lang="en-US" sz="2000" b="1" kern="0" dirty="0"/>
              <a:t>Broker Summit</a:t>
            </a:r>
            <a:endParaRPr lang="en-US" sz="2200" kern="0" dirty="0"/>
          </a:p>
        </p:txBody>
      </p:sp>
    </p:spTree>
    <p:extLst>
      <p:ext uri="{BB962C8B-B14F-4D97-AF65-F5344CB8AC3E}">
        <p14:creationId xmlns:p14="http://schemas.microsoft.com/office/powerpoint/2010/main" val="309468744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randing Template">
  <a:themeElements>
    <a:clrScheme name="Branding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randing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randing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nding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nding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nding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nding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anding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nding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nding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nding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nding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nding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anding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Branding Template</Template>
  <TotalTime>6483</TotalTime>
  <Words>505</Words>
  <Application>Microsoft Office PowerPoint</Application>
  <PresentationFormat>On-screen Show (4:3)</PresentationFormat>
  <Paragraphs>147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Courier New</vt:lpstr>
      <vt:lpstr>Branding Template</vt:lpstr>
      <vt:lpstr>  ARIZONA REALTORS®  Overview</vt:lpstr>
      <vt:lpstr>ASSOCIATION OVERVIEW</vt:lpstr>
      <vt:lpstr>MEMBERS  </vt:lpstr>
      <vt:lpstr>PowerPoint Presentation</vt:lpstr>
      <vt:lpstr>PowerPoint Presentation</vt:lpstr>
      <vt:lpstr>Operations &amp; Strategic Initiatives CEO Responsibilities</vt:lpstr>
      <vt:lpstr>Legislative &amp; Political Affairs Oversight</vt:lpstr>
      <vt:lpstr>Risk Management Oversight</vt:lpstr>
      <vt:lpstr>Professional &amp; Business Development Oversight</vt:lpstr>
      <vt:lpstr>Business Services &amp; Technology Oversight</vt:lpstr>
      <vt:lpstr>Communications &amp; Consumer Outreach </vt:lpstr>
      <vt:lpstr>THANK YOU!</vt:lpstr>
    </vt:vector>
  </TitlesOfParts>
  <Company>Arizona Association of REALTORS®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Arizona Association of REALTORS®</dc:title>
  <dc:creator>Ron LaMee</dc:creator>
  <cp:lastModifiedBy>Christina Smalls</cp:lastModifiedBy>
  <cp:revision>668</cp:revision>
  <cp:lastPrinted>2017-02-02T23:58:11Z</cp:lastPrinted>
  <dcterms:created xsi:type="dcterms:W3CDTF">2006-10-23T21:17:39Z</dcterms:created>
  <dcterms:modified xsi:type="dcterms:W3CDTF">2021-01-19T17:38:57Z</dcterms:modified>
</cp:coreProperties>
</file>