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95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8" r:id="rId33"/>
    <p:sldId id="285" r:id="rId34"/>
    <p:sldId id="287" r:id="rId35"/>
    <p:sldId id="290" r:id="rId36"/>
    <p:sldId id="289" r:id="rId37"/>
    <p:sldId id="286" r:id="rId38"/>
    <p:sldId id="291" r:id="rId39"/>
    <p:sldId id="292" r:id="rId40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4721"/>
    <a:srgbClr val="94B8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45EE7-64B4-4A4C-9A5E-4C69DE26D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0EC37-2FD3-40E8-BAEB-6C8A09FDD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AAA9F-4FE2-4E50-ABC0-21A2E2253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A72D2-BB47-4B84-95CA-FF3E0FD6338E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34B67-DEFC-4977-A448-B759D4EBE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18B25-5CBC-464D-8C55-B3DD40128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2CB9-D33F-4825-95BD-1DDADB596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59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556F2-4A6E-42EB-8B01-BB68ECDE6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85CCB5-696E-48A0-94F1-23BBA63E1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DADB6-313E-4189-B736-2507DC46C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A72D2-BB47-4B84-95CA-FF3E0FD6338E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5B5DC-B8EA-4E22-A47F-658D5D5AA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C86C1-5973-43F9-9203-168B3C5D4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2CB9-D33F-4825-95BD-1DDADB596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36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503B84-C3F0-4919-B118-41617C79B3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13098C-607F-4308-B4C9-4AA749EF37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8B052-4ED1-4A01-A591-A11F65597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A72D2-BB47-4B84-95CA-FF3E0FD6338E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1D77A-9B86-4B3E-89A8-417A2A630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87C23-E908-46FD-BC82-0122CAD50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2CB9-D33F-4825-95BD-1DDADB596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8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A0E04-B6B5-4570-B27C-1E7993F88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6854F-5EBC-42FF-91AB-57E59F0B9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CC74B1-A356-4E42-82F6-61ED520FA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A72D2-BB47-4B84-95CA-FF3E0FD6338E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6A674-BE40-4C24-909F-E77BFE9B5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BE76C6-4CE8-464B-83F6-82E92BE90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2CB9-D33F-4825-95BD-1DDADB596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045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0A2E6-A4E5-4E73-89D6-3AD806578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DC0E6-02BB-44AE-9137-9D5710274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C665D-EEFE-4410-ACEE-16BD489AA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A72D2-BB47-4B84-95CA-FF3E0FD6338E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35726-E683-4983-92FE-BBB68C8F1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44C46-23E6-4179-9A0F-304BAC684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2CB9-D33F-4825-95BD-1DDADB596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01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5EC2F-E79E-4F48-BDB9-7C2FF03A5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0CFB1-5B0F-47DF-971E-CD40E756EB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19F49F-5C24-4D76-89CC-C35751260F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AAC28B-A839-4025-B04E-0CEE90422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A72D2-BB47-4B84-95CA-FF3E0FD6338E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F6DF50-4F30-4EA7-852D-D1E2F860E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D008C-721E-420C-84EC-094E5DC21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2CB9-D33F-4825-95BD-1DDADB596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686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8C705-1DB1-4E4D-8B1F-1A3EB319D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36377-1044-4DE2-B1DE-6B94B2735B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1673A4-604C-488D-9AAF-2168A50CFB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B34FA5-BA6B-4965-B7E8-8C5BC90C75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C6F0FA-E393-46FE-B5E2-C427F68D7B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1DAA7B-A01B-48C7-BA05-AA2BA4E3F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A72D2-BB47-4B84-95CA-FF3E0FD6338E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88D24F-75A1-42EA-BDBF-A7167A6EF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BD5441-5D52-431F-970C-55E925EBA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2CB9-D33F-4825-95BD-1DDADB596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20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2944C-C33B-4E67-9087-4D7D137F4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8ACDEF-AB57-400C-8698-7D3E8A054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A72D2-BB47-4B84-95CA-FF3E0FD6338E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A5663C-5158-434D-BA4C-E3C4578E3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5C90B1-2F10-4EAB-B978-A386C9CBC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2CB9-D33F-4825-95BD-1DDADB596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05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2CCF1E-4DFE-4AF7-8774-1D9F1B375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A72D2-BB47-4B84-95CA-FF3E0FD6338E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79A9A9-FF54-4022-8FCF-2CA5CBC06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500AEC-760F-493C-884A-F5337B065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2CB9-D33F-4825-95BD-1DDADB596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109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DE887-BD8C-4EA9-BBC3-61DD9530A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3AC42-36EB-47FA-A1B3-C872F5F86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C52F8-5203-4D6A-B68C-5BA4E6E08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883529-D33F-435A-BB06-644477BB2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A72D2-BB47-4B84-95CA-FF3E0FD6338E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17E37-60AC-4A48-A607-C83D28FCE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50AB3A-88C8-40EA-AFB9-055283E8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2CB9-D33F-4825-95BD-1DDADB596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431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0EF9C-0217-430F-812F-2E5895E7F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B19AF4-79FC-47BC-BAC8-C3A649B507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A35551-B40C-41DB-BCF3-77E64FB513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A6E70C-2EB2-4F4B-9692-B9F3BDE80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A72D2-BB47-4B84-95CA-FF3E0FD6338E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EE67B7-29AC-4B9C-873A-AC51D40DC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668C9-7830-47B7-AE5D-8411CA677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2CB9-D33F-4825-95BD-1DDADB596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23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79610A-AC53-4E9C-A2F4-C74E6828A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7B9CF9-EA40-485A-9516-A85291A5F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3E8EE-3E4A-46AF-8939-311C66DD61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A72D2-BB47-4B84-95CA-FF3E0FD6338E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FA4CEB-C315-4443-9C3E-857606D440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634B3-7170-419E-A36E-D869434E56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52CB9-D33F-4825-95BD-1DDADB596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1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ar.realtor/videos/video-nar-code-of-conduct-and-anti-harassment-policy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ChristinaSmalls@aaronline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://www.aaronline.com/about-us/leadership-and-volunteer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ChristinaSmalls@aaronline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reative-commons-images.com/clipboard/bank-account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aronline.com/about-us/aar-officer-election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aronline.com/about-us/leadership/executive-committe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vu2pNSmNuw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hyperlink" Target="https://www.aaronline.com/press/" TargetMode="External"/><Relationship Id="rId9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ronline.com/2018-primary-committee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hyperlink" Target="http://www.aaronline.com/about-us/aar-committee-volunteer-info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jpe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hyperlink" Target="http://www.aaronline.com/voice-at-the-capitol" TargetMode="External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ronline.com/about-us/governing-documents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hyperlink" Target="https://www.aaronline.com/efficient-business-tools/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hyperlink" Target="https://www.aaronline.com/stay-informed/arizona-realtor-voice/" TargetMode="External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jpe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hyperlink" Target="https://www.aaronline.com/increase-knowledge/" TargetMode="External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hyperlink" Target="https://www.aaronline.com/manage-risk/" TargetMode="External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jpe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hyperlink" Target="http://www.aaronline.com/resolve-disputes" TargetMode="External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aronline.com/about-us/leadership/staff-directory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aronline.com/board-of-directors-responsibilities-and-authority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A0B99-CACA-49AF-B85F-322E3C7DAB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9B43FF-7E1C-48F7-8C5D-C73B8FC38F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DF03D2-B00A-4CB2-BF70-73D9D2685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1"/>
            <a:ext cx="12192000" cy="68579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AA4E86E-6CCB-4FF4-B764-0BB471B8205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75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Arizona REALTORS</a:t>
            </a:r>
            <a:r>
              <a:rPr lang="en-US" sz="4400" b="1" baseline="30000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05C058-DCBC-4A69-A9BF-57CA3A570C22}"/>
              </a:ext>
            </a:extLst>
          </p:cNvPr>
          <p:cNvSpPr txBox="1">
            <a:spLocks/>
          </p:cNvSpPr>
          <p:nvPr/>
        </p:nvSpPr>
        <p:spPr>
          <a:xfrm>
            <a:off x="99060" y="2717262"/>
            <a:ext cx="12192000" cy="957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Board of Directors</a:t>
            </a:r>
          </a:p>
          <a:p>
            <a:r>
              <a:rPr lang="en-US" sz="44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Orientation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4C8A26-2BC6-4938-9F8C-8195EEBE35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412" y="3600301"/>
            <a:ext cx="4965296" cy="150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19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2ABF1-69D7-40EC-BF96-E52B67ECB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7D777-BD23-4DF0-BD88-061AF7F96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3FAE97-96FB-4EEB-B357-7162503B1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112" y="1"/>
            <a:ext cx="12259112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CBFEF51-4F0E-402A-BBEE-F17A31A61ACE}"/>
              </a:ext>
            </a:extLst>
          </p:cNvPr>
          <p:cNvSpPr txBox="1">
            <a:spLocks/>
          </p:cNvSpPr>
          <p:nvPr/>
        </p:nvSpPr>
        <p:spPr>
          <a:xfrm>
            <a:off x="0" y="41275"/>
            <a:ext cx="12192000" cy="11445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Harassment/Discrimination</a:t>
            </a:r>
            <a:endParaRPr lang="en-US" sz="36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3B6434-94EC-4655-A814-3874F34E9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230" y="2050650"/>
            <a:ext cx="9421540" cy="267689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D799FD9-A5EB-49AD-AC48-DE1695178798}"/>
              </a:ext>
            </a:extLst>
          </p:cNvPr>
          <p:cNvSpPr txBox="1">
            <a:spLocks/>
          </p:cNvSpPr>
          <p:nvPr/>
        </p:nvSpPr>
        <p:spPr>
          <a:xfrm>
            <a:off x="67112" y="5141781"/>
            <a:ext cx="11912366" cy="1857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NAR Code of Conduct and Anti-Harassment Policy - </a:t>
            </a:r>
            <a:r>
              <a:rPr lang="en-US" sz="1800" dirty="0"/>
              <a:t>NAR General Counsel and Chief Member Experience Officer Katie Johnson reviews the NAR Code of Conduct and Anti-Harassment Policy, which applies to all NAR-related meetings, events, and communications. </a:t>
            </a:r>
            <a:r>
              <a:rPr lang="en-US" sz="1800" dirty="0">
                <a:hlinkClick r:id="rId4"/>
              </a:rPr>
              <a:t>https://www.nar.realtor/videos/video-nar-code-of-conduct-and-anti-harassment-policy</a:t>
            </a:r>
            <a:endParaRPr lang="en-US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9EA47-33F8-4AA2-85C2-3495AC2754A7}"/>
              </a:ext>
            </a:extLst>
          </p:cNvPr>
          <p:cNvSpPr/>
          <p:nvPr/>
        </p:nvSpPr>
        <p:spPr>
          <a:xfrm>
            <a:off x="67112" y="1565105"/>
            <a:ext cx="49723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Arizona REALTORS® Anti-Harassment Policy -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61565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0CE62-4F67-4995-9FE9-8EB8E4C18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3C343-E157-4CDA-B369-C8264FDEC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44A1CB-B9E6-4D4C-97C1-BBB022786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AE66D4E-6326-4ECD-ABB7-CD53BF4D27A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Board of Directors Meetings</a:t>
            </a:r>
            <a:endParaRPr lang="en-US" sz="36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BD8F47-1463-4AB8-86C7-AE92F54206DF}"/>
              </a:ext>
            </a:extLst>
          </p:cNvPr>
          <p:cNvSpPr txBox="1"/>
          <p:nvPr/>
        </p:nvSpPr>
        <p:spPr>
          <a:xfrm>
            <a:off x="1005840" y="1529542"/>
            <a:ext cx="101803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During your one year term as a Director, you</a:t>
            </a:r>
          </a:p>
          <a:p>
            <a:pPr algn="ctr"/>
            <a:r>
              <a:rPr lang="en-US" sz="2400" b="1" dirty="0"/>
              <a:t>will be asked to attend two Board meetings:</a:t>
            </a:r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lvl="3"/>
            <a:endParaRPr lang="en-US" sz="2000" b="1" dirty="0"/>
          </a:p>
          <a:p>
            <a:pPr lvl="3"/>
            <a:r>
              <a:rPr lang="en-US" sz="2000" b="1" dirty="0"/>
              <a:t>MARCH in conjunction with the Arizona REALTORS® Convention</a:t>
            </a:r>
          </a:p>
          <a:p>
            <a:pPr lvl="3"/>
            <a:r>
              <a:rPr lang="en-US" sz="2000" b="1" dirty="0"/>
              <a:t>OCTOBER in conjunction with the Arizona REALTORS® Leadership Conference</a:t>
            </a:r>
          </a:p>
          <a:p>
            <a:pPr algn="ctr"/>
            <a:r>
              <a:rPr lang="en-US" i="1" dirty="0"/>
              <a:t>Special Meetings are called on rare occasions.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796B7-9F3F-4A62-93CA-10EAED28D5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430780"/>
            <a:ext cx="36576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4622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A9580-9CCD-467E-9C50-B7263F29A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75229-1312-412B-A2F9-AEA7993FB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091BD7-E9E6-4776-A9C0-FA62BFF9F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767F12-73C5-4007-ADBD-921BCE1B2D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Regional Caucuses</a:t>
            </a:r>
            <a:endParaRPr lang="en-US" sz="36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E1349A-19F7-485C-8BEC-01F20AA24785}"/>
              </a:ext>
            </a:extLst>
          </p:cNvPr>
          <p:cNvSpPr txBox="1"/>
          <p:nvPr/>
        </p:nvSpPr>
        <p:spPr>
          <a:xfrm>
            <a:off x="1005840" y="1529542"/>
            <a:ext cx="101803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Prior to every Board meeting, a Regional Caucus will be held to</a:t>
            </a:r>
          </a:p>
          <a:p>
            <a:pPr algn="ctr"/>
            <a:r>
              <a:rPr lang="en-US" sz="2400" b="1" dirty="0"/>
              <a:t>discuss local issues. The Caucus is led by the Regional Vice President.</a:t>
            </a:r>
          </a:p>
          <a:p>
            <a:pPr algn="ctr"/>
            <a:endParaRPr lang="en-US" sz="2400" b="1" dirty="0"/>
          </a:p>
          <a:p>
            <a:pPr algn="ctr"/>
            <a:endParaRPr lang="en-US" sz="2400" b="1" dirty="0"/>
          </a:p>
          <a:p>
            <a:pPr algn="ctr"/>
            <a:endParaRPr lang="en-US" sz="2400" b="1" dirty="0"/>
          </a:p>
          <a:p>
            <a:pPr algn="ctr"/>
            <a:endParaRPr lang="en-US" sz="2400" b="1" dirty="0"/>
          </a:p>
          <a:p>
            <a:pPr algn="ctr"/>
            <a:endParaRPr lang="en-US" sz="2400" b="1" dirty="0"/>
          </a:p>
          <a:p>
            <a:pPr algn="ctr"/>
            <a:endParaRPr lang="en-US" sz="2400" b="1" dirty="0"/>
          </a:p>
          <a:p>
            <a:pPr algn="ctr"/>
            <a:endParaRPr lang="en-US" sz="2400" b="1" dirty="0"/>
          </a:p>
          <a:p>
            <a:pPr algn="ctr"/>
            <a:endParaRPr lang="en-US" sz="2400" b="1" dirty="0"/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Each Board member is encouraged to attend their region’s caucus. </a:t>
            </a:r>
            <a:endParaRPr lang="en-US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4180D1-E2C7-439D-AB93-2B0A925ACB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578894"/>
            <a:ext cx="4267200" cy="284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2545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089C2-60C3-4F3F-9D29-49E117B54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D3916-75DE-4FDD-B45C-618C2A064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29324F-A9E6-401C-A877-F7F3986CA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D633416-37C6-4483-8747-1E98C959C2F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Board Meeting Preparation</a:t>
            </a:r>
            <a:endParaRPr lang="en-US" sz="36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D888D74-85C7-423C-9B30-DDE423DD3B6A}"/>
              </a:ext>
            </a:extLst>
          </p:cNvPr>
          <p:cNvSpPr txBox="1">
            <a:spLocks/>
          </p:cNvSpPr>
          <p:nvPr/>
        </p:nvSpPr>
        <p:spPr>
          <a:xfrm>
            <a:off x="1175623" y="2383552"/>
            <a:ext cx="9840753" cy="32354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Prior to each meeting, every board member should read: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800" dirty="0"/>
              <a:t>Agenda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800" dirty="0"/>
              <a:t>Executive Committee Update (including all motions)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800" dirty="0"/>
              <a:t>Previous Meeting Minutes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800" dirty="0"/>
              <a:t>Committee Reports</a:t>
            </a:r>
          </a:p>
          <a:p>
            <a:r>
              <a:rPr lang="en-US" sz="3200" dirty="0"/>
              <a:t>Ask any questions of request 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1546463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C5458-8244-4F6D-8979-F297F780C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D1429-2BD5-4EF0-85E7-44FAB6F7E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1A82DF-87C9-4190-96AC-803F776D0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8779773-75E4-4B76-A979-B544FFAB8C4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Obtaining Board Meeting Materials</a:t>
            </a:r>
            <a:endParaRPr lang="en-US" sz="36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3307EB3-121D-42D7-A975-B079F0988D96}"/>
              </a:ext>
            </a:extLst>
          </p:cNvPr>
          <p:cNvSpPr txBox="1">
            <a:spLocks/>
          </p:cNvSpPr>
          <p:nvPr/>
        </p:nvSpPr>
        <p:spPr>
          <a:xfrm>
            <a:off x="1604009" y="1529542"/>
            <a:ext cx="8983981" cy="4070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All meeting materials will be provided electronically in the: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b="1" dirty="0"/>
              <a:t>BOD </a:t>
            </a:r>
            <a:r>
              <a:rPr lang="en-US" b="1" dirty="0" err="1"/>
              <a:t>Sharefile</a:t>
            </a:r>
            <a:r>
              <a:rPr lang="en-US" b="1" dirty="0"/>
              <a:t>...                                       &amp; BOD Strategy Room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spcAft>
                <a:spcPts val="1200"/>
              </a:spcAft>
              <a:buNone/>
            </a:pPr>
            <a:endParaRPr lang="en-US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839507-DB14-4BAF-AA28-1E75619EF1D6}"/>
              </a:ext>
            </a:extLst>
          </p:cNvPr>
          <p:cNvSpPr txBox="1"/>
          <p:nvPr/>
        </p:nvSpPr>
        <p:spPr>
          <a:xfrm>
            <a:off x="1002028" y="5698759"/>
            <a:ext cx="10187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assistance: </a:t>
            </a:r>
            <a:r>
              <a:rPr lang="en-US" dirty="0">
                <a:hlinkClick r:id="rId3"/>
              </a:rPr>
              <a:t>ChristinaSmalls@aaronline.com</a:t>
            </a:r>
            <a:r>
              <a:rPr lang="en-US" dirty="0"/>
              <a:t>              </a:t>
            </a:r>
            <a:r>
              <a:rPr lang="en-US" dirty="0">
                <a:hlinkClick r:id="rId4"/>
              </a:rPr>
              <a:t>AARonline.com/about-us/leadership-and-volunteers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42594E-0F96-413C-9D2D-ABA367C16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7219" y="2408424"/>
            <a:ext cx="3127935" cy="33354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F46069-24FA-4C56-ADB7-D67B3F906D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8758" y="2408424"/>
            <a:ext cx="5657616" cy="291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51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5FDD4-8C70-4F11-B26C-CA152413A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7A489-2507-4608-8687-C1D5AF0C8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C0B1B6-8311-4139-BC27-CEE09DC25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646BA2D-05C2-44BE-9139-84874ECF24B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Board Meeting Check-In</a:t>
            </a:r>
            <a:endParaRPr lang="en-US" sz="36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94F5EC2-F564-4D00-848A-A8DA5C3B8EBD}"/>
              </a:ext>
            </a:extLst>
          </p:cNvPr>
          <p:cNvSpPr txBox="1">
            <a:spLocks/>
          </p:cNvSpPr>
          <p:nvPr/>
        </p:nvSpPr>
        <p:spPr>
          <a:xfrm>
            <a:off x="388619" y="1725685"/>
            <a:ext cx="11414761" cy="45512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/>
              <a:t>All Directors MUST check in with staff at the Director’s attendance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/>
              <a:t>desk which is generally located at the back of each meeting room.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u="sng" dirty="0"/>
              <a:t>If you are unable to attend the Board meeting</a:t>
            </a:r>
            <a:r>
              <a:rPr lang="en-US" b="1" dirty="0"/>
              <a:t>: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2857500" algn="l"/>
              </a:tabLst>
            </a:pPr>
            <a:r>
              <a:rPr lang="en-US" b="1" dirty="0"/>
              <a:t>Quota Directors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	</a:t>
            </a:r>
            <a:r>
              <a:rPr lang="en-US" dirty="0"/>
              <a:t>Contact your local association AE, so they can assign an alternate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Non-quota Directors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	</a:t>
            </a:r>
            <a:r>
              <a:rPr lang="en-US" dirty="0"/>
              <a:t>Contact </a:t>
            </a:r>
            <a:r>
              <a:rPr lang="en-US" dirty="0">
                <a:hlinkClick r:id="rId3"/>
              </a:rPr>
              <a:t>ChristinaSmalls@aaronline.com</a:t>
            </a:r>
            <a:r>
              <a:rPr lang="en-US" dirty="0"/>
              <a:t>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51352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F7E22-1079-4A74-A8E2-821B60F05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426EC-488C-4635-8213-C484BAD00E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6FB9A5-C43D-4A18-AB93-0E1541259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410D188-2F97-4099-A491-DF71E833140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Board of Directors Voting</a:t>
            </a:r>
            <a:endParaRPr lang="en-US" sz="36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F2BB807-064B-47E0-85B2-E0CFA86CFD95}"/>
              </a:ext>
            </a:extLst>
          </p:cNvPr>
          <p:cNvSpPr txBox="1">
            <a:spLocks/>
          </p:cNvSpPr>
          <p:nvPr/>
        </p:nvSpPr>
        <p:spPr>
          <a:xfrm>
            <a:off x="388618" y="1690688"/>
            <a:ext cx="11414761" cy="43322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	Directors shall be entitled to only one (1) vote.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	</a:t>
            </a:r>
            <a:r>
              <a:rPr lang="en-US" spc="-150" dirty="0"/>
              <a:t>(Article VI – Section 3)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Vote counts for Officer and National Director elections shall </a:t>
            </a:r>
            <a:r>
              <a:rPr lang="en-US" b="1" i="1" dirty="0"/>
              <a:t>not</a:t>
            </a:r>
            <a:r>
              <a:rPr lang="en-US" b="1" dirty="0"/>
              <a:t> be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given verbally. </a:t>
            </a:r>
            <a:r>
              <a:rPr lang="en-US" spc="-150" dirty="0"/>
              <a:t>(Policy Statement A.4)</a:t>
            </a:r>
            <a:r>
              <a:rPr lang="en-US" dirty="0"/>
              <a:t> </a:t>
            </a:r>
            <a:r>
              <a:rPr lang="en-US" b="1" dirty="0"/>
              <a:t>These votes are by paper ballot.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C2A2E7-034B-4993-A73E-E196626D55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54" y="2800628"/>
            <a:ext cx="3273490" cy="2182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483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22D99-6B5C-4479-8A19-511FF63AF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4B87D-3EA5-4A55-9C6E-6A07D39F1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79BB52-6617-4636-8FC1-90833F66C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D08F2EC-D93D-4BCB-90D3-275AEA9F37F4}"/>
              </a:ext>
            </a:extLst>
          </p:cNvPr>
          <p:cNvSpPr txBox="1">
            <a:spLocks/>
          </p:cNvSpPr>
          <p:nvPr/>
        </p:nvSpPr>
        <p:spPr>
          <a:xfrm>
            <a:off x="0" y="644540"/>
            <a:ext cx="12192000" cy="11104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Conflict of Interest</a:t>
            </a:r>
          </a:p>
          <a:p>
            <a:r>
              <a:rPr lang="en-US" sz="3600" b="1" baseline="30000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Policy Statement A.8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4C98BB-FC85-4326-86C7-97B171E34217}"/>
              </a:ext>
            </a:extLst>
          </p:cNvPr>
          <p:cNvSpPr/>
          <p:nvPr/>
        </p:nvSpPr>
        <p:spPr>
          <a:xfrm>
            <a:off x="2011680" y="1822450"/>
            <a:ext cx="81686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Directors </a:t>
            </a:r>
            <a:r>
              <a:rPr lang="en-US" sz="2800" dirty="0"/>
              <a:t>should avoid placing themselves in situations where their personal interests may conflict with the interests of the state association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Directors </a:t>
            </a:r>
            <a:r>
              <a:rPr lang="en-US" sz="2800" dirty="0"/>
              <a:t>should at all times avoid the appearance of conflict of interest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Director’s </a:t>
            </a:r>
            <a:r>
              <a:rPr lang="en-US" sz="2800" dirty="0"/>
              <a:t>duties should be performed in good faith and for the benefit of the Arizona REALTORS®.</a:t>
            </a:r>
          </a:p>
        </p:txBody>
      </p:sp>
    </p:spTree>
    <p:extLst>
      <p:ext uri="{BB962C8B-B14F-4D97-AF65-F5344CB8AC3E}">
        <p14:creationId xmlns:p14="http://schemas.microsoft.com/office/powerpoint/2010/main" val="1412908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B4ABE-F45F-40AD-901C-F16FC3E46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CF71-A414-470A-B999-F7F8BA2EEC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2BA8B3-68AC-4845-8928-0694B5E1D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858137F-FDB8-48FD-8E41-3BED560D371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If You Have a Conflict of Interest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F3C33C-FEFA-4E55-8D00-01BE76BDD12A}"/>
              </a:ext>
            </a:extLst>
          </p:cNvPr>
          <p:cNvSpPr/>
          <p:nvPr/>
        </p:nvSpPr>
        <p:spPr>
          <a:xfrm>
            <a:off x="948690" y="1825625"/>
            <a:ext cx="102946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/>
              <a:t>Directors </a:t>
            </a:r>
            <a:r>
              <a:rPr lang="en-US" sz="3200" dirty="0"/>
              <a:t>with a conflict of interest: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Shall immediately disclose </a:t>
            </a:r>
            <a:r>
              <a:rPr lang="en-US" sz="2800" dirty="0"/>
              <a:t>the existence and nature of the conflict at the outset of discussions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May not participate </a:t>
            </a:r>
            <a:r>
              <a:rPr lang="en-US" sz="2800" dirty="0"/>
              <a:t>in the discussion relating to the issue other than to respond to question asked of them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May not vote </a:t>
            </a:r>
            <a:r>
              <a:rPr lang="en-US" sz="2800" dirty="0"/>
              <a:t>on any issue in which they have a conflict of interest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Should not be present </a:t>
            </a:r>
            <a:r>
              <a:rPr lang="en-US" sz="2800" dirty="0"/>
              <a:t>when the vote on the issue is taken.</a:t>
            </a:r>
          </a:p>
        </p:txBody>
      </p:sp>
    </p:spTree>
    <p:extLst>
      <p:ext uri="{BB962C8B-B14F-4D97-AF65-F5344CB8AC3E}">
        <p14:creationId xmlns:p14="http://schemas.microsoft.com/office/powerpoint/2010/main" val="963741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AD869-C272-4236-9D5D-E823A2619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DCB40-21BD-458B-BE3F-20CFCFFF1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9C5E02-D06E-4661-9015-FF3CB62CF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45CDE2C-458F-4B78-A674-4B54C238099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Arizona REALTORS</a:t>
            </a:r>
            <a:r>
              <a:rPr lang="en-US" sz="3600" b="1" baseline="30000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Financials</a:t>
            </a:r>
            <a:endParaRPr lang="en-US" sz="36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BF07AE-1B5C-4275-8198-490E521B39D1}"/>
              </a:ext>
            </a:extLst>
          </p:cNvPr>
          <p:cNvSpPr/>
          <p:nvPr/>
        </p:nvSpPr>
        <p:spPr>
          <a:xfrm>
            <a:off x="1474470" y="1970866"/>
            <a:ext cx="742569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/>
              <a:t>Arizona REALTORS®</a:t>
            </a:r>
            <a:r>
              <a:rPr lang="en-US" sz="2800" dirty="0"/>
              <a:t> has 31 financial accounts that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are classified into four categories: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400" dirty="0"/>
              <a:t>Operating Accounts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400" dirty="0"/>
              <a:t>Reserve Accounts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400" dirty="0"/>
              <a:t>Political Accounts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Charitable Accounts</a:t>
            </a:r>
          </a:p>
          <a:p>
            <a:r>
              <a:rPr lang="en-US" sz="2400" dirty="0"/>
              <a:t>       </a:t>
            </a:r>
            <a:r>
              <a:rPr lang="en-US" sz="2000" dirty="0"/>
              <a:t>Two separate 501(c)(3) corporations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70B8D0-B078-47F2-A6DB-96174E4584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913418" y="2769105"/>
            <a:ext cx="4156364" cy="277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587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ACD052-32AB-449B-AF36-DE381FAEB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E20EFDE-11B1-4200-8257-350ED77D182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75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Arizona REALTORS</a:t>
            </a:r>
            <a:r>
              <a:rPr lang="en-US" sz="4400" b="1" baseline="30000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</a:p>
        </p:txBody>
      </p:sp>
      <p:pic>
        <p:nvPicPr>
          <p:cNvPr id="6" name="Content Placeholder 2">
            <a:extLst>
              <a:ext uri="{FF2B5EF4-FFF2-40B4-BE49-F238E27FC236}">
                <a16:creationId xmlns:a16="http://schemas.microsoft.com/office/drawing/2014/main" id="{7E82FAE9-9EC3-4E88-8D42-245C4526DB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5625" y="933449"/>
            <a:ext cx="6000750" cy="3196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E472CC-1D4F-4CE3-AF40-2C87B7E9704E}"/>
              </a:ext>
            </a:extLst>
          </p:cNvPr>
          <p:cNvSpPr txBox="1">
            <a:spLocks/>
          </p:cNvSpPr>
          <p:nvPr/>
        </p:nvSpPr>
        <p:spPr>
          <a:xfrm>
            <a:off x="0" y="4129938"/>
            <a:ext cx="12192000" cy="19430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u="sng" dirty="0"/>
              <a:t>PURPOSE:</a:t>
            </a:r>
            <a:r>
              <a:rPr lang="en-US" sz="2000" u="sng" dirty="0"/>
              <a:t>  </a:t>
            </a:r>
          </a:p>
          <a:p>
            <a:r>
              <a:rPr lang="en-US" sz="2000" dirty="0"/>
              <a:t>To serve its members by providing and promoting services to </a:t>
            </a:r>
          </a:p>
          <a:p>
            <a:r>
              <a:rPr lang="en-US" sz="2000" b="1" dirty="0"/>
              <a:t>enhance members’ abilities to conduct their businesses with </a:t>
            </a:r>
          </a:p>
          <a:p>
            <a:r>
              <a:rPr lang="en-US" sz="2000" b="1" dirty="0"/>
              <a:t>integrity and competency </a:t>
            </a:r>
            <a:r>
              <a:rPr lang="en-US" sz="2000" b="1" i="1" dirty="0"/>
              <a:t>and</a:t>
            </a:r>
            <a:r>
              <a:rPr lang="en-US" sz="2000" dirty="0"/>
              <a:t> </a:t>
            </a:r>
            <a:r>
              <a:rPr lang="en-US" sz="2000" b="1" dirty="0"/>
              <a:t>to promote the extension </a:t>
            </a:r>
          </a:p>
          <a:p>
            <a:r>
              <a:rPr lang="en-US" sz="2000" b="1" dirty="0"/>
              <a:t>and preservation of private property rights.</a:t>
            </a:r>
            <a:endParaRPr lang="en-US" sz="1800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223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E30F4-E294-48AD-8729-F6D6EDC1C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53EA4-4740-45BA-8D16-6DCA8509C1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849AFB-1B9E-46AF-A135-6B5C1DF27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9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67C0B68-6605-4372-BC70-2A592E5582E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Operating Budget &amp; Monthly Financials</a:t>
            </a:r>
            <a:endParaRPr lang="en-US" sz="36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468E4F-5330-4BDE-827D-A07013159AAA}"/>
              </a:ext>
            </a:extLst>
          </p:cNvPr>
          <p:cNvSpPr/>
          <p:nvPr/>
        </p:nvSpPr>
        <p:spPr>
          <a:xfrm>
            <a:off x="762000" y="1714818"/>
            <a:ext cx="105918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Operating Budget</a:t>
            </a:r>
            <a:r>
              <a:rPr lang="en-US" sz="2400" dirty="0"/>
              <a:t> is based on the</a:t>
            </a:r>
          </a:p>
          <a:p>
            <a:r>
              <a:rPr lang="en-US" sz="2400" dirty="0"/>
              <a:t>Strategic Plan &amp; Primary Committee </a:t>
            </a:r>
          </a:p>
          <a:p>
            <a:r>
              <a:rPr lang="en-US" sz="2400" dirty="0"/>
              <a:t>business plans.</a:t>
            </a:r>
          </a:p>
          <a:p>
            <a:endParaRPr lang="en-US" sz="2800" b="1" dirty="0"/>
          </a:p>
          <a:p>
            <a:r>
              <a:rPr lang="en-US" sz="2800" b="1" dirty="0"/>
              <a:t>Monthly Financials</a:t>
            </a:r>
            <a:r>
              <a:rPr lang="en-US" sz="2400" b="1" dirty="0"/>
              <a:t> </a:t>
            </a:r>
          </a:p>
          <a:p>
            <a:r>
              <a:rPr lang="en-US" sz="2400" dirty="0"/>
              <a:t>report actual Operating Budget</a:t>
            </a:r>
          </a:p>
          <a:p>
            <a:r>
              <a:rPr lang="en-US" sz="2400" dirty="0"/>
              <a:t>income &amp; expenditures and </a:t>
            </a:r>
          </a:p>
          <a:p>
            <a:r>
              <a:rPr lang="en-US" sz="2400" dirty="0"/>
              <a:t>Reserve Account activity.</a:t>
            </a:r>
          </a:p>
          <a:p>
            <a:endParaRPr lang="en-US" sz="2800" b="1" dirty="0"/>
          </a:p>
          <a:p>
            <a:pPr>
              <a:spcAft>
                <a:spcPts val="1200"/>
              </a:spcAft>
            </a:pPr>
            <a:r>
              <a:rPr lang="en-US" sz="2800" b="1" dirty="0"/>
              <a:t>Capital Budget</a:t>
            </a:r>
            <a:r>
              <a:rPr lang="en-US" sz="2400" dirty="0"/>
              <a:t> is reported quarterly.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E5ADB5-5FBE-485A-AC7C-493C82DA7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2063" y="3124472"/>
            <a:ext cx="3393939" cy="2869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5E322B-2DD3-411E-914F-C2AF19DF9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0872" y="1790783"/>
            <a:ext cx="3810146" cy="249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8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863AE-5D8F-4672-AACF-27CBABDBF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6FB4D-157E-40D8-97F1-28145F3C7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FD65F8-F924-4369-B058-E20843D4C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55D0A05-E303-40DC-8C66-2ADF2AC762B8}"/>
              </a:ext>
            </a:extLst>
          </p:cNvPr>
          <p:cNvSpPr txBox="1">
            <a:spLocks/>
          </p:cNvSpPr>
          <p:nvPr/>
        </p:nvSpPr>
        <p:spPr>
          <a:xfrm>
            <a:off x="0" y="455612"/>
            <a:ext cx="12192000" cy="11445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Elections of Officers &amp; National Directors</a:t>
            </a:r>
          </a:p>
          <a:p>
            <a:r>
              <a:rPr lang="en-US" sz="3600" b="1" baseline="30000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Article VII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47E30A-D329-4514-B7F5-7E9B9C0835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243"/>
          <a:stretch/>
        </p:blipFill>
        <p:spPr>
          <a:xfrm>
            <a:off x="1104900" y="1917065"/>
            <a:ext cx="3657600" cy="3901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AEE3A83-FDE3-4714-BA40-5ACF0FDC724E}"/>
              </a:ext>
            </a:extLst>
          </p:cNvPr>
          <p:cNvSpPr/>
          <p:nvPr/>
        </p:nvSpPr>
        <p:spPr>
          <a:xfrm>
            <a:off x="4922520" y="1917065"/>
            <a:ext cx="643128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Officers and National Directors</a:t>
            </a:r>
            <a:r>
              <a:rPr lang="en-US" sz="2800" dirty="0"/>
              <a:t> (if any) are elected at the first meeting and installed at last meeting.</a:t>
            </a:r>
          </a:p>
          <a:p>
            <a:endParaRPr lang="en-US" sz="2800" dirty="0"/>
          </a:p>
          <a:p>
            <a:r>
              <a:rPr lang="en-US" sz="2800" dirty="0"/>
              <a:t>A member seeking election must complete an application prior to the deadline.</a:t>
            </a:r>
          </a:p>
          <a:p>
            <a:endParaRPr lang="en-US" sz="2800" dirty="0"/>
          </a:p>
          <a:p>
            <a:r>
              <a:rPr lang="en-US" dirty="0">
                <a:hlinkClick r:id="rId4"/>
              </a:rPr>
              <a:t>AARonline.com/about-us/aar-officer-elections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998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187E1-8E54-48F6-B8FE-080524189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BF0B5-E049-4386-BE5E-7728880BB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69946F-D6F3-472F-82B5-0E1788132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09C19-46D6-435E-A889-3C72734E643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Executive Committee</a:t>
            </a:r>
          </a:p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the Board of Directors</a:t>
            </a:r>
            <a:endParaRPr lang="en-US" sz="36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50E2DE-E994-47D9-AA9B-2D7EE0F33718}"/>
              </a:ext>
            </a:extLst>
          </p:cNvPr>
          <p:cNvSpPr txBox="1">
            <a:spLocks/>
          </p:cNvSpPr>
          <p:nvPr/>
        </p:nvSpPr>
        <p:spPr bwMode="auto">
          <a:xfrm>
            <a:off x="1217292" y="1623996"/>
            <a:ext cx="9757411" cy="4435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200" b="1" kern="0" dirty="0">
                <a:ea typeface="+mj-ea"/>
                <a:cs typeface="+mj-cs"/>
              </a:rPr>
              <a:t>Executive Committee </a:t>
            </a:r>
            <a:r>
              <a:rPr lang="en-US" sz="2200" b="1" i="1" kern="0" dirty="0">
                <a:ea typeface="+mj-ea"/>
                <a:cs typeface="+mj-cs"/>
              </a:rPr>
              <a:t>oversees</a:t>
            </a:r>
            <a:r>
              <a:rPr lang="en-US" sz="2200" b="1" kern="0" dirty="0">
                <a:ea typeface="+mj-ea"/>
                <a:cs typeface="+mj-cs"/>
              </a:rPr>
              <a:t> the transaction of the Arizona REALTORS® business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200" b="1" kern="0" dirty="0">
                <a:ea typeface="+mj-ea"/>
                <a:cs typeface="+mj-cs"/>
              </a:rPr>
              <a:t>and finances and reports the substance of actions to the Board of Directors.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800" kern="0" dirty="0">
                <a:ea typeface="+mj-ea"/>
                <a:cs typeface="+mj-cs"/>
                <a:hlinkClick r:id="rId3"/>
              </a:rPr>
              <a:t>AARonline.com/about-us/leadership/executive-committee</a:t>
            </a:r>
            <a:r>
              <a:rPr lang="en-US" sz="1800" kern="0" dirty="0">
                <a:ea typeface="+mj-ea"/>
                <a:cs typeface="+mj-cs"/>
              </a:rPr>
              <a:t> </a:t>
            </a:r>
            <a:endParaRPr lang="en-US" sz="2000" b="1" kern="0" dirty="0">
              <a:ea typeface="+mj-ea"/>
              <a:cs typeface="+mj-cs"/>
            </a:endParaRPr>
          </a:p>
          <a:p>
            <a:pPr marL="0" indent="0">
              <a:buNone/>
            </a:pPr>
            <a:r>
              <a:rPr lang="en-US" sz="2000" b="1" kern="0" dirty="0">
                <a:ea typeface="+mj-ea"/>
                <a:cs typeface="+mj-cs"/>
              </a:rPr>
              <a:t>Executive Committee Composition: 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1800" kern="0" dirty="0">
                <a:ea typeface="+mj-ea"/>
                <a:cs typeface="+mj-cs"/>
              </a:rPr>
              <a:t>Elected Officers:  President, President-Elect, First Vice President, Treasurer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1800" kern="0" dirty="0">
                <a:ea typeface="+mj-ea"/>
                <a:cs typeface="+mj-cs"/>
              </a:rPr>
              <a:t>Five Regional Vice Presidents (elected from each region with BOD approval);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1800" kern="0" dirty="0">
                <a:ea typeface="+mj-ea"/>
                <a:cs typeface="+mj-cs"/>
              </a:rPr>
              <a:t>Primary Committee Chairs (appointed by the President with BOD approval);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1800" kern="0" dirty="0">
                <a:ea typeface="+mj-ea"/>
                <a:cs typeface="+mj-cs"/>
              </a:rPr>
              <a:t>AE Representative (appointed by the President with BOD approval);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1800" kern="0" dirty="0">
                <a:ea typeface="+mj-ea"/>
                <a:cs typeface="+mj-cs"/>
              </a:rPr>
              <a:t>Immediate Past President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1800" kern="0" dirty="0">
                <a:ea typeface="+mj-ea"/>
                <a:cs typeface="+mj-cs"/>
              </a:rPr>
              <a:t>CEO (has no vote)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9FD3D7-C7B5-4E45-A843-D21734E31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0417" y="4754880"/>
            <a:ext cx="5491163" cy="126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41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471D-4007-4F10-9F18-6AE6731F7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9CB80-D754-435C-87E7-B8B6C7AF47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FEC6EF-99F0-4BB5-B22C-94B2CFBD3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9161090-2BC8-4A56-A8A9-F93C70BF6375}"/>
              </a:ext>
            </a:extLst>
          </p:cNvPr>
          <p:cNvSpPr txBox="1">
            <a:spLocks/>
          </p:cNvSpPr>
          <p:nvPr/>
        </p:nvSpPr>
        <p:spPr>
          <a:xfrm>
            <a:off x="-7620" y="358155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Executive Committee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2020 Line Officers</a:t>
            </a:r>
          </a:p>
          <a:p>
            <a:r>
              <a:rPr lang="en-US" sz="20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Article V, Section 1-2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366FE9-0492-47C1-8010-C1B03A450EB5}"/>
              </a:ext>
            </a:extLst>
          </p:cNvPr>
          <p:cNvSpPr/>
          <p:nvPr/>
        </p:nvSpPr>
        <p:spPr>
          <a:xfrm>
            <a:off x="6477001" y="1851980"/>
            <a:ext cx="3467100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800" b="1" dirty="0"/>
              <a:t>President</a:t>
            </a:r>
          </a:p>
          <a:p>
            <a:pPr>
              <a:spcAft>
                <a:spcPts val="600"/>
              </a:spcAft>
            </a:pPr>
            <a:r>
              <a:rPr lang="en-US" sz="2800" b="1" dirty="0"/>
              <a:t>	</a:t>
            </a:r>
            <a:r>
              <a:rPr lang="en-US" sz="2800" dirty="0"/>
              <a:t>Mary Roberts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800" b="1" dirty="0"/>
              <a:t>President-Elect</a:t>
            </a:r>
          </a:p>
          <a:p>
            <a:pPr>
              <a:spcAft>
                <a:spcPts val="600"/>
              </a:spcAft>
            </a:pPr>
            <a:r>
              <a:rPr lang="en-US" sz="2800" b="1" dirty="0"/>
              <a:t>	</a:t>
            </a:r>
            <a:r>
              <a:rPr lang="en-US" sz="2800" dirty="0"/>
              <a:t>Jan Leighton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800" b="1" dirty="0"/>
              <a:t>First Vice President</a:t>
            </a:r>
          </a:p>
          <a:p>
            <a:pPr lvl="1">
              <a:spcAft>
                <a:spcPts val="600"/>
              </a:spcAft>
            </a:pPr>
            <a:r>
              <a:rPr lang="en-US" sz="2800" b="1" dirty="0"/>
              <a:t>	</a:t>
            </a:r>
            <a:r>
              <a:rPr lang="en-US" sz="2800" dirty="0"/>
              <a:t>Gary Nelson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800" b="1" dirty="0"/>
              <a:t>Treasurer</a:t>
            </a:r>
          </a:p>
          <a:p>
            <a:pPr>
              <a:spcAft>
                <a:spcPts val="600"/>
              </a:spcAft>
            </a:pPr>
            <a:r>
              <a:rPr lang="en-US" sz="2800" b="1" dirty="0"/>
              <a:t>	</a:t>
            </a:r>
            <a:r>
              <a:rPr lang="en-US" sz="2800" dirty="0"/>
              <a:t>Eric Gibbs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CE5008-40DE-4B9B-B160-2FAAC3E42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899" y="1676149"/>
            <a:ext cx="1742667" cy="20609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2781B3-CC9D-4D35-A0B4-66A79A136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742" y="2022634"/>
            <a:ext cx="1675998" cy="20569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1C6D3C-54CD-4964-A067-C28A11653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0408" y="3903120"/>
            <a:ext cx="1742667" cy="2134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46D514-2E1B-4BA2-B7A5-7E2F16DE18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1299" y="4214478"/>
            <a:ext cx="1685441" cy="213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738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0D437-8C67-4C32-B802-665EBB324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86F84-E9B0-4372-80BE-D891CAA3BC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B900FB-5BD3-43DA-A43C-EB772D012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288A966-3D6B-4BE7-AEE9-43D704F970C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672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Operations/Strategic Initiatives</a:t>
            </a:r>
          </a:p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&amp; Primary Committee Staff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F46A19-0ADA-4C10-A696-62424EF9471E}"/>
              </a:ext>
            </a:extLst>
          </p:cNvPr>
          <p:cNvSpPr/>
          <p:nvPr/>
        </p:nvSpPr>
        <p:spPr>
          <a:xfrm>
            <a:off x="0" y="1529542"/>
            <a:ext cx="12192000" cy="4551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8C62E1-65AF-4DE6-8AF0-3EC399EBA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624" y="1529542"/>
            <a:ext cx="6690124" cy="494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725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DB912-AB6C-4EE8-AA3F-95249009E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BFC0C-C8EA-44E4-8FEA-8536ECD5DB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9E2EC9-FC2F-4F41-A9C5-FD09BF789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A47DD3E-6300-4CF3-8CA1-66C6B4A0363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Operations &amp; Strategic Initiatives</a:t>
            </a:r>
          </a:p>
          <a:p>
            <a:r>
              <a:rPr lang="en-US" sz="3600" b="1" baseline="30000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CEO Responsibilities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34ADBA5-AB2D-4704-A204-BFAD7271B87F}"/>
              </a:ext>
            </a:extLst>
          </p:cNvPr>
          <p:cNvSpPr txBox="1">
            <a:spLocks/>
          </p:cNvSpPr>
          <p:nvPr/>
        </p:nvSpPr>
        <p:spPr bwMode="auto">
          <a:xfrm>
            <a:off x="1253490" y="1600199"/>
            <a:ext cx="9685020" cy="4472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2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1" kern="0" dirty="0"/>
              <a:t>Line Officer Meetings</a:t>
            </a:r>
          </a:p>
          <a:p>
            <a:r>
              <a:rPr lang="en-US" sz="1800" b="1" kern="0" dirty="0"/>
              <a:t>Executive Committee Orientation and Meetings</a:t>
            </a:r>
          </a:p>
          <a:p>
            <a:r>
              <a:rPr lang="en-US" sz="1800" b="1" kern="0" dirty="0"/>
              <a:t>Board of Directors Meetings</a:t>
            </a:r>
          </a:p>
          <a:p>
            <a:r>
              <a:rPr lang="en-US" sz="1800" b="1" kern="0" dirty="0"/>
              <a:t>Planning Session &amp; Strategic Plan Development</a:t>
            </a:r>
          </a:p>
          <a:p>
            <a:r>
              <a:rPr lang="en-US" sz="1800" b="1" kern="0" dirty="0"/>
              <a:t>Budget Development</a:t>
            </a:r>
          </a:p>
          <a:p>
            <a:r>
              <a:rPr lang="en-US" sz="1800" b="1" kern="0" dirty="0"/>
              <a:t>Association Financials</a:t>
            </a:r>
          </a:p>
          <a:p>
            <a:pPr marL="736600">
              <a:buFont typeface="Courier New" panose="02070309020205020404" pitchFamily="49" charset="0"/>
              <a:buChar char="o"/>
            </a:pPr>
            <a:r>
              <a:rPr lang="en-US" sz="1600" kern="0" dirty="0"/>
              <a:t>Dues Collection/Reconciliation</a:t>
            </a:r>
          </a:p>
          <a:p>
            <a:pPr marL="736600">
              <a:buFont typeface="Courier New" panose="02070309020205020404" pitchFamily="49" charset="0"/>
              <a:buChar char="o"/>
            </a:pPr>
            <a:r>
              <a:rPr lang="en-US" sz="1600" kern="0" dirty="0"/>
              <a:t>RAPAC Collection/Reconciliation</a:t>
            </a:r>
          </a:p>
          <a:p>
            <a:pPr marL="736600">
              <a:buFont typeface="Courier New" panose="02070309020205020404" pitchFamily="49" charset="0"/>
              <a:buChar char="o"/>
            </a:pPr>
            <a:r>
              <a:rPr lang="en-US" sz="1600" kern="0" dirty="0"/>
              <a:t>Monthly Reports</a:t>
            </a:r>
          </a:p>
          <a:p>
            <a:r>
              <a:rPr lang="en-US" sz="1800" b="1" kern="0" dirty="0"/>
              <a:t>Reserve Funds &amp; Investments Management </a:t>
            </a:r>
          </a:p>
          <a:p>
            <a:r>
              <a:rPr lang="en-US" sz="1800" b="1" kern="0" dirty="0"/>
              <a:t>Line Officer Spokesperson Training</a:t>
            </a:r>
          </a:p>
          <a:p>
            <a:r>
              <a:rPr lang="en-US" sz="1800" b="1" kern="0" dirty="0"/>
              <a:t>Presidential Advisory Groups</a:t>
            </a:r>
          </a:p>
          <a:p>
            <a:endParaRPr lang="en-US" sz="1800" kern="0" dirty="0"/>
          </a:p>
          <a:p>
            <a:pPr marL="0" indent="0">
              <a:buNone/>
            </a:pPr>
            <a:endParaRPr lang="en-US" sz="1800" kern="0" dirty="0"/>
          </a:p>
          <a:p>
            <a:r>
              <a:rPr lang="en-US" sz="1800" b="1" kern="0" dirty="0"/>
              <a:t>Association Relations</a:t>
            </a:r>
          </a:p>
          <a:p>
            <a:pPr marL="798513" indent="-347663">
              <a:buFont typeface="Courier New" panose="02070309020205020404" pitchFamily="49" charset="0"/>
              <a:buChar char="o"/>
            </a:pPr>
            <a:r>
              <a:rPr lang="en-US" sz="1600" kern="0" dirty="0"/>
              <a:t>AE Workshop</a:t>
            </a:r>
          </a:p>
          <a:p>
            <a:pPr marL="798513" indent="-347663">
              <a:buFont typeface="Courier New" panose="02070309020205020404" pitchFamily="49" charset="0"/>
              <a:buChar char="o"/>
            </a:pPr>
            <a:r>
              <a:rPr lang="en-US" sz="1600" kern="0" dirty="0"/>
              <a:t>Regular Communication</a:t>
            </a:r>
          </a:p>
          <a:p>
            <a:pPr marL="798513" indent="-347663">
              <a:buFont typeface="Courier New" panose="02070309020205020404" pitchFamily="49" charset="0"/>
              <a:buChar char="o"/>
            </a:pPr>
            <a:r>
              <a:rPr lang="en-US" sz="1600" kern="0" dirty="0"/>
              <a:t>Core Standards Certifications</a:t>
            </a:r>
          </a:p>
          <a:p>
            <a:r>
              <a:rPr lang="en-US" sz="1800" b="1" kern="0" dirty="0"/>
              <a:t>Inclusion/Diversity </a:t>
            </a:r>
          </a:p>
          <a:p>
            <a:r>
              <a:rPr lang="en-US" sz="1800" b="1" kern="0" dirty="0"/>
              <a:t>NAR Meeting coordination</a:t>
            </a:r>
          </a:p>
          <a:p>
            <a:r>
              <a:rPr lang="en-US" sz="1800" b="1" kern="0" dirty="0"/>
              <a:t>Region 11 Meeting Coordination and RVP Support</a:t>
            </a:r>
          </a:p>
          <a:p>
            <a:r>
              <a:rPr lang="en-US" sz="1800" b="1" kern="0" dirty="0"/>
              <a:t>ARDAF Management</a:t>
            </a:r>
          </a:p>
          <a:p>
            <a:r>
              <a:rPr lang="en-US" sz="1800" b="1" kern="0" dirty="0"/>
              <a:t>ARFHCO Management</a:t>
            </a:r>
          </a:p>
          <a:p>
            <a:r>
              <a:rPr lang="en-US" sz="1800" b="1" kern="0" dirty="0"/>
              <a:t>Public Relations</a:t>
            </a:r>
          </a:p>
          <a:p>
            <a:r>
              <a:rPr lang="en-US" sz="1800" b="1" kern="0" dirty="0"/>
              <a:t>Building Maintenance and Improvements</a:t>
            </a:r>
          </a:p>
          <a:p>
            <a:r>
              <a:rPr lang="en-US" sz="1800" b="1" kern="0" dirty="0"/>
              <a:t>Tenant Oversight</a:t>
            </a:r>
          </a:p>
          <a:p>
            <a:r>
              <a:rPr lang="en-US" sz="1800" b="1" kern="0" dirty="0"/>
              <a:t>Personnel Management</a:t>
            </a:r>
          </a:p>
          <a:p>
            <a:pPr marL="0" indent="0">
              <a:buNone/>
            </a:pPr>
            <a:endParaRPr lang="en-US" sz="1800" kern="0" dirty="0"/>
          </a:p>
        </p:txBody>
      </p:sp>
    </p:spTree>
    <p:extLst>
      <p:ext uri="{BB962C8B-B14F-4D97-AF65-F5344CB8AC3E}">
        <p14:creationId xmlns:p14="http://schemas.microsoft.com/office/powerpoint/2010/main" val="27036199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740C7-CD8E-427D-A988-2385EA527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377AE4-0F7C-473B-8D84-FACB06C21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6556D8B-1BDC-49DD-A1B2-8AC3C34D686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Public/Media Relations</a:t>
            </a:r>
          </a:p>
          <a:p>
            <a:r>
              <a:rPr lang="en-US" sz="1800" b="1" dirty="0">
                <a:solidFill>
                  <a:srgbClr val="990000"/>
                </a:solidFill>
                <a:hlinkClick r:id="rId4"/>
              </a:rPr>
              <a:t>AARonline.com/press</a:t>
            </a:r>
            <a:endParaRPr lang="en-US" sz="18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2B6D2C-B698-4DC8-A346-6680A40D63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4553" y="1681936"/>
            <a:ext cx="2409243" cy="1941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7055" y="1681936"/>
            <a:ext cx="284857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35A467-6AF3-425F-88EB-EDBFD4088E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4553" y="3778838"/>
            <a:ext cx="3835064" cy="2191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7B7184-A609-4A72-BE48-4ADB371E80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8257" y="3873462"/>
            <a:ext cx="3547368" cy="2096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nline Media 13">
            <a:hlinkClick r:id="" action="ppaction://media"/>
            <a:extLst>
              <a:ext uri="{FF2B5EF4-FFF2-40B4-BE49-F238E27FC236}">
                <a16:creationId xmlns:a16="http://schemas.microsoft.com/office/drawing/2014/main" id="{67BFBCFB-E5DE-4D7B-A225-14DD4E7916D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4565883" y="1890306"/>
            <a:ext cx="2950464" cy="221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440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1BB00-04B7-41B2-BB70-B5EF535AD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5FFA2-D67E-43E0-889E-072048DDD3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9F0CC1-C8F9-4E8E-9EE4-7C37031C5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EE405D6-0B6F-4D83-A17F-48D0595E098A}"/>
              </a:ext>
            </a:extLst>
          </p:cNvPr>
          <p:cNvSpPr txBox="1">
            <a:spLocks/>
          </p:cNvSpPr>
          <p:nvPr/>
        </p:nvSpPr>
        <p:spPr>
          <a:xfrm>
            <a:off x="0" y="370388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Primary Committees</a:t>
            </a:r>
          </a:p>
          <a:p>
            <a:pPr>
              <a:spcAft>
                <a:spcPts val="600"/>
              </a:spcAft>
            </a:pP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  <a:hlinkClick r:id="rId3"/>
              </a:rPr>
              <a:t>AARonline.com/2018-primary-committees</a:t>
            </a: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  <a:sym typeface="Wingdings 2"/>
              </a:rPr>
              <a:t></a:t>
            </a: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900" b="1" dirty="0">
                <a:solidFill>
                  <a:srgbClr val="990000"/>
                </a:solidFill>
                <a:hlinkClick r:id="rId4"/>
              </a:rPr>
              <a:t>AARonline.com/about-us/</a:t>
            </a:r>
            <a:r>
              <a:rPr lang="en-US" sz="1900" b="1" dirty="0" err="1">
                <a:solidFill>
                  <a:srgbClr val="990000"/>
                </a:solidFill>
                <a:hlinkClick r:id="rId4"/>
              </a:rPr>
              <a:t>aar</a:t>
            </a:r>
            <a:r>
              <a:rPr lang="en-US" sz="1900" b="1" dirty="0">
                <a:solidFill>
                  <a:srgbClr val="990000"/>
                </a:solidFill>
                <a:hlinkClick r:id="rId4"/>
              </a:rPr>
              <a:t>-committee-volunteer-info</a:t>
            </a:r>
            <a:endParaRPr lang="en-US" sz="19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7434" y="1992530"/>
            <a:ext cx="3200400" cy="3942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468E4F-5330-4BDE-827D-A07013159AAA}"/>
              </a:ext>
            </a:extLst>
          </p:cNvPr>
          <p:cNvSpPr/>
          <p:nvPr/>
        </p:nvSpPr>
        <p:spPr>
          <a:xfrm>
            <a:off x="1559379" y="2355866"/>
            <a:ext cx="5937962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Legislative &amp; Political Affairs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Business Services &amp; Technology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Professional &amp; Business Development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Risk Management</a:t>
            </a:r>
          </a:p>
          <a:p>
            <a:pPr lvl="1"/>
            <a:r>
              <a:rPr lang="en-US" sz="2000" i="1" dirty="0"/>
              <a:t>Each department establishes workgroups, </a:t>
            </a:r>
          </a:p>
          <a:p>
            <a:pPr lvl="1"/>
            <a:r>
              <a:rPr lang="en-US" sz="2000" i="1" dirty="0"/>
              <a:t>committees and forums as needed.</a:t>
            </a:r>
          </a:p>
        </p:txBody>
      </p:sp>
    </p:spTree>
    <p:extLst>
      <p:ext uri="{BB962C8B-B14F-4D97-AF65-F5344CB8AC3E}">
        <p14:creationId xmlns:p14="http://schemas.microsoft.com/office/powerpoint/2010/main" val="27109185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F3E25-BB3F-4734-AEA8-A828FF698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B1709-BB8E-4639-80E4-9672BAB2E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90C017-ADB1-4D62-95FA-DED3A5358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D60B686-EB52-4AEE-8C18-B953A29352B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Legislative &amp; Political Affairs Oversight</a:t>
            </a:r>
            <a:endParaRPr lang="en-US" sz="36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34ADBA5-AB2D-4704-A204-BFAD7271B87F}"/>
              </a:ext>
            </a:extLst>
          </p:cNvPr>
          <p:cNvSpPr txBox="1">
            <a:spLocks/>
          </p:cNvSpPr>
          <p:nvPr/>
        </p:nvSpPr>
        <p:spPr bwMode="auto">
          <a:xfrm>
            <a:off x="1253490" y="1794076"/>
            <a:ext cx="9685020" cy="427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2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1" kern="0" dirty="0"/>
              <a:t>Legislative Committee Meetings</a:t>
            </a:r>
          </a:p>
          <a:p>
            <a:r>
              <a:rPr lang="en-US" sz="2000" b="1" kern="0" dirty="0"/>
              <a:t>Legislative Advocacy</a:t>
            </a:r>
          </a:p>
          <a:p>
            <a:r>
              <a:rPr lang="en-US" sz="2000" b="1" kern="0" dirty="0"/>
              <a:t>REALTORS® at the Capitol</a:t>
            </a:r>
          </a:p>
          <a:p>
            <a:r>
              <a:rPr lang="en-US" sz="2000" b="1" kern="0" dirty="0"/>
              <a:t>Legislative Policy Development</a:t>
            </a:r>
          </a:p>
          <a:p>
            <a:r>
              <a:rPr lang="en-US" sz="2000" b="1" kern="0" dirty="0"/>
              <a:t>REALTOR® Caucus</a:t>
            </a:r>
          </a:p>
          <a:p>
            <a:r>
              <a:rPr lang="en-US" sz="2000" b="1" kern="0" dirty="0"/>
              <a:t>REALTOR ® Party Fundraising (RAPAC/Issues Mob)</a:t>
            </a:r>
          </a:p>
          <a:p>
            <a:r>
              <a:rPr lang="en-US" sz="2000" b="1" kern="0" dirty="0"/>
              <a:t>RAPAC Rally Ride</a:t>
            </a:r>
          </a:p>
          <a:p>
            <a:r>
              <a:rPr lang="en-US" sz="2000" b="1" kern="0" dirty="0"/>
              <a:t>RAPAC Dues Collection</a:t>
            </a:r>
          </a:p>
          <a:p>
            <a:r>
              <a:rPr lang="en-US" sz="2000" b="1" kern="0" dirty="0"/>
              <a:t>RAPAC/Issues Mobilization accounting and SOS Reporting</a:t>
            </a:r>
          </a:p>
          <a:p>
            <a:endParaRPr lang="en-US" sz="2000" b="1" kern="0" dirty="0"/>
          </a:p>
          <a:p>
            <a:r>
              <a:rPr lang="en-US" sz="2000" b="1" kern="0" dirty="0"/>
              <a:t>REALTOR® Party Grant Applications</a:t>
            </a:r>
          </a:p>
          <a:p>
            <a:r>
              <a:rPr lang="en-US" sz="2000" b="1" kern="0" dirty="0"/>
              <a:t>RAPAC Trustees Meetings</a:t>
            </a:r>
          </a:p>
          <a:p>
            <a:r>
              <a:rPr lang="en-US" sz="2000" b="1" kern="0" dirty="0"/>
              <a:t>Issues Mobilization Committee Meetings</a:t>
            </a:r>
          </a:p>
          <a:p>
            <a:r>
              <a:rPr lang="en-US" sz="2000" b="1" kern="0" dirty="0"/>
              <a:t>Election Year Activities (endorsements/voters guides)</a:t>
            </a:r>
          </a:p>
          <a:p>
            <a:r>
              <a:rPr lang="en-US" sz="2000" b="1" kern="0" dirty="0"/>
              <a:t>Political Research</a:t>
            </a:r>
          </a:p>
          <a:p>
            <a:r>
              <a:rPr lang="en-US" sz="2000" b="1" kern="0" dirty="0"/>
              <a:t>Federal Liaison Support (FPCs)</a:t>
            </a:r>
          </a:p>
          <a:p>
            <a:r>
              <a:rPr lang="en-US" sz="2000" b="1" kern="0" dirty="0"/>
              <a:t>Grassroots/CFA Support</a:t>
            </a:r>
          </a:p>
          <a:p>
            <a:r>
              <a:rPr lang="en-US" sz="2000" b="1" kern="0" dirty="0"/>
              <a:t>Governmental Communications</a:t>
            </a:r>
          </a:p>
          <a:p>
            <a:r>
              <a:rPr lang="en-US" sz="2000" b="1" kern="0" dirty="0"/>
              <a:t>ADRE Advisory Board</a:t>
            </a:r>
          </a:p>
          <a:p>
            <a:r>
              <a:rPr lang="en-US" sz="2000" b="1" kern="0" dirty="0"/>
              <a:t>Regulatory Interface with State Agencies</a:t>
            </a:r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17517417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344FA5-DE73-4517-89D8-7B5343AA6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" y="5787"/>
            <a:ext cx="12192000" cy="6857999"/>
          </a:xfrm>
          <a:prstGeom prst="rect">
            <a:avLst/>
          </a:prstGeom>
        </p:spPr>
      </p:pic>
      <p:pic>
        <p:nvPicPr>
          <p:cNvPr id="7" name="Picture 6" descr="Realtor day.jpg"/>
          <p:cNvPicPr>
            <a:picLocks noChangeAspect="1"/>
          </p:cNvPicPr>
          <p:nvPr/>
        </p:nvPicPr>
        <p:blipFill rotWithShape="1">
          <a:blip r:embed="rId3" cstate="print"/>
          <a:srcRect l="20350" t="12069" r="20623" b="3694"/>
          <a:stretch/>
        </p:blipFill>
        <p:spPr>
          <a:xfrm>
            <a:off x="2443290" y="1838164"/>
            <a:ext cx="1488734" cy="3948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1609" y="1838164"/>
            <a:ext cx="1988350" cy="2564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E276495-5706-4B49-9589-7BAAF58F082C}"/>
              </a:ext>
            </a:extLst>
          </p:cNvPr>
          <p:cNvSpPr txBox="1">
            <a:spLocks/>
          </p:cNvSpPr>
          <p:nvPr/>
        </p:nvSpPr>
        <p:spPr>
          <a:xfrm>
            <a:off x="0" y="537854"/>
            <a:ext cx="12192000" cy="126408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REALTORS® of Arizona Political Action Committee (RAPAC)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REALTORS® Issues Mobilization Committee (RIMC)</a:t>
            </a:r>
          </a:p>
          <a:p>
            <a:pPr>
              <a:lnSpc>
                <a:spcPct val="120000"/>
              </a:lnSpc>
            </a:pPr>
            <a:r>
              <a:rPr lang="en-US" sz="1900" dirty="0">
                <a:solidFill>
                  <a:srgbClr val="97472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AARonline.com/voice-at-the-capitol</a:t>
            </a:r>
            <a:endParaRPr lang="en-US" sz="1900" dirty="0">
              <a:solidFill>
                <a:srgbClr val="9747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460" y="4059471"/>
            <a:ext cx="4975964" cy="17237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E12902-8B73-4420-A96C-6AA2281FBC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0199" y="4465321"/>
            <a:ext cx="1343768" cy="1243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Congresswoman and Excom.jpg">
            <a:extLst>
              <a:ext uri="{FF2B5EF4-FFF2-40B4-BE49-F238E27FC236}">
                <a16:creationId xmlns:a16="http://schemas.microsoft.com/office/drawing/2014/main" id="{0316588A-E9BA-4CF6-B303-B6CD8769A43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09641" y="2056949"/>
            <a:ext cx="3001317" cy="1755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2F5FA9-A3CA-4B1B-8BEF-4F6E86F8E3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/>
          <a:stretch/>
        </p:blipFill>
        <p:spPr>
          <a:xfrm>
            <a:off x="7559758" y="1838164"/>
            <a:ext cx="1973069" cy="2564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67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D5E6C-52E0-4FFF-AFC0-9ED3B72A4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C3840-7858-46C0-9C52-FB5E3A9B2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F4E04B-D1A6-413F-AC14-BA0427AB4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02B0436-0589-465F-8669-9BFAACBB722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Governed by the Bylaws, </a:t>
            </a:r>
          </a:p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Policies and Official Statements</a:t>
            </a:r>
            <a:endParaRPr lang="en-US" sz="36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E582D8-3A49-4108-BAC5-F8B76EF03F2F}"/>
              </a:ext>
            </a:extLst>
          </p:cNvPr>
          <p:cNvSpPr/>
          <p:nvPr/>
        </p:nvSpPr>
        <p:spPr>
          <a:xfrm>
            <a:off x="3765664" y="5699390"/>
            <a:ext cx="4660669" cy="5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AARonline.com/about-us/governing-documents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EC234D-C75A-4FFE-B20F-344B5DBC0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210" y="1611578"/>
            <a:ext cx="7267575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64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D801F-F203-4ED9-86BE-8876004B4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4BE08-D630-46F3-8B48-8CFCB7D36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2B4998-0817-401F-8260-DB853A728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D60B686-EB52-4AEE-8C18-B953A29352B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Business Services &amp; Technology Oversight</a:t>
            </a:r>
            <a:endParaRPr lang="en-US" sz="36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34ADBA5-AB2D-4704-A204-BFAD7271B87F}"/>
              </a:ext>
            </a:extLst>
          </p:cNvPr>
          <p:cNvSpPr txBox="1">
            <a:spLocks/>
          </p:cNvSpPr>
          <p:nvPr/>
        </p:nvSpPr>
        <p:spPr bwMode="auto">
          <a:xfrm>
            <a:off x="1253490" y="1759352"/>
            <a:ext cx="9685020" cy="431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2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b="1" kern="0" dirty="0"/>
              <a:t>zipForm® Plus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kern="0" dirty="0"/>
              <a:t>Live classes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kern="0" dirty="0"/>
              <a:t>Live telephone Support</a:t>
            </a:r>
          </a:p>
          <a:p>
            <a:r>
              <a:rPr lang="en-US" sz="2400" b="1" kern="0" dirty="0" err="1"/>
              <a:t>eSign</a:t>
            </a:r>
            <a:r>
              <a:rPr lang="en-US" sz="2400" b="1" kern="0" dirty="0"/>
              <a:t> </a:t>
            </a:r>
          </a:p>
          <a:p>
            <a:r>
              <a:rPr lang="en-US" sz="2400" b="1" kern="0" dirty="0"/>
              <a:t>Live classes</a:t>
            </a:r>
          </a:p>
          <a:p>
            <a:r>
              <a:rPr lang="en-US" sz="2400" b="1" kern="0" dirty="0"/>
              <a:t>Live telephone Support</a:t>
            </a:r>
          </a:p>
          <a:p>
            <a:r>
              <a:rPr lang="en-US" sz="2400" b="1" kern="0" dirty="0"/>
              <a:t>Single Sign-On</a:t>
            </a:r>
          </a:p>
          <a:p>
            <a:r>
              <a:rPr lang="en-US" sz="2400" b="1" kern="0" dirty="0"/>
              <a:t>MLS Connect</a:t>
            </a:r>
          </a:p>
          <a:p>
            <a:r>
              <a:rPr lang="en-US" sz="2400" b="1" kern="0" dirty="0" err="1"/>
              <a:t>TechHelpline</a:t>
            </a:r>
            <a:endParaRPr lang="en-US" sz="2400" b="1" kern="0" dirty="0"/>
          </a:p>
          <a:p>
            <a:endParaRPr lang="en-US" sz="2400" b="1" kern="0" dirty="0"/>
          </a:p>
          <a:p>
            <a:r>
              <a:rPr lang="en-US" sz="2400" b="1" kern="0" dirty="0"/>
              <a:t>RoboForm</a:t>
            </a:r>
          </a:p>
          <a:p>
            <a:r>
              <a:rPr lang="en-US" sz="2400" b="1" kern="0" dirty="0"/>
              <a:t>Tech Marketplace</a:t>
            </a:r>
          </a:p>
          <a:p>
            <a:r>
              <a:rPr lang="en-US" sz="2400" b="1" kern="0" dirty="0"/>
              <a:t>Technology Information</a:t>
            </a:r>
          </a:p>
          <a:p>
            <a:r>
              <a:rPr lang="en-US" sz="2400" b="1" kern="0" dirty="0"/>
              <a:t>Software development - forms server</a:t>
            </a:r>
          </a:p>
          <a:p>
            <a:r>
              <a:rPr lang="en-US" sz="2400" b="1" kern="0" dirty="0"/>
              <a:t>“Enhanced Member Profile”</a:t>
            </a:r>
          </a:p>
          <a:p>
            <a:r>
              <a:rPr lang="en-US" sz="2400" b="1" kern="0" dirty="0"/>
              <a:t>Third-party forms licensing and Monitoring</a:t>
            </a:r>
          </a:p>
          <a:p>
            <a:r>
              <a:rPr lang="en-US" sz="2400" b="1" kern="0" dirty="0"/>
              <a:t>Member Communications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17143334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2377A-07C0-4F60-899A-321BCEC1D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EC538-2039-40FB-B97E-DFB702959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117B69-CDFB-4E70-82A7-50F7F70A1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" y="1"/>
            <a:ext cx="1219200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12CE4E-603D-4AD5-9BFC-69E0516147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" t="-1196" r="29316" b="28113"/>
          <a:stretch/>
        </p:blipFill>
        <p:spPr>
          <a:xfrm>
            <a:off x="2449286" y="2377458"/>
            <a:ext cx="6814457" cy="3474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31CEEA-6191-4FB5-8413-FE5A46A75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402" y="1926851"/>
            <a:ext cx="2084732" cy="516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E07F24-CB65-4DE4-BECA-2AC19683A2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6441" y="1926851"/>
            <a:ext cx="2195377" cy="516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ABA39E-157A-44B4-A52A-51557F1A1C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373" b="5371"/>
          <a:stretch/>
        </p:blipFill>
        <p:spPr>
          <a:xfrm>
            <a:off x="4100974" y="1926851"/>
            <a:ext cx="1845254" cy="516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4735FF-918F-4DF3-A66B-D7EE8598B7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2408" y="5268283"/>
            <a:ext cx="4894721" cy="674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952197-CE53-4A5C-A204-E76699F656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0387" y="1926851"/>
            <a:ext cx="2078957" cy="516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9D2C24D-FD46-4F07-8877-E4191F62DDD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Business Tools</a:t>
            </a:r>
            <a:endParaRPr lang="en-US" sz="36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65016" y="1454784"/>
            <a:ext cx="3982996" cy="156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linkClick r:id="rId9"/>
              </a:rPr>
              <a:t>AARonline.com/efficient-business-tools</a:t>
            </a:r>
            <a:endParaRPr lang="en-US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2F97C9-969A-40C7-9A6E-D61FAE1E3EF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457" t="-4049" r="19442" b="79575"/>
          <a:stretch/>
        </p:blipFill>
        <p:spPr>
          <a:xfrm>
            <a:off x="6079002" y="3554451"/>
            <a:ext cx="3648127" cy="520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22475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24CDC-810D-4624-985A-07F77341C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4A413-57EA-461E-A411-2A43328EB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97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12EAFA9-0EB7-4C50-91F8-ACC6141ECC5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Member Communications</a:t>
            </a:r>
          </a:p>
          <a:p>
            <a:r>
              <a:rPr lang="en-US" sz="1800" b="1" dirty="0">
                <a:hlinkClick r:id="rId3"/>
              </a:rPr>
              <a:t>AARonline.com/stay-informed/</a:t>
            </a:r>
            <a:r>
              <a:rPr lang="en-US" sz="1800" b="1" dirty="0" err="1">
                <a:hlinkClick r:id="rId3"/>
              </a:rPr>
              <a:t>arizona</a:t>
            </a:r>
            <a:r>
              <a:rPr lang="en-US" sz="1800" b="1" dirty="0">
                <a:hlinkClick r:id="rId3"/>
              </a:rPr>
              <a:t>-realtor-voice</a:t>
            </a:r>
            <a:endParaRPr lang="en-US" sz="18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57D101-9E7F-4B23-B8F4-BB2055559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3581" y="1852523"/>
            <a:ext cx="3104838" cy="3854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85005" y="2436412"/>
            <a:ext cx="3365718" cy="1880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38C1FC-81D8-4C49-8500-F54879A42F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7332" y="2771881"/>
            <a:ext cx="3417878" cy="2261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7A476F-D191-4487-B221-45B5CBFED1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8865" y="1906950"/>
            <a:ext cx="2454664" cy="793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632707-819B-40F7-AFD0-ED020BFA45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0249" y="3870642"/>
            <a:ext cx="1159543" cy="1908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768F0-7B41-420F-9202-F37A23F9AA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9735" y="3910091"/>
            <a:ext cx="1819755" cy="1829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6" r="6767" b="10789"/>
          <a:stretch/>
        </p:blipFill>
        <p:spPr>
          <a:xfrm>
            <a:off x="5510017" y="3949538"/>
            <a:ext cx="3228782" cy="1829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85359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4082B-3EF2-4130-BB4E-382DF44EE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11ED3-5FAC-49B7-8C8B-E016AB9E90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97E828-AB75-4A1F-BA65-91F268E65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D60B686-EB52-4AEE-8C18-B953A29352B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Professional &amp; Business Development Oversight</a:t>
            </a:r>
            <a:endParaRPr lang="en-US" sz="36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34ADBA5-AB2D-4704-A204-BFAD7271B87F}"/>
              </a:ext>
            </a:extLst>
          </p:cNvPr>
          <p:cNvSpPr txBox="1">
            <a:spLocks/>
          </p:cNvSpPr>
          <p:nvPr/>
        </p:nvSpPr>
        <p:spPr bwMode="auto">
          <a:xfrm>
            <a:off x="1253490" y="1759352"/>
            <a:ext cx="9685020" cy="431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2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200" b="1" kern="0" dirty="0"/>
              <a:t>Graduate REALTOR® Institute </a:t>
            </a:r>
          </a:p>
          <a:p>
            <a:r>
              <a:rPr lang="en-US" sz="2200" b="1" kern="0" dirty="0"/>
              <a:t>Leadership Training Academy </a:t>
            </a:r>
          </a:p>
          <a:p>
            <a:r>
              <a:rPr lang="en-US" sz="2200" b="1" kern="0" dirty="0"/>
              <a:t>Instructor Development Workshops </a:t>
            </a:r>
          </a:p>
          <a:p>
            <a:r>
              <a:rPr lang="en-US" sz="2200" b="1" kern="0" dirty="0"/>
              <a:t>REALTORS® Certified Risk Management Specialist Program </a:t>
            </a:r>
          </a:p>
          <a:p>
            <a:r>
              <a:rPr lang="en-US" sz="2200" b="1" kern="0" dirty="0"/>
              <a:t>Masters of Real Estate Society </a:t>
            </a:r>
          </a:p>
          <a:p>
            <a:r>
              <a:rPr lang="en-US" sz="2200" b="1" kern="0" dirty="0"/>
              <a:t>Certified Residential Property Manager (CRPM) </a:t>
            </a:r>
          </a:p>
          <a:p>
            <a:r>
              <a:rPr lang="en-US" sz="2200" b="1" kern="0" dirty="0"/>
              <a:t>Broker University </a:t>
            </a:r>
          </a:p>
          <a:p>
            <a:r>
              <a:rPr lang="en-US" sz="2200" b="1" kern="0" dirty="0"/>
              <a:t>Broker Revolution</a:t>
            </a:r>
          </a:p>
          <a:p>
            <a:r>
              <a:rPr lang="en-US" sz="2200" b="1" kern="0" dirty="0"/>
              <a:t>Live Streaming Remote C/E Classes </a:t>
            </a:r>
          </a:p>
          <a:p>
            <a:r>
              <a:rPr lang="en-US" sz="2200" b="1" kern="0" dirty="0"/>
              <a:t>Educ. Webinars and Videos</a:t>
            </a:r>
          </a:p>
          <a:p>
            <a:r>
              <a:rPr lang="en-US" sz="2200" b="1" kern="0" dirty="0"/>
              <a:t>Education Development</a:t>
            </a:r>
          </a:p>
          <a:p>
            <a:r>
              <a:rPr lang="en-US" sz="2200" b="1" kern="0" dirty="0"/>
              <a:t>Instructor Development </a:t>
            </a:r>
          </a:p>
          <a:p>
            <a:r>
              <a:rPr lang="en-US" sz="2200" b="1" kern="0" dirty="0"/>
              <a:t>REBAC Classes </a:t>
            </a:r>
          </a:p>
          <a:p>
            <a:r>
              <a:rPr lang="en-US" sz="2200" b="1" kern="0" dirty="0"/>
              <a:t>Arizona REALTOR® Convention</a:t>
            </a:r>
          </a:p>
          <a:p>
            <a:r>
              <a:rPr lang="en-US" sz="2200" b="1" kern="0" dirty="0"/>
              <a:t>Leadership Conference</a:t>
            </a:r>
          </a:p>
          <a:p>
            <a:r>
              <a:rPr lang="en-US" sz="2200" b="1" kern="0" dirty="0"/>
              <a:t>Industry Partners Conference  </a:t>
            </a:r>
          </a:p>
          <a:p>
            <a:r>
              <a:rPr lang="en-US" sz="2200" b="1" kern="0" dirty="0"/>
              <a:t>Trends Summit</a:t>
            </a:r>
          </a:p>
          <a:p>
            <a:r>
              <a:rPr lang="en-US" sz="2200" b="1" kern="0" dirty="0"/>
              <a:t>Broker Summit</a:t>
            </a:r>
            <a:endParaRPr lang="en-US" sz="2200" kern="0" dirty="0"/>
          </a:p>
        </p:txBody>
      </p:sp>
    </p:spTree>
    <p:extLst>
      <p:ext uri="{BB962C8B-B14F-4D97-AF65-F5344CB8AC3E}">
        <p14:creationId xmlns:p14="http://schemas.microsoft.com/office/powerpoint/2010/main" val="11328150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6FC384-69DE-4F54-915D-9B45C88C5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-15296"/>
            <a:ext cx="12192000" cy="68580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444" y="1529541"/>
            <a:ext cx="12192000" cy="4544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6745D3-7EEB-4AE0-94F5-5CC2214FC4A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Conferences &amp; Education</a:t>
            </a:r>
          </a:p>
          <a:p>
            <a:r>
              <a:rPr lang="en-US" sz="1800" b="1" dirty="0">
                <a:hlinkClick r:id="rId3"/>
              </a:rPr>
              <a:t>AARonline.com/increase-knowledge</a:t>
            </a:r>
            <a:endParaRPr lang="en-US" sz="18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6B6F60-3EF5-46E8-A0AC-6335F7FAE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6594" y="4387134"/>
            <a:ext cx="2367435" cy="69904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0E2DC3-AA30-4B8B-BA87-50F95E7B9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2209" y="2742239"/>
            <a:ext cx="2269289" cy="69904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E3EC6C-0C54-4142-9DAB-E53BF208E2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8788" y="3623244"/>
            <a:ext cx="2264904" cy="69904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7D1B33-4A44-4559-B834-0935111AF7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2363" y="1671860"/>
            <a:ext cx="2289208" cy="95882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D590A7-FFF2-4B03-860C-B6CA3FCC96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0054" y="1760191"/>
            <a:ext cx="2061186" cy="69904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C19CCC-DE64-46AA-9C36-ED9ED96895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6293" y="2730300"/>
            <a:ext cx="2395125" cy="2415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55" t="1414" r="1430"/>
          <a:stretch/>
        </p:blipFill>
        <p:spPr>
          <a:xfrm>
            <a:off x="3385930" y="2730300"/>
            <a:ext cx="2333552" cy="2355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394890" y="2742239"/>
            <a:ext cx="2294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Industry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Partners Conference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483783" y="2016204"/>
            <a:ext cx="1618257" cy="3664966"/>
            <a:chOff x="1651240" y="1640181"/>
            <a:chExt cx="1618257" cy="403146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86D05A7-E46C-4A90-9D00-C6C09D4149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7650"/>
            <a:stretch/>
          </p:blipFill>
          <p:spPr>
            <a:xfrm>
              <a:off x="1651240" y="1640181"/>
              <a:ext cx="1618257" cy="37809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3CDCACB-D89E-43B8-8EA7-919D961CC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51240" y="4323096"/>
              <a:ext cx="1618257" cy="13485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A59792B-1331-4E18-839B-E4C9310614E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971" r="1"/>
          <a:stretch/>
        </p:blipFill>
        <p:spPr>
          <a:xfrm>
            <a:off x="5689001" y="1630300"/>
            <a:ext cx="1903539" cy="95882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" name="Content Placeholder 19"/>
          <p:cNvPicPr>
            <a:picLocks noGrp="1" noChangeAspect="1"/>
          </p:cNvPicPr>
          <p:nvPr>
            <p:ph idx="1"/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1421"/>
          <a:stretch/>
        </p:blipFill>
        <p:spPr>
          <a:xfrm>
            <a:off x="4847206" y="4575666"/>
            <a:ext cx="2462915" cy="1383778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4" name="Rectangle 23"/>
          <p:cNvSpPr/>
          <p:nvPr/>
        </p:nvSpPr>
        <p:spPr>
          <a:xfrm>
            <a:off x="4844631" y="5663026"/>
            <a:ext cx="2465489" cy="20811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/>
            <a:r>
              <a:rPr lang="en-US" sz="1200" b="1" dirty="0">
                <a:latin typeface="Bahnschrift SemiBold" panose="020B0502040204020203" pitchFamily="34" charset="0"/>
              </a:rPr>
              <a:t>LEADERSHIP CONFERENCE</a:t>
            </a:r>
          </a:p>
        </p:txBody>
      </p:sp>
    </p:spTree>
    <p:extLst>
      <p:ext uri="{BB962C8B-B14F-4D97-AF65-F5344CB8AC3E}">
        <p14:creationId xmlns:p14="http://schemas.microsoft.com/office/powerpoint/2010/main" val="27497523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834D-C994-48CE-A08C-607A0A972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0FF97-4ACE-410D-B4EA-E69603C0C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67222F-4323-4052-BB50-52C18B2DA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34ADBA5-AB2D-4704-A204-BFAD7271B87F}"/>
              </a:ext>
            </a:extLst>
          </p:cNvPr>
          <p:cNvSpPr txBox="1">
            <a:spLocks/>
          </p:cNvSpPr>
          <p:nvPr/>
        </p:nvSpPr>
        <p:spPr bwMode="auto">
          <a:xfrm>
            <a:off x="1253490" y="1787875"/>
            <a:ext cx="9685020" cy="4075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2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400" b="1" kern="0" dirty="0"/>
              <a:t>Forms Development &amp; Revisions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400" b="1" kern="0" dirty="0"/>
              <a:t>Legal &amp; Legislative Support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400" b="1" kern="0" dirty="0"/>
              <a:t>Legal Hotline Administration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400" b="1" kern="0" dirty="0"/>
              <a:t>Risk Management Education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400" b="1" kern="0" dirty="0"/>
              <a:t>Broker Manager Quarterly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400" b="1" kern="0" dirty="0"/>
              <a:t>Agent Safety Alert Program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400" b="1" kern="0" dirty="0"/>
              <a:t>Regulatory Interface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400" b="1" kern="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400" b="1" kern="0" dirty="0"/>
              <a:t>Grievance Committee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400" b="1" kern="0" dirty="0"/>
              <a:t>Professional Standards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400" b="1" kern="0" dirty="0"/>
              <a:t>Administer Ethics Complaints &amp; Arbitration Requests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400" b="1" kern="0" dirty="0"/>
              <a:t>Mediation Program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400" b="1" kern="0" dirty="0"/>
              <a:t>Ombudsmen Program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400" b="1" kern="0" dirty="0"/>
              <a:t>PS Education &amp; Training</a:t>
            </a:r>
            <a:endParaRPr lang="en-US" sz="2400" kern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65BFB94-58BC-4A41-A495-5EEF1AA1985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Risk Management Oversight</a:t>
            </a:r>
            <a:endParaRPr lang="en-US" sz="36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3315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19713-B764-479E-A86F-A6452DFF7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1BA44-624B-406C-B01F-EDDF1DF194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5BF47F-AC2F-4C6C-AF31-4F6D09CFA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-352461"/>
            <a:ext cx="13411200" cy="75437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9FCC0F2-B350-47E5-9A19-A32ADC3AEE16}"/>
              </a:ext>
            </a:extLst>
          </p:cNvPr>
          <p:cNvSpPr txBox="1">
            <a:spLocks/>
          </p:cNvSpPr>
          <p:nvPr/>
        </p:nvSpPr>
        <p:spPr>
          <a:xfrm>
            <a:off x="0" y="-175842"/>
            <a:ext cx="12192000" cy="18507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Risk Management</a:t>
            </a:r>
          </a:p>
          <a:p>
            <a:r>
              <a:rPr lang="en-US" sz="1800" b="1" dirty="0">
                <a:hlinkClick r:id="rId3"/>
              </a:rPr>
              <a:t>AARonline.com/manage-risk</a:t>
            </a:r>
            <a:r>
              <a:rPr lang="en-US" sz="1800" b="1" dirty="0"/>
              <a:t> | </a:t>
            </a:r>
            <a:r>
              <a:rPr lang="en-US" sz="1800" b="1" dirty="0">
                <a:hlinkClick r:id="rId4"/>
              </a:rPr>
              <a:t>AARonline.com/resolve-disputes</a:t>
            </a:r>
            <a:r>
              <a:rPr lang="en-US" sz="1800" b="1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1C43E2-1962-4D46-963F-AF7B0470A3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083" b="33701"/>
          <a:stretch/>
        </p:blipFill>
        <p:spPr>
          <a:xfrm>
            <a:off x="1995086" y="1744909"/>
            <a:ext cx="2596892" cy="721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35A002-BB71-45DB-A284-07A8C8E408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96" t="10506" b="8384"/>
          <a:stretch/>
        </p:blipFill>
        <p:spPr>
          <a:xfrm>
            <a:off x="4721324" y="1745402"/>
            <a:ext cx="2718653" cy="730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FB212D-A74C-4C3A-8CD1-41CDE8BFE4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5571"/>
          <a:stretch/>
        </p:blipFill>
        <p:spPr>
          <a:xfrm>
            <a:off x="7561469" y="1747442"/>
            <a:ext cx="2004525" cy="730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3C84D2-55D6-40FD-9C43-132525335D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9266" y="2637409"/>
            <a:ext cx="3244106" cy="2489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9" cstate="print"/>
          <a:srcRect b="44444"/>
          <a:stretch>
            <a:fillRect/>
          </a:stretch>
        </p:blipFill>
        <p:spPr bwMode="auto">
          <a:xfrm>
            <a:off x="6000105" y="4051710"/>
            <a:ext cx="1700331" cy="939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0" cstate="print"/>
          <a:srcRect b="45714"/>
          <a:stretch>
            <a:fillRect/>
          </a:stretch>
        </p:blipFill>
        <p:spPr bwMode="auto">
          <a:xfrm>
            <a:off x="5154285" y="4569692"/>
            <a:ext cx="1700331" cy="850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PS.jpg"/>
          <p:cNvPicPr>
            <a:picLocks noChangeAspect="1"/>
          </p:cNvPicPr>
          <p:nvPr/>
        </p:nvPicPr>
        <p:blipFill>
          <a:blip r:embed="rId11" cstate="print"/>
          <a:srcRect l="1286" b="-4588"/>
          <a:stretch>
            <a:fillRect/>
          </a:stretch>
        </p:blipFill>
        <p:spPr>
          <a:xfrm>
            <a:off x="4431328" y="5014333"/>
            <a:ext cx="1435962" cy="84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D6D620-9C6C-478C-B5BD-3D1A297792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41617" y="2637470"/>
            <a:ext cx="2133217" cy="27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4F3E6B-CDA0-4C2A-8567-F03CDB5BDD8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33734" y="2637409"/>
            <a:ext cx="2049036" cy="2646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Content Placeholder 10">
            <a:extLst>
              <a:ext uri="{FF2B5EF4-FFF2-40B4-BE49-F238E27FC236}">
                <a16:creationId xmlns:a16="http://schemas.microsoft.com/office/drawing/2014/main" id="{FE3EB285-A161-4437-8A5C-7E62B17E37F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818" r="2701"/>
          <a:stretch/>
        </p:blipFill>
        <p:spPr>
          <a:xfrm>
            <a:off x="2010326" y="2980131"/>
            <a:ext cx="2064276" cy="2522533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808A91-0582-4371-BA9D-4379EFFE968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84384" y="3324753"/>
            <a:ext cx="2064881" cy="266311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73392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E0B77-0124-406B-9739-F71E621F0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0E7F2-F844-4F52-8CAD-1B237DE7BF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15DC11-91A7-42DF-AE11-33401B2DB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EC09625-7DF1-4CAE-A49C-BFF3CBC9CB9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Arizona REALTORS</a:t>
            </a:r>
            <a:r>
              <a:rPr lang="en-US" sz="3600" b="1" baseline="30000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Charitable Work</a:t>
            </a:r>
            <a:endParaRPr lang="en-US" sz="36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5495"/>
          <a:stretch/>
        </p:blipFill>
        <p:spPr bwMode="auto">
          <a:xfrm>
            <a:off x="4855871" y="3984170"/>
            <a:ext cx="2442997" cy="1872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F468E4F-5330-4BDE-827D-A07013159AAA}"/>
              </a:ext>
            </a:extLst>
          </p:cNvPr>
          <p:cNvSpPr/>
          <p:nvPr/>
        </p:nvSpPr>
        <p:spPr>
          <a:xfrm>
            <a:off x="868556" y="1752323"/>
            <a:ext cx="104176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Arizona REALTORS® Disaster Assistance Foundation (ARDAF)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Arizona REALTORS® Foundation for Housing &amp; Community Outreach (ARFHCO)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l="-2568" t="33462" r="8042" b="10261"/>
          <a:stretch/>
        </p:blipFill>
        <p:spPr bwMode="auto">
          <a:xfrm>
            <a:off x="4085769" y="2407648"/>
            <a:ext cx="3738941" cy="856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66761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CFD99-9B89-459E-A8D3-36ED6CAA3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26F9B-7024-4104-BCA5-B5F77389A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E34EDA-0F9C-4A8D-98FF-3C46C6EA7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4068370-3B1A-48EB-B147-647BDE29967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 YOU for serving on the</a:t>
            </a:r>
          </a:p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Arizona REALTORS</a:t>
            </a:r>
            <a:r>
              <a:rPr lang="en-US" sz="3600" b="1" baseline="30000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® </a:t>
            </a:r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Board of Directors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468E4F-5330-4BDE-827D-A07013159AAA}"/>
              </a:ext>
            </a:extLst>
          </p:cNvPr>
          <p:cNvSpPr/>
          <p:nvPr/>
        </p:nvSpPr>
        <p:spPr>
          <a:xfrm>
            <a:off x="1976029" y="1825625"/>
            <a:ext cx="823994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If you have any questions, concerns or need any assistance, please contact us.</a:t>
            </a:r>
          </a:p>
          <a:p>
            <a:pPr>
              <a:spcAft>
                <a:spcPts val="1200"/>
              </a:spcAft>
            </a:pPr>
            <a:r>
              <a:rPr lang="en-US" sz="2800" b="1" dirty="0"/>
              <a:t>602.248.7787 / 800.426.7274 </a:t>
            </a:r>
            <a:r>
              <a:rPr lang="en-US" sz="2400" b="1" dirty="0"/>
              <a:t>(Toll Free in AZ)</a:t>
            </a:r>
          </a:p>
          <a:p>
            <a:r>
              <a:rPr lang="en-US" sz="2400" b="1" dirty="0"/>
              <a:t>Staff Directory: </a:t>
            </a:r>
          </a:p>
          <a:p>
            <a:r>
              <a:rPr lang="en-US" b="1" dirty="0">
                <a:hlinkClick r:id="rId3"/>
              </a:rPr>
              <a:t>AARonline.com/about-us/leadership/staff-directory</a:t>
            </a:r>
            <a:r>
              <a:rPr lang="en-US" b="1" dirty="0"/>
              <a:t>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207371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D2CFA-FA88-40B2-AA8F-0F7D738F9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C68A0-AEF6-4991-998A-566507E85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6E74A5-4800-408C-A176-14831DEA2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489ED72-1DFB-4D9F-BA06-CDE987208D3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4C8A26-2BC6-4938-9F8C-8195EEBE35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611" y="2025012"/>
            <a:ext cx="9266777" cy="280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38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A54CA-9514-4550-83DF-263575191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95245-C130-49B1-87D4-01AFD9FA0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3455FC-45EB-4EE6-A81E-50F8F14CA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1E5F652-1646-447A-984B-B2B28B13B0E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Comprised of Approximately </a:t>
            </a:r>
          </a:p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50,000 Arizona REALTORS</a:t>
            </a:r>
            <a:r>
              <a:rPr lang="en-US" sz="3600" b="1" baseline="30000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219A96F-0280-436A-9F6F-709EC667A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2204" y="2175873"/>
            <a:ext cx="4798432" cy="358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5F990643-7F6A-40E0-8C8E-0EE13F0F5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17924"/>
          <a:stretch>
            <a:fillRect/>
          </a:stretch>
        </p:blipFill>
        <p:spPr bwMode="auto">
          <a:xfrm>
            <a:off x="2293620" y="4014141"/>
            <a:ext cx="2103302" cy="1745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BAF6AA-E7E3-47FA-BDD5-C29E340FF0D0}"/>
              </a:ext>
            </a:extLst>
          </p:cNvPr>
          <p:cNvSpPr txBox="1"/>
          <p:nvPr/>
        </p:nvSpPr>
        <p:spPr>
          <a:xfrm>
            <a:off x="3947160" y="1529542"/>
            <a:ext cx="4297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Led by a 120+ Member Board of Directors and 15 Member Executive Committee</a:t>
            </a:r>
          </a:p>
        </p:txBody>
      </p:sp>
    </p:spTree>
    <p:extLst>
      <p:ext uri="{BB962C8B-B14F-4D97-AF65-F5344CB8AC3E}">
        <p14:creationId xmlns:p14="http://schemas.microsoft.com/office/powerpoint/2010/main" val="3958990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3D846-39B4-4E60-B393-625FF1BF1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5AC472-0B72-40AE-97C9-B40EA9469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046B263-49DA-4F0D-80E4-A7866DA0859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Arizona REALTORS</a:t>
            </a:r>
            <a:r>
              <a:rPr lang="en-US" sz="3600" b="1" baseline="30000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Structure</a:t>
            </a:r>
          </a:p>
          <a:p>
            <a:r>
              <a:rPr lang="en-US" sz="28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Flexible, Fluid &amp; Accountable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0F3528-E1AC-4415-86B5-6BA956CA4EA7}"/>
              </a:ext>
            </a:extLst>
          </p:cNvPr>
          <p:cNvSpPr/>
          <p:nvPr/>
        </p:nvSpPr>
        <p:spPr>
          <a:xfrm>
            <a:off x="0" y="1529542"/>
            <a:ext cx="12192000" cy="4558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DEB9F9-5F03-490D-84C3-B553D85F6518}"/>
              </a:ext>
            </a:extLst>
          </p:cNvPr>
          <p:cNvSpPr txBox="1"/>
          <p:nvPr/>
        </p:nvSpPr>
        <p:spPr>
          <a:xfrm>
            <a:off x="609600" y="5796104"/>
            <a:ext cx="10972800" cy="210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Each Primary Committee develops its own business plan and budget in which there is flexibility to move money to where it is needed. Each committee appoints single-issue workgroups as</a:t>
            </a:r>
          </a:p>
          <a:p>
            <a:pPr algn="ctr"/>
            <a:r>
              <a:rPr lang="en-US" sz="800" dirty="0"/>
              <a:t>needed to accomplish its business plan. Chairs and vice chairs are appointed by the Arizona REALTORS® president and president-elect. Each chair and vice chair appoints additional members.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D386621-AF2F-4D11-A1FC-CA0A068155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1801"/>
          <a:stretch/>
        </p:blipFill>
        <p:spPr>
          <a:xfrm>
            <a:off x="3088757" y="1535339"/>
            <a:ext cx="6014486" cy="426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21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4D0DB-C1C3-4A4A-989E-C0E57C4C9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458B0-0FC7-4144-827F-E144455CF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1A0F71-98A8-45F2-8BFB-7161F9796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B1B90CC-3FEC-4D2F-940F-88786780398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Selection of Arizona REALTORS</a:t>
            </a:r>
            <a:r>
              <a:rPr lang="en-US" sz="3600" b="1" baseline="30000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Directors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34ADBA5-AB2D-4704-A204-BFAD7271B87F}"/>
              </a:ext>
            </a:extLst>
          </p:cNvPr>
          <p:cNvSpPr txBox="1">
            <a:spLocks/>
          </p:cNvSpPr>
          <p:nvPr/>
        </p:nvSpPr>
        <p:spPr bwMode="auto">
          <a:xfrm>
            <a:off x="1253490" y="1600199"/>
            <a:ext cx="9685020" cy="4472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1" kern="0" dirty="0">
                <a:ea typeface="+mj-ea"/>
                <a:cs typeface="+mj-cs"/>
              </a:rPr>
              <a:t>Quota Directors</a:t>
            </a:r>
            <a:r>
              <a:rPr lang="en-US" sz="1800" b="1" kern="0" dirty="0">
                <a:ea typeface="+mj-ea"/>
                <a:cs typeface="+mj-cs"/>
              </a:rPr>
              <a:t> </a:t>
            </a:r>
            <a:r>
              <a:rPr lang="en-US" sz="1800" kern="0" dirty="0">
                <a:ea typeface="+mj-ea"/>
                <a:cs typeface="+mj-cs"/>
              </a:rPr>
              <a:t>are</a:t>
            </a:r>
            <a:r>
              <a:rPr lang="en-US" sz="1800" b="1" kern="0" dirty="0">
                <a:ea typeface="+mj-ea"/>
                <a:cs typeface="+mj-cs"/>
              </a:rPr>
              <a:t> </a:t>
            </a:r>
            <a:r>
              <a:rPr lang="en-US" sz="1800" kern="0" dirty="0">
                <a:ea typeface="+mj-ea"/>
                <a:cs typeface="+mj-cs"/>
              </a:rPr>
              <a:t>Selected by Local associations – the number of directors from each association depends on the size of the association’s membership. Each association has at least one director.  </a:t>
            </a:r>
          </a:p>
          <a:p>
            <a:r>
              <a:rPr lang="en-US" sz="2000" b="1" kern="0" dirty="0">
                <a:ea typeface="+mj-ea"/>
                <a:cs typeface="+mj-cs"/>
              </a:rPr>
              <a:t>Non-quota Directors</a:t>
            </a:r>
            <a:r>
              <a:rPr lang="en-US" sz="1800" b="1" kern="0" dirty="0">
                <a:ea typeface="+mj-ea"/>
                <a:cs typeface="+mj-cs"/>
              </a:rPr>
              <a:t> </a:t>
            </a:r>
            <a:r>
              <a:rPr lang="en-US" sz="1800" kern="0" dirty="0">
                <a:ea typeface="+mj-ea"/>
                <a:cs typeface="+mj-cs"/>
              </a:rPr>
              <a:t>include: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kern="0" dirty="0"/>
              <a:t>All elected Officers (Line Officers and Regional Vice Presidents);</a:t>
            </a:r>
            <a:r>
              <a:rPr lang="en-US" sz="1400" b="1" kern="0" dirty="0"/>
              <a:t> </a:t>
            </a:r>
            <a:endParaRPr lang="en-US" sz="1400" kern="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kern="0" dirty="0"/>
              <a:t>Arizona quota Directors of the National Association of REALTORS</a:t>
            </a:r>
            <a:r>
              <a:rPr lang="en-US" sz="1400" kern="0" baseline="30000" dirty="0"/>
              <a:t>®</a:t>
            </a:r>
            <a:r>
              <a:rPr lang="en-US" sz="1400" kern="0" dirty="0"/>
              <a:t>;</a:t>
            </a:r>
            <a:r>
              <a:rPr lang="en-US" sz="1400" b="1" kern="0" dirty="0"/>
              <a:t> </a:t>
            </a:r>
            <a:endParaRPr lang="en-US" sz="1400" kern="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kern="0" dirty="0"/>
              <a:t>Three (3) most immediate past presidents of the Arizona REALTORS® who hold active membership in the state association and are willing to serve;</a:t>
            </a:r>
            <a:r>
              <a:rPr lang="en-US" sz="1400" b="1" kern="0" dirty="0"/>
              <a:t> </a:t>
            </a:r>
            <a:endParaRPr lang="en-US" sz="1400" kern="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kern="0" dirty="0"/>
              <a:t>Chairs of the four (4) Primary Committees;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kern="0" dirty="0"/>
              <a:t>Four (4) representatives of the Arizona state chapters of the Institutes, Societies and Councils (ISCs) of the National Association of REALTORS</a:t>
            </a:r>
            <a:r>
              <a:rPr lang="en-US" sz="1400" kern="0" baseline="30000" dirty="0"/>
              <a:t>®</a:t>
            </a:r>
            <a:r>
              <a:rPr lang="en-US" sz="1400" kern="0" dirty="0"/>
              <a:t>;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kern="0" dirty="0"/>
              <a:t>Two (2) chief staff officers from the Member Board or Regional Multiple Listing Service (MLS);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kern="0" dirty="0"/>
              <a:t>One (1) representative from each of five (5) largest firms in the large firm category,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kern="0" dirty="0"/>
              <a:t>One (1) representative from each of four (4) largest firms in the medium firm category, and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kern="0" dirty="0"/>
              <a:t>One (1) representative from each of two (2) firms in the small firm category, per number of REALTOR</a:t>
            </a:r>
            <a:r>
              <a:rPr lang="en-US" sz="1400" kern="0" baseline="30000" dirty="0"/>
              <a:t>® </a:t>
            </a:r>
            <a:r>
              <a:rPr lang="en-US" sz="1400" kern="0" dirty="0"/>
              <a:t>members; and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kern="0" dirty="0"/>
              <a:t>One (1) representative from an “outside” organization selected annually by the Arizona REALTORS® president.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75318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6F08D-5FFC-4101-ADE3-D972068DA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9D421-AAF7-4E59-B96C-6477EE380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2F39DD-FAFB-43BE-9D14-CB7FB8493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D4094B2-52B8-4E0E-9C25-C40E0E72FF4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Board of Directors</a:t>
            </a:r>
            <a:endParaRPr lang="en-US" sz="36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baseline="30000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Responsibilities &amp; Authority</a:t>
            </a:r>
            <a:endParaRPr lang="en-US" sz="3600" b="1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1">
            <a:extLst>
              <a:ext uri="{FF2B5EF4-FFF2-40B4-BE49-F238E27FC236}">
                <a16:creationId xmlns:a16="http://schemas.microsoft.com/office/drawing/2014/main" id="{96B8F807-9C39-4834-93BB-DB6665982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690688"/>
            <a:ext cx="4724400" cy="3947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BBEE31-1538-455F-82D5-B4531D9C8BA9}"/>
              </a:ext>
            </a:extLst>
          </p:cNvPr>
          <p:cNvSpPr/>
          <p:nvPr/>
        </p:nvSpPr>
        <p:spPr>
          <a:xfrm>
            <a:off x="2994660" y="5723090"/>
            <a:ext cx="6202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AARonline.com/board-of-directors-responsibilities-and-authority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8550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9DA67-3D22-4B10-BF9D-CB1EE5C6C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3B488C-8CC3-4DE9-AE12-709B87A537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A897A6-C0B6-45F2-9BFF-E04120726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8" y="14478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53466D3-7949-469F-81DF-395F88D80DC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Board of Director Responsibilities</a:t>
            </a:r>
            <a:endParaRPr lang="en-US" sz="36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707EA96-D68C-466E-9796-5A3FBDAE0FA2}"/>
              </a:ext>
            </a:extLst>
          </p:cNvPr>
          <p:cNvSpPr txBox="1">
            <a:spLocks/>
          </p:cNvSpPr>
          <p:nvPr/>
        </p:nvSpPr>
        <p:spPr>
          <a:xfrm>
            <a:off x="1185624" y="1749886"/>
            <a:ext cx="9820751" cy="44985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BOD </a:t>
            </a:r>
            <a:r>
              <a:rPr lang="en-US" dirty="0"/>
              <a:t>Responsibilities include:</a:t>
            </a:r>
          </a:p>
          <a:p>
            <a:pPr lvl="1"/>
            <a:r>
              <a:rPr lang="en-US" sz="2800" dirty="0"/>
              <a:t>Elect and/or Remove Officers and National Director nominees</a:t>
            </a:r>
          </a:p>
          <a:p>
            <a:pPr lvl="1"/>
            <a:r>
              <a:rPr lang="en-US" sz="2800" dirty="0"/>
              <a:t>Leadership Appointments (Officers, Primary Committee Chairs)</a:t>
            </a:r>
          </a:p>
          <a:p>
            <a:pPr lvl="1"/>
            <a:r>
              <a:rPr lang="en-US" sz="2800" dirty="0"/>
              <a:t>Approve the annual budget and dues</a:t>
            </a:r>
          </a:p>
          <a:p>
            <a:pPr lvl="1"/>
            <a:r>
              <a:rPr lang="en-US" sz="2800" dirty="0"/>
              <a:t>Approve withdrawals from the Operating or Capital Reserves and allocations of Operating Surplus</a:t>
            </a:r>
          </a:p>
          <a:p>
            <a:pPr lvl="1"/>
            <a:r>
              <a:rPr lang="en-US" sz="2800" dirty="0"/>
              <a:t>Approve amendments to the Bylaws, Policies and Official Statements</a:t>
            </a:r>
          </a:p>
          <a:p>
            <a:pPr lvl="1"/>
            <a:r>
              <a:rPr lang="en-US" sz="2800" dirty="0"/>
              <a:t>Approve amendments to the Legislative Policies</a:t>
            </a:r>
          </a:p>
        </p:txBody>
      </p:sp>
    </p:spTree>
    <p:extLst>
      <p:ext uri="{BB962C8B-B14F-4D97-AF65-F5344CB8AC3E}">
        <p14:creationId xmlns:p14="http://schemas.microsoft.com/office/powerpoint/2010/main" val="2439771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2ABF1-69D7-40EC-BF96-E52B67ECB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7D777-BD23-4DF0-BD88-061AF7F96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3FAE97-96FB-4EEB-B357-7162503B1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CBFEF51-4F0E-402A-BBEE-F17A31A61AC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Board of Directors Fiduciary Duties</a:t>
            </a:r>
            <a:endParaRPr lang="en-US" sz="36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88FAD68-1164-4A62-83B4-88799752C5A2}"/>
              </a:ext>
            </a:extLst>
          </p:cNvPr>
          <p:cNvSpPr txBox="1">
            <a:spLocks/>
          </p:cNvSpPr>
          <p:nvPr/>
        </p:nvSpPr>
        <p:spPr>
          <a:xfrm>
            <a:off x="1261824" y="2152690"/>
            <a:ext cx="9668351" cy="36972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BOD</a:t>
            </a:r>
            <a:r>
              <a:rPr lang="en-US" b="1" dirty="0"/>
              <a:t> </a:t>
            </a:r>
            <a:r>
              <a:rPr lang="en-US" dirty="0"/>
              <a:t>Fiduciary Duties include:</a:t>
            </a:r>
          </a:p>
          <a:p>
            <a:pPr lvl="1"/>
            <a:r>
              <a:rPr lang="en-US" sz="2800" dirty="0"/>
              <a:t>Become knowledgeable with the Arizona REALTORS®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800" dirty="0"/>
              <a:t>Strategic Plan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800" dirty="0"/>
              <a:t>Bylaws, Policies &amp; Official Statements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800" dirty="0"/>
              <a:t>Annual Budget</a:t>
            </a:r>
          </a:p>
          <a:p>
            <a:pPr lvl="1"/>
            <a:r>
              <a:rPr lang="en-US" sz="2800" dirty="0"/>
              <a:t>Be prepared for meetings and review meeting materials</a:t>
            </a:r>
          </a:p>
          <a:p>
            <a:pPr lvl="1"/>
            <a:r>
              <a:rPr lang="en-US" sz="2800" dirty="0"/>
              <a:t>Ask questions and participate in discussions</a:t>
            </a:r>
          </a:p>
          <a:p>
            <a:pPr lvl="1"/>
            <a:r>
              <a:rPr lang="en-US" sz="2800" dirty="0"/>
              <a:t>Act in good faith and in the state association’s best interests</a:t>
            </a:r>
          </a:p>
        </p:txBody>
      </p:sp>
    </p:spTree>
    <p:extLst>
      <p:ext uri="{BB962C8B-B14F-4D97-AF65-F5344CB8AC3E}">
        <p14:creationId xmlns:p14="http://schemas.microsoft.com/office/powerpoint/2010/main" val="28673583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1265</TotalTime>
  <Words>1675</Words>
  <Application>Microsoft Office PowerPoint</Application>
  <PresentationFormat>Widescreen</PresentationFormat>
  <Paragraphs>324</Paragraphs>
  <Slides>39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Bahnschrift SemiBold</vt:lpstr>
      <vt:lpstr>Calibri</vt:lpstr>
      <vt:lpstr>Calibri Light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ISK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Mosher</dc:creator>
  <cp:lastModifiedBy>Christina Smalls</cp:lastModifiedBy>
  <cp:revision>70</cp:revision>
  <cp:lastPrinted>2018-02-27T19:16:38Z</cp:lastPrinted>
  <dcterms:created xsi:type="dcterms:W3CDTF">2018-01-26T20:04:37Z</dcterms:created>
  <dcterms:modified xsi:type="dcterms:W3CDTF">2020-01-22T22:10:00Z</dcterms:modified>
</cp:coreProperties>
</file>