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6" r:id="rId3"/>
    <p:sldId id="482" r:id="rId4"/>
    <p:sldId id="443" r:id="rId5"/>
    <p:sldId id="428" r:id="rId6"/>
    <p:sldId id="488" r:id="rId7"/>
    <p:sldId id="272" r:id="rId8"/>
    <p:sldId id="403" r:id="rId9"/>
    <p:sldId id="484" r:id="rId10"/>
    <p:sldId id="485" r:id="rId11"/>
    <p:sldId id="487" r:id="rId12"/>
    <p:sldId id="36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FFCC00"/>
    <a:srgbClr val="CCECFF"/>
    <a:srgbClr val="4D4D4D"/>
    <a:srgbClr val="777777"/>
    <a:srgbClr val="4BBEE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559" autoAdjust="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6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algn="r"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6" y="8829676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algn="r" defTabSz="917458">
              <a:defRPr sz="1200"/>
            </a:lvl1pPr>
          </a:lstStyle>
          <a:p>
            <a:pPr>
              <a:defRPr/>
            </a:pPr>
            <a:fld id="{F9961D29-3348-4144-B043-50C56FC9B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8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>
            <a:lvl1pPr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6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>
            <a:lvl1pPr algn="r"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416429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b" anchorCtr="0" compatLnSpc="1">
            <a:prstTxWarp prst="textNoShape">
              <a:avLst/>
            </a:prstTxWarp>
          </a:bodyPr>
          <a:lstStyle>
            <a:lvl1pPr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6" y="8829676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b" anchorCtr="0" compatLnSpc="1">
            <a:prstTxWarp prst="textNoShape">
              <a:avLst/>
            </a:prstTxWarp>
          </a:bodyPr>
          <a:lstStyle>
            <a:lvl1pPr algn="r" defTabSz="922211">
              <a:defRPr sz="1200"/>
            </a:lvl1pPr>
          </a:lstStyle>
          <a:p>
            <a:pPr>
              <a:defRPr/>
            </a:pPr>
            <a:fld id="{7FA84579-2BE0-4D44-AFE9-7FD706A16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52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stainedglass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ll-logo-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4565650"/>
            <a:ext cx="3705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8650" y="99695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686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8736-8065-45F8-BE5A-0509E9A95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2154237" cy="6089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74638"/>
            <a:ext cx="6313488" cy="6089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4044-3125-464E-AF5A-DFC1DEDA0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7175" y="1600200"/>
            <a:ext cx="4233863" cy="476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233862" cy="476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7304-C36F-465A-9F5D-CE77097C1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BF34-18E5-45EE-AEA3-6C2ACB8BA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C98C-9126-4E3D-8BD3-3A38ED626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233863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233862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9624-AE7F-49C2-985D-9039F760B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FE0C-50C9-419F-B4A5-1A52B5C23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55B-C682-4443-B8E5-EF0F1452C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DE19-E980-4C2E-AD29-4A025836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075F-5D7B-41D5-A1B7-B7705941C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6795-F6E6-443B-8A92-E35414F04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stainedglass"/>
          <p:cNvPicPr>
            <a:picLocks noChangeAspect="1" noChangeArrowheads="1"/>
          </p:cNvPicPr>
          <p:nvPr/>
        </p:nvPicPr>
        <p:blipFill>
          <a:blip r:embed="rId14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561975" y="6562725"/>
            <a:ext cx="8582025" cy="193675"/>
          </a:xfrm>
          <a:prstGeom prst="rect">
            <a:avLst/>
          </a:prstGeom>
          <a:solidFill>
            <a:srgbClr val="95401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62012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20700" y="6462713"/>
            <a:ext cx="4248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REAL</a:t>
            </a:r>
            <a:r>
              <a:rPr lang="en-US" sz="1200" dirty="0">
                <a:solidFill>
                  <a:schemeClr val="bg1"/>
                </a:solidFill>
              </a:rPr>
              <a:t> SOLUTIONS.  REALTOR</a:t>
            </a:r>
            <a:r>
              <a:rPr lang="en-US" sz="1200" baseline="30000" dirty="0">
                <a:solidFill>
                  <a:schemeClr val="bg1"/>
                </a:solidFill>
              </a:rPr>
              <a:t>®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SUCCESS</a:t>
            </a:r>
            <a:endParaRPr lang="en-US" sz="12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 flipH="1" flipV="1">
            <a:off x="8902700" y="6556375"/>
            <a:ext cx="241300" cy="192088"/>
          </a:xfrm>
          <a:prstGeom prst="rtTriangle">
            <a:avLst/>
          </a:prstGeom>
          <a:solidFill>
            <a:srgbClr val="F1F8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6511925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C64FFD-050A-48B4-B7AB-04BEF6414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9" descr="Cactushouse-only---worki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350" y="6272213"/>
            <a:ext cx="4095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5616575" y="6467475"/>
            <a:ext cx="3162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Arizona Association of REALTORS</a:t>
            </a:r>
            <a:r>
              <a:rPr lang="en-US" sz="1200" b="1" baseline="30000" dirty="0">
                <a:solidFill>
                  <a:schemeClr val="bg1"/>
                </a:solidFill>
                <a:cs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REALTORS</a:t>
            </a:r>
            <a:r>
              <a:rPr lang="en-US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br>
              <a:rPr lang="en-US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4000" b="1" baseline="30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3528" y="0"/>
            <a:ext cx="9177528" cy="1219200"/>
          </a:xfrm>
        </p:spPr>
        <p:txBody>
          <a:bodyPr/>
          <a:lstStyle/>
          <a:p>
            <a:r>
              <a:rPr lang="en-US" sz="3200" b="1" dirty="0">
                <a:solidFill>
                  <a:srgbClr val="BBE0E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SERVICES &amp; TECHNOLOGY PROGRAMS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175" y="1219200"/>
            <a:ext cx="4233863" cy="514508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zipForm Plus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 classes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 telephone Support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eSign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 classes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 telephone Support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MLS Connect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TechHelpline</a:t>
            </a:r>
            <a:endParaRPr lang="en-US" sz="24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Single Sign-On (SSO)</a:t>
            </a:r>
          </a:p>
          <a:p>
            <a:r>
              <a:rPr lang="en-US" b="1" dirty="0">
                <a:solidFill>
                  <a:srgbClr val="990000"/>
                </a:solidFill>
              </a:rPr>
              <a:t>General Infrastructure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233862" cy="514508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 Marketplace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Technology Information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Software development – Special Projects/Reports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“Enhanced Member Profile”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Third-party forms licensing and Monitoring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990000"/>
                </a:solidFill>
              </a:rPr>
              <a:t>Member Communications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5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238" y="228600"/>
            <a:ext cx="8229600" cy="685800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&amp; CONSUMER OUTREACH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175" y="990600"/>
            <a:ext cx="4233863" cy="5373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90000"/>
                </a:solidFill>
              </a:rPr>
              <a:t>Weekly REALTOR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Voice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90000"/>
                </a:solidFill>
              </a:rPr>
              <a:t>Arizona REALTOR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2000" dirty="0">
                <a:solidFill>
                  <a:srgbClr val="990000"/>
                </a:solidFill>
              </a:rPr>
              <a:t> Blog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90000"/>
                </a:solidFill>
              </a:rPr>
              <a:t>Arizona REALTOR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2000" dirty="0">
                <a:solidFill>
                  <a:srgbClr val="990000"/>
                </a:solidFill>
              </a:rPr>
              <a:t> Website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Broker Manager Quarterly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Professional Standards Newsletter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Facebook/Twitter/Instagram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Membership Benefit Guide Development and Delivery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Flyers/Brochures/Ads/Creative Materials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990000"/>
              </a:solidFill>
            </a:endParaRPr>
          </a:p>
          <a:p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05867" y="1016000"/>
            <a:ext cx="4233862" cy="5678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Coordinating with Big Yam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Responding to Media Requests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Drafting Press Releases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90000"/>
                </a:solidFill>
              </a:rPr>
              <a:t>Ask A REALTOR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2000" dirty="0">
                <a:solidFill>
                  <a:srgbClr val="990000"/>
                </a:solidFill>
              </a:rPr>
              <a:t> Hotline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Event/Community involvement Sponsorship 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Developing and shooting Videos (YouTube)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Photographing All Events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990000"/>
                </a:solidFill>
              </a:rPr>
              <a:t>New Member Emails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23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5356-E004-4550-AD06-A5A75F946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" y="1981200"/>
            <a:ext cx="7041226" cy="213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OVERVIEW</a:t>
            </a:r>
            <a:endParaRPr lang="en-US" b="1" baseline="30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990000"/>
                </a:solidFill>
              </a:rPr>
              <a:t>Purpose:</a:t>
            </a:r>
            <a:r>
              <a:rPr lang="en-US" sz="2000" dirty="0">
                <a:solidFill>
                  <a:srgbClr val="990000"/>
                </a:solidFill>
              </a:rPr>
              <a:t>  </a:t>
            </a:r>
          </a:p>
          <a:p>
            <a:pPr algn="ctr">
              <a:buNone/>
            </a:pPr>
            <a:r>
              <a:rPr lang="en-US" sz="2000" dirty="0">
                <a:solidFill>
                  <a:srgbClr val="990000"/>
                </a:solidFill>
              </a:rPr>
              <a:t>Provide and Promote services to enhance members’ abilities to conduct their businesses with integrity and competency. </a:t>
            </a:r>
          </a:p>
          <a:p>
            <a:pPr algn="ctr">
              <a:buNone/>
            </a:pPr>
            <a:endParaRPr lang="en-US" sz="2000" dirty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rgbClr val="990000"/>
                </a:solidFill>
              </a:rPr>
              <a:t>Promote the extension and preservation of private property rights. </a:t>
            </a:r>
            <a:br>
              <a:rPr lang="en-US" sz="1800" dirty="0">
                <a:solidFill>
                  <a:srgbClr val="990000"/>
                </a:solidFill>
              </a:rPr>
            </a:br>
            <a:r>
              <a:rPr lang="en-US" sz="1800" dirty="0">
                <a:solidFill>
                  <a:srgbClr val="990000"/>
                </a:solidFill>
              </a:rPr>
              <a:t> 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42999"/>
            <a:ext cx="4191000" cy="2468033"/>
          </a:xfr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9144"/>
            <a:ext cx="8229600" cy="792162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_HKSCS" panose="02020500000000000000" pitchFamily="18" charset="-120"/>
                <a:cs typeface="Times New Roman" panose="02020603050405020304" pitchFamily="18" charset="0"/>
              </a:rPr>
              <a:t>MEMBERS  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801306"/>
            <a:ext cx="8620125" cy="563918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diverse group!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 differing needs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Local Associations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differing sizes/resources,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outlying and metropolitan areas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Brokerage Firms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large, medium and small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Designated Brokers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large, medium and small firms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Individual Salespersons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commercial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vacant land 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property management services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7E32F-B0D1-4D5C-A509-B9CC77F3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1"/>
            <a:ext cx="7981429" cy="609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5AC23-E210-45AE-A6F9-FC43CFB0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53400" cy="59416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3909"/>
            <a:ext cx="9144000" cy="685800"/>
          </a:xfrm>
        </p:spPr>
        <p:txBody>
          <a:bodyPr/>
          <a:lstStyle/>
          <a:p>
            <a:r>
              <a:rPr lang="en-US" sz="3200" b="1" spc="-5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en-US" sz="3200" b="1" spc="-25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3200" b="1" spc="-3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OPERATIONS PROGRAMS</a:t>
            </a:r>
            <a:endParaRPr lang="en-US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175" y="762000"/>
            <a:ext cx="4233863" cy="5602288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Board of Directors Meetings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Executive Committee Orientation and Meetings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Line Officer Meetings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Line Officer Spokesperson Training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Planning Session &amp; Strategic Plan Development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Budget Development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Association Financials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Dues Collection/Reconciliation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RAPAC Collection/Reconciliation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Monthly Reports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Reserve Funds &amp; Investments Management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762000"/>
            <a:ext cx="4233862" cy="5602288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Presidential Advisory Groups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Association Relations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AE Workshop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Regular Communication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Core Standards Certifications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NAR Meeting Coordination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Region 11 Meeting Coordination </a:t>
            </a:r>
            <a:r>
              <a:rPr lang="en-US" sz="2000" i="1" dirty="0">
                <a:solidFill>
                  <a:srgbClr val="990000"/>
                </a:solidFill>
              </a:rPr>
              <a:t>and</a:t>
            </a:r>
            <a:r>
              <a:rPr lang="en-US" sz="2000" dirty="0">
                <a:solidFill>
                  <a:srgbClr val="990000"/>
                </a:solidFill>
              </a:rPr>
              <a:t> RVP Support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Building Maintenance and Improvements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Tenant Oversight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Personnel Management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ARDAF Management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90000"/>
                </a:solidFill>
              </a:rPr>
              <a:t>ARFHCO</a:t>
            </a:r>
            <a:r>
              <a:rPr lang="en-US" sz="2000" dirty="0">
                <a:solidFill>
                  <a:srgbClr val="990000"/>
                </a:solidFill>
              </a:rPr>
              <a:t>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27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-4156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&amp; POLITICAL AFFAIRS PROGRAMS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114800" cy="4876800"/>
          </a:xfrm>
        </p:spPr>
        <p:txBody>
          <a:bodyPr/>
          <a:lstStyle/>
          <a:p>
            <a:pPr lvl="0" eaLnBrk="1" hangingPunct="1"/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Legislative Committee Meetings</a:t>
            </a:r>
          </a:p>
          <a:p>
            <a:pPr lvl="0" eaLnBrk="1" hangingPunct="1"/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Legislative Advocacy</a:t>
            </a:r>
          </a:p>
          <a:p>
            <a:pPr lvl="0" eaLnBrk="1" hangingPunct="1"/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REALTOR</a:t>
            </a:r>
            <a:r>
              <a:rPr lang="en-US" sz="2000" kern="1200" baseline="30000" dirty="0">
                <a:solidFill>
                  <a:srgbClr val="990000"/>
                </a:solidFill>
                <a:latin typeface="Arial" charset="0"/>
              </a:rPr>
              <a:t>®</a:t>
            </a:r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 Day at the Capitol</a:t>
            </a:r>
          </a:p>
          <a:p>
            <a:pPr lvl="0" eaLnBrk="1" hangingPunct="1"/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Legislative Policy Development</a:t>
            </a:r>
          </a:p>
          <a:p>
            <a:pPr lvl="0" eaLnBrk="1" hangingPunct="1"/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REALTOR</a:t>
            </a:r>
            <a:r>
              <a:rPr lang="en-US" sz="2000" kern="1200" baseline="30000" dirty="0">
                <a:solidFill>
                  <a:srgbClr val="990000"/>
                </a:solidFill>
                <a:latin typeface="Arial" charset="0"/>
              </a:rPr>
              <a:t>®</a:t>
            </a:r>
            <a:r>
              <a:rPr lang="en-US" sz="2000" kern="1200" dirty="0">
                <a:solidFill>
                  <a:srgbClr val="990000"/>
                </a:solidFill>
                <a:latin typeface="Arial" charset="0"/>
              </a:rPr>
              <a:t> Caucus</a:t>
            </a:r>
          </a:p>
          <a:p>
            <a:pPr eaLnBrk="1" hangingPunct="1"/>
            <a:r>
              <a:rPr lang="en-US" sz="2000" dirty="0">
                <a:solidFill>
                  <a:srgbClr val="990000"/>
                </a:solidFill>
              </a:rPr>
              <a:t>REALTOR</a:t>
            </a:r>
            <a:r>
              <a:rPr lang="en-US" sz="2000" kern="1200" baseline="30000" dirty="0">
                <a:solidFill>
                  <a:srgbClr val="990000"/>
                </a:solidFill>
                <a:latin typeface="Arial" charset="0"/>
              </a:rPr>
              <a:t> ®</a:t>
            </a:r>
            <a:r>
              <a:rPr lang="en-US" sz="2000" dirty="0">
                <a:solidFill>
                  <a:srgbClr val="990000"/>
                </a:solidFill>
              </a:rPr>
              <a:t> Party Fundraising (RAPAC/Issues Mob)</a:t>
            </a:r>
          </a:p>
          <a:p>
            <a:pPr eaLnBrk="1" hangingPunct="1"/>
            <a:r>
              <a:rPr lang="en-US" sz="2000" dirty="0">
                <a:solidFill>
                  <a:srgbClr val="990000"/>
                </a:solidFill>
              </a:rPr>
              <a:t>RAPAC Rally Ride</a:t>
            </a:r>
          </a:p>
          <a:p>
            <a:pPr eaLnBrk="1" hangingPunct="1"/>
            <a:r>
              <a:rPr lang="en-US" sz="2000" dirty="0">
                <a:solidFill>
                  <a:srgbClr val="990000"/>
                </a:solidFill>
              </a:rPr>
              <a:t>RAPAC Dues Collection</a:t>
            </a:r>
          </a:p>
          <a:p>
            <a:pPr eaLnBrk="1" hangingPunct="1"/>
            <a:r>
              <a:rPr lang="en-US" sz="2000" dirty="0">
                <a:solidFill>
                  <a:srgbClr val="990000"/>
                </a:solidFill>
              </a:rPr>
              <a:t>RAPAC/Issues Mobilization accounting and SOS Reporting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724400" y="12192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REALTOR</a:t>
            </a:r>
            <a:r>
              <a:rPr lang="en-US" sz="2000" baseline="30000" dirty="0">
                <a:solidFill>
                  <a:srgbClr val="990000"/>
                </a:solidFill>
              </a:rPr>
              <a:t>®</a:t>
            </a:r>
            <a:r>
              <a:rPr lang="en-US" sz="2000" dirty="0">
                <a:solidFill>
                  <a:srgbClr val="990000"/>
                </a:solidFill>
              </a:rPr>
              <a:t> Party Grant Applications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RAPAC Trustees Meetings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Issues Mobilization Committee Meetings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rgbClr val="990000"/>
                </a:solidFill>
                <a:latin typeface="Arial"/>
              </a:rPr>
              <a:t>Election Year Activities (endorsements/voters guides)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Political Research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rgbClr val="990000"/>
                </a:solidFill>
                <a:latin typeface="Arial"/>
              </a:rPr>
              <a:t>Federal Liaison Support (FPCs)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Grassroots/CFA Support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rgbClr val="990000"/>
                </a:solidFill>
                <a:latin typeface="Arial"/>
              </a:rPr>
              <a:t>Governmental Communications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ADRE Advisory Board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Regulatory Interface with State Agencies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990000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PROGRAMS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43000"/>
            <a:ext cx="4038600" cy="481601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Grievance Committee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Professional Standards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Administer Ethics Complaints &amp; Arbitration Requests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Mediation Program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Ombudsmen Program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Education &amp; Training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85800"/>
            <a:ext cx="4495800" cy="705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99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Forms Development &amp; Revisions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Legal &amp; Legislative Support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Legal Hotline Administration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Risk Management Education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Broker/Manager Quarterly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Agent Safety Alert Program 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>
                <a:solidFill>
                  <a:srgbClr val="990000"/>
                </a:solidFill>
              </a:rPr>
              <a:t>Regulatory Interface</a:t>
            </a:r>
          </a:p>
          <a:p>
            <a:pPr eaLnBrk="1" hangingPunct="1">
              <a:buNone/>
            </a:pPr>
            <a:endParaRPr lang="en-US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Tm="2000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937" y="127000"/>
            <a:ext cx="87630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BBE0E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&amp; BUSINESS DEVELOPMENT  PROGRAMS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491037" cy="52974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Graduate REALTOR</a:t>
            </a:r>
            <a:r>
              <a:rPr lang="en-US" sz="1800" baseline="300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Institute (65)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Leadership Training Academy (4)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Instructor Development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Workshops (2)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REALTORS</a:t>
            </a:r>
            <a:r>
              <a:rPr lang="en-US" sz="1800" baseline="300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Certified Risk Management Specialist Program(17)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Masters of Real Estate Society (42)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Certified Residential Property Manager (CRPM) (23)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Broker University (3)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Broker Revolution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Broker Summit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4970" y="1058333"/>
            <a:ext cx="4233862" cy="53736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 Streaming Remote C/E Classes (24)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Webinars (19) and Videos (23)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 Development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Instructor Development (2)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REBAC Classes (6)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Arizona REALTOR Convention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Leadership Conference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Industry Partners Conference (2)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9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Trends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874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randing Template">
  <a:themeElements>
    <a:clrScheme name="Brandi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and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andi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Branding Template</Template>
  <TotalTime>6468</TotalTime>
  <Words>525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MingLiU_HKSCS</vt:lpstr>
      <vt:lpstr>Arial</vt:lpstr>
      <vt:lpstr>Calibri</vt:lpstr>
      <vt:lpstr>Symbol</vt:lpstr>
      <vt:lpstr>Times New Roman</vt:lpstr>
      <vt:lpstr>Branding Template</vt:lpstr>
      <vt:lpstr>  ARIZONA REALTORS®  Overview</vt:lpstr>
      <vt:lpstr>ASSOCIATION OVERVIEW</vt:lpstr>
      <vt:lpstr>MEMBERS  </vt:lpstr>
      <vt:lpstr>PowerPoint Presentation</vt:lpstr>
      <vt:lpstr>PowerPoint Presentation</vt:lpstr>
      <vt:lpstr>GOVERNANCE &amp; OPERATIONS PROGRAMS</vt:lpstr>
      <vt:lpstr>LEGISLATIVE &amp; POLITICAL AFFAIRS PROGRAMS</vt:lpstr>
      <vt:lpstr>RISK MANAGEMENT PROGRAMS </vt:lpstr>
      <vt:lpstr>PROFESSIONAL &amp; BUSINESS DEVELOPMENT  PROGRAMS</vt:lpstr>
      <vt:lpstr>BUSINESS SERVICES &amp; TECHNOLOGY PROGRAMS</vt:lpstr>
      <vt:lpstr>COMMUNICATIONS &amp; CONSUMER OUTREACH </vt:lpstr>
      <vt:lpstr>THANK YOU!</vt:lpstr>
    </vt:vector>
  </TitlesOfParts>
  <Company>Arizona Association of REALTORS®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Association of REALTORS®</dc:title>
  <dc:creator>Ron LaMee</dc:creator>
  <cp:lastModifiedBy>Christina Smalls</cp:lastModifiedBy>
  <cp:revision>666</cp:revision>
  <cp:lastPrinted>2017-02-02T23:58:11Z</cp:lastPrinted>
  <dcterms:created xsi:type="dcterms:W3CDTF">2006-10-23T21:17:39Z</dcterms:created>
  <dcterms:modified xsi:type="dcterms:W3CDTF">2018-09-11T22:26:21Z</dcterms:modified>
</cp:coreProperties>
</file>