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ppt/tags/tag78.xml" ContentType="application/vnd.openxmlformats-officedocument.presentationml.tags+xml"/>
  <Override PartName="/ppt/notesSlides/notesSlide77.xml" ContentType="application/vnd.openxmlformats-officedocument.presentationml.notesSlide+xml"/>
  <Override PartName="/ppt/tags/tag79.xml" ContentType="application/vnd.openxmlformats-officedocument.presentationml.tags+xml"/>
  <Override PartName="/ppt/notesSlides/notesSlide78.xml" ContentType="application/vnd.openxmlformats-officedocument.presentationml.notesSlide+xml"/>
  <Override PartName="/ppt/tags/tag80.xml" ContentType="application/vnd.openxmlformats-officedocument.presentationml.tags+xml"/>
  <Override PartName="/ppt/notesSlides/notesSlide79.xml" ContentType="application/vnd.openxmlformats-officedocument.presentationml.notesSlide+xml"/>
  <Override PartName="/ppt/tags/tag81.xml" ContentType="application/vnd.openxmlformats-officedocument.presentationml.tags+xml"/>
  <Override PartName="/ppt/notesSlides/notesSlide80.xml" ContentType="application/vnd.openxmlformats-officedocument.presentationml.notesSlide+xml"/>
  <Override PartName="/ppt/tags/tag82.xml" ContentType="application/vnd.openxmlformats-officedocument.presentationml.tags+xml"/>
  <Override PartName="/ppt/notesSlides/notesSlide81.xml" ContentType="application/vnd.openxmlformats-officedocument.presentationml.notesSlide+xml"/>
  <Override PartName="/ppt/tags/tag83.xml" ContentType="application/vnd.openxmlformats-officedocument.presentationml.tags+xml"/>
  <Override PartName="/ppt/notesSlides/notesSlide82.xml" ContentType="application/vnd.openxmlformats-officedocument.presentationml.notesSlide+xml"/>
  <Override PartName="/ppt/tags/tag84.xml" ContentType="application/vnd.openxmlformats-officedocument.presentationml.tags+xml"/>
  <Override PartName="/ppt/notesSlides/notesSlide83.xml" ContentType="application/vnd.openxmlformats-officedocument.presentationml.notesSlide+xml"/>
  <Override PartName="/ppt/tags/tag85.xml" ContentType="application/vnd.openxmlformats-officedocument.presentationml.tags+xml"/>
  <Override PartName="/ppt/notesSlides/notesSlide84.xml" ContentType="application/vnd.openxmlformats-officedocument.presentationml.notesSlide+xml"/>
  <Override PartName="/ppt/tags/tag86.xml" ContentType="application/vnd.openxmlformats-officedocument.presentationml.tags+xml"/>
  <Override PartName="/ppt/notesSlides/notesSlide85.xml" ContentType="application/vnd.openxmlformats-officedocument.presentationml.notesSlide+xml"/>
  <Override PartName="/ppt/tags/tag87.xml" ContentType="application/vnd.openxmlformats-officedocument.presentationml.tags+xml"/>
  <Override PartName="/ppt/notesSlides/notesSlide86.xml" ContentType="application/vnd.openxmlformats-officedocument.presentationml.notesSlide+xml"/>
  <Override PartName="/ppt/tags/tag88.xml" ContentType="application/vnd.openxmlformats-officedocument.presentationml.tags+xml"/>
  <Override PartName="/ppt/notesSlides/notesSlide87.xml" ContentType="application/vnd.openxmlformats-officedocument.presentationml.notesSlide+xml"/>
  <Override PartName="/ppt/tags/tag89.xml" ContentType="application/vnd.openxmlformats-officedocument.presentationml.tags+xml"/>
  <Override PartName="/ppt/notesSlides/notesSlide88.xml" ContentType="application/vnd.openxmlformats-officedocument.presentationml.notesSlide+xml"/>
  <Override PartName="/ppt/tags/tag90.xml" ContentType="application/vnd.openxmlformats-officedocument.presentationml.tags+xml"/>
  <Override PartName="/ppt/notesSlides/notesSlide89.xml" ContentType="application/vnd.openxmlformats-officedocument.presentationml.notesSlide+xml"/>
  <Override PartName="/ppt/tags/tag91.xml" ContentType="application/vnd.openxmlformats-officedocument.presentationml.tags+xml"/>
  <Override PartName="/ppt/notesSlides/notesSlide90.xml" ContentType="application/vnd.openxmlformats-officedocument.presentationml.notesSlide+xml"/>
  <Override PartName="/ppt/tags/tag92.xml" ContentType="application/vnd.openxmlformats-officedocument.presentationml.tags+xml"/>
  <Override PartName="/ppt/notesSlides/notesSlide91.xml" ContentType="application/vnd.openxmlformats-officedocument.presentationml.notesSlide+xml"/>
  <Override PartName="/ppt/tags/tag93.xml" ContentType="application/vnd.openxmlformats-officedocument.presentationml.tags+xml"/>
  <Override PartName="/ppt/notesSlides/notesSlide92.xml" ContentType="application/vnd.openxmlformats-officedocument.presentationml.notesSlide+xml"/>
  <Override PartName="/ppt/tags/tag94.xml" ContentType="application/vnd.openxmlformats-officedocument.presentationml.tags+xml"/>
  <Override PartName="/ppt/notesSlides/notesSlide93.xml" ContentType="application/vnd.openxmlformats-officedocument.presentationml.notesSlide+xml"/>
  <Override PartName="/ppt/tags/tag95.xml" ContentType="application/vnd.openxmlformats-officedocument.presentationml.tags+xml"/>
  <Override PartName="/ppt/notesSlides/notesSlide94.xml" ContentType="application/vnd.openxmlformats-officedocument.presentationml.notesSlide+xml"/>
  <Override PartName="/ppt/tags/tag96.xml" ContentType="application/vnd.openxmlformats-officedocument.presentationml.tags+xml"/>
  <Override PartName="/ppt/notesSlides/notesSlide95.xml" ContentType="application/vnd.openxmlformats-officedocument.presentationml.notesSlide+xml"/>
  <Override PartName="/ppt/tags/tag97.xml" ContentType="application/vnd.openxmlformats-officedocument.presentationml.tags+xml"/>
  <Override PartName="/ppt/notesSlides/notesSlide96.xml" ContentType="application/vnd.openxmlformats-officedocument.presentationml.notesSlide+xml"/>
  <Override PartName="/ppt/tags/tag98.xml" ContentType="application/vnd.openxmlformats-officedocument.presentationml.tags+xml"/>
  <Override PartName="/ppt/notesSlides/notesSlide97.xml" ContentType="application/vnd.openxmlformats-officedocument.presentationml.notesSlide+xml"/>
  <Override PartName="/ppt/tags/tag99.xml" ContentType="application/vnd.openxmlformats-officedocument.presentationml.tags+xml"/>
  <Override PartName="/ppt/notesSlides/notesSlide98.xml" ContentType="application/vnd.openxmlformats-officedocument.presentationml.notesSlide+xml"/>
  <Override PartName="/ppt/tags/tag100.xml" ContentType="application/vnd.openxmlformats-officedocument.presentationml.tags+xml"/>
  <Override PartName="/ppt/notesSlides/notesSlide99.xml" ContentType="application/vnd.openxmlformats-officedocument.presentationml.notesSlide+xml"/>
  <Override PartName="/ppt/tags/tag101.xml" ContentType="application/vnd.openxmlformats-officedocument.presentationml.tags+xml"/>
  <Override PartName="/ppt/notesSlides/notesSlide100.xml" ContentType="application/vnd.openxmlformats-officedocument.presentationml.notesSlide+xml"/>
  <Override PartName="/ppt/tags/tag102.xml" ContentType="application/vnd.openxmlformats-officedocument.presentationml.tags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1"/>
    <p:sldMasterId id="2147483690" r:id="rId2"/>
    <p:sldMasterId id="2147483717" r:id="rId3"/>
  </p:sldMasterIdLst>
  <p:notesMasterIdLst>
    <p:notesMasterId r:id="rId105"/>
  </p:notesMasterIdLst>
  <p:handoutMasterIdLst>
    <p:handoutMasterId r:id="rId106"/>
  </p:handoutMasterIdLst>
  <p:sldIdLst>
    <p:sldId id="256" r:id="rId4"/>
    <p:sldId id="257" r:id="rId5"/>
    <p:sldId id="258" r:id="rId6"/>
    <p:sldId id="344" r:id="rId7"/>
    <p:sldId id="345" r:id="rId8"/>
    <p:sldId id="259" r:id="rId9"/>
    <p:sldId id="346" r:id="rId10"/>
    <p:sldId id="260" r:id="rId11"/>
    <p:sldId id="261" r:id="rId12"/>
    <p:sldId id="273" r:id="rId13"/>
    <p:sldId id="348" r:id="rId14"/>
    <p:sldId id="347" r:id="rId15"/>
    <p:sldId id="274" r:id="rId16"/>
    <p:sldId id="275" r:id="rId17"/>
    <p:sldId id="276" r:id="rId18"/>
    <p:sldId id="277" r:id="rId19"/>
    <p:sldId id="264" r:id="rId20"/>
    <p:sldId id="279" r:id="rId21"/>
    <p:sldId id="352" r:id="rId22"/>
    <p:sldId id="280" r:id="rId23"/>
    <p:sldId id="281" r:id="rId24"/>
    <p:sldId id="372" r:id="rId25"/>
    <p:sldId id="374" r:id="rId26"/>
    <p:sldId id="375" r:id="rId27"/>
    <p:sldId id="353" r:id="rId28"/>
    <p:sldId id="282" r:id="rId29"/>
    <p:sldId id="355" r:id="rId30"/>
    <p:sldId id="356" r:id="rId31"/>
    <p:sldId id="357" r:id="rId32"/>
    <p:sldId id="358" r:id="rId33"/>
    <p:sldId id="354" r:id="rId34"/>
    <p:sldId id="265" r:id="rId35"/>
    <p:sldId id="266" r:id="rId36"/>
    <p:sldId id="287" r:id="rId37"/>
    <p:sldId id="359" r:id="rId38"/>
    <p:sldId id="283" r:id="rId39"/>
    <p:sldId id="333" r:id="rId40"/>
    <p:sldId id="284" r:id="rId41"/>
    <p:sldId id="285" r:id="rId42"/>
    <p:sldId id="298" r:id="rId43"/>
    <p:sldId id="286" r:id="rId44"/>
    <p:sldId id="288" r:id="rId45"/>
    <p:sldId id="289" r:id="rId46"/>
    <p:sldId id="290" r:id="rId47"/>
    <p:sldId id="291" r:id="rId48"/>
    <p:sldId id="293" r:id="rId49"/>
    <p:sldId id="376" r:id="rId50"/>
    <p:sldId id="377" r:id="rId51"/>
    <p:sldId id="378" r:id="rId52"/>
    <p:sldId id="373" r:id="rId53"/>
    <p:sldId id="341" r:id="rId54"/>
    <p:sldId id="361" r:id="rId55"/>
    <p:sldId id="294" r:id="rId56"/>
    <p:sldId id="295" r:id="rId57"/>
    <p:sldId id="296" r:id="rId58"/>
    <p:sldId id="297" r:id="rId59"/>
    <p:sldId id="334" r:id="rId60"/>
    <p:sldId id="299" r:id="rId61"/>
    <p:sldId id="300" r:id="rId62"/>
    <p:sldId id="301" r:id="rId63"/>
    <p:sldId id="362" r:id="rId64"/>
    <p:sldId id="302" r:id="rId65"/>
    <p:sldId id="332" r:id="rId66"/>
    <p:sldId id="303" r:id="rId67"/>
    <p:sldId id="335" r:id="rId68"/>
    <p:sldId id="336" r:id="rId69"/>
    <p:sldId id="306" r:id="rId70"/>
    <p:sldId id="337" r:id="rId71"/>
    <p:sldId id="307" r:id="rId72"/>
    <p:sldId id="308" r:id="rId73"/>
    <p:sldId id="340" r:id="rId74"/>
    <p:sldId id="363" r:id="rId75"/>
    <p:sldId id="339" r:id="rId76"/>
    <p:sldId id="309" r:id="rId77"/>
    <p:sldId id="310" r:id="rId78"/>
    <p:sldId id="311" r:id="rId79"/>
    <p:sldId id="365" r:id="rId80"/>
    <p:sldId id="364" r:id="rId81"/>
    <p:sldId id="366" r:id="rId82"/>
    <p:sldId id="367" r:id="rId83"/>
    <p:sldId id="312" r:id="rId84"/>
    <p:sldId id="313" r:id="rId85"/>
    <p:sldId id="368" r:id="rId86"/>
    <p:sldId id="314" r:id="rId87"/>
    <p:sldId id="369" r:id="rId88"/>
    <p:sldId id="315" r:id="rId89"/>
    <p:sldId id="316" r:id="rId90"/>
    <p:sldId id="371" r:id="rId91"/>
    <p:sldId id="317" r:id="rId92"/>
    <p:sldId id="318" r:id="rId93"/>
    <p:sldId id="319" r:id="rId94"/>
    <p:sldId id="320" r:id="rId95"/>
    <p:sldId id="321" r:id="rId96"/>
    <p:sldId id="322" r:id="rId97"/>
    <p:sldId id="323" r:id="rId98"/>
    <p:sldId id="324" r:id="rId99"/>
    <p:sldId id="325" r:id="rId100"/>
    <p:sldId id="326" r:id="rId101"/>
    <p:sldId id="327" r:id="rId102"/>
    <p:sldId id="328" r:id="rId103"/>
    <p:sldId id="329" r:id="rId104"/>
  </p:sldIdLst>
  <p:sldSz cx="9144000" cy="6858000" type="screen4x3"/>
  <p:notesSz cx="7315200" cy="9601200"/>
  <p:custDataLst>
    <p:tags r:id="rId10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07" autoAdjust="0"/>
  </p:normalViewPr>
  <p:slideViewPr>
    <p:cSldViewPr>
      <p:cViewPr varScale="1">
        <p:scale>
          <a:sx n="105" d="100"/>
          <a:sy n="105" d="100"/>
        </p:scale>
        <p:origin x="-55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61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07" Type="http://schemas.openxmlformats.org/officeDocument/2006/relationships/tags" Target="tags/tag1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87" Type="http://schemas.openxmlformats.org/officeDocument/2006/relationships/slide" Target="slides/slide84.xml"/><Relationship Id="rId102" Type="http://schemas.openxmlformats.org/officeDocument/2006/relationships/slide" Target="slides/slide99.xml"/><Relationship Id="rId110" Type="http://schemas.openxmlformats.org/officeDocument/2006/relationships/theme" Target="theme/theme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viewProps" Target="viewProps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55DF8-EAEE-4103-A803-AA1855E710DB}" type="doc">
      <dgm:prSet loTypeId="urn:microsoft.com/office/officeart/2005/8/layout/hList9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CCC615-2113-48FD-B679-F0CA32FE08A2}">
      <dgm:prSet phldrT="[Text]"/>
      <dgm:spPr/>
      <dgm:t>
        <a:bodyPr/>
        <a:lstStyle/>
        <a:p>
          <a:r>
            <a:rPr lang="en-US"/>
            <a:t>Impacts</a:t>
          </a:r>
        </a:p>
      </dgm:t>
    </dgm:pt>
    <dgm:pt modelId="{276B6A4B-23F6-41C4-89D3-1C0D32BF8C69}" type="parTrans" cxnId="{7AF7A7BE-A7E1-4BD3-BFEA-C069472EEFD4}">
      <dgm:prSet/>
      <dgm:spPr/>
      <dgm:t>
        <a:bodyPr/>
        <a:lstStyle/>
        <a:p>
          <a:endParaRPr lang="en-US"/>
        </a:p>
      </dgm:t>
    </dgm:pt>
    <dgm:pt modelId="{1310D3F3-E832-4BB9-958A-48063E9B49E2}" type="sibTrans" cxnId="{7AF7A7BE-A7E1-4BD3-BFEA-C069472EEFD4}">
      <dgm:prSet/>
      <dgm:spPr/>
      <dgm:t>
        <a:bodyPr/>
        <a:lstStyle/>
        <a:p>
          <a:endParaRPr lang="en-US"/>
        </a:p>
      </dgm:t>
    </dgm:pt>
    <dgm:pt modelId="{F604C38B-EFDF-44E8-BB26-151A9393511C}">
      <dgm:prSet phldrT="[Text]"/>
      <dgm:spPr/>
      <dgm:t>
        <a:bodyPr/>
        <a:lstStyle/>
        <a:p>
          <a:r>
            <a:rPr lang="en-US"/>
            <a:t>Closing costs</a:t>
          </a:r>
        </a:p>
      </dgm:t>
    </dgm:pt>
    <dgm:pt modelId="{CE493D4E-9585-4D4F-AE68-E69A14B239AB}" type="parTrans" cxnId="{7346B80E-FAB4-4118-AA31-C9F820C8B35C}">
      <dgm:prSet/>
      <dgm:spPr/>
      <dgm:t>
        <a:bodyPr/>
        <a:lstStyle/>
        <a:p>
          <a:endParaRPr lang="en-US"/>
        </a:p>
      </dgm:t>
    </dgm:pt>
    <dgm:pt modelId="{28D11698-9B76-4A22-AD74-A6781789E85C}" type="sibTrans" cxnId="{7346B80E-FAB4-4118-AA31-C9F820C8B35C}">
      <dgm:prSet/>
      <dgm:spPr/>
      <dgm:t>
        <a:bodyPr/>
        <a:lstStyle/>
        <a:p>
          <a:endParaRPr lang="en-US"/>
        </a:p>
      </dgm:t>
    </dgm:pt>
    <dgm:pt modelId="{C0F0C6F4-81AC-46A1-BF93-ED33385F0174}">
      <dgm:prSet phldrT="[Text]"/>
      <dgm:spPr/>
      <dgm:t>
        <a:bodyPr/>
        <a:lstStyle/>
        <a:p>
          <a:r>
            <a:rPr lang="en-US"/>
            <a:t>Settlement procedures</a:t>
          </a:r>
        </a:p>
      </dgm:t>
    </dgm:pt>
    <dgm:pt modelId="{58116CB4-3B6C-482E-8B91-7F890C7B1A9D}" type="parTrans" cxnId="{5F096B3F-8999-40FC-AB74-B41486E9983C}">
      <dgm:prSet/>
      <dgm:spPr/>
      <dgm:t>
        <a:bodyPr/>
        <a:lstStyle/>
        <a:p>
          <a:endParaRPr lang="en-US"/>
        </a:p>
      </dgm:t>
    </dgm:pt>
    <dgm:pt modelId="{C9DF088E-AD88-4857-9329-A45E376D878A}" type="sibTrans" cxnId="{5F096B3F-8999-40FC-AB74-B41486E9983C}">
      <dgm:prSet/>
      <dgm:spPr/>
      <dgm:t>
        <a:bodyPr/>
        <a:lstStyle/>
        <a:p>
          <a:endParaRPr lang="en-US"/>
        </a:p>
      </dgm:t>
    </dgm:pt>
    <dgm:pt modelId="{0FCF6200-79C6-4B00-B5ED-0AA51B49A084}">
      <dgm:prSet phldrT="[Text]"/>
      <dgm:spPr/>
      <dgm:t>
        <a:bodyPr/>
        <a:lstStyle/>
        <a:p>
          <a:r>
            <a:rPr lang="en-US"/>
            <a:t>Main Goals</a:t>
          </a:r>
        </a:p>
      </dgm:t>
    </dgm:pt>
    <dgm:pt modelId="{E8CC7A0F-CD24-4709-BEB7-576E00F6D88B}" type="parTrans" cxnId="{033903EB-775A-4862-B7AB-0D2B0F65F8D4}">
      <dgm:prSet/>
      <dgm:spPr/>
      <dgm:t>
        <a:bodyPr/>
        <a:lstStyle/>
        <a:p>
          <a:endParaRPr lang="en-US"/>
        </a:p>
      </dgm:t>
    </dgm:pt>
    <dgm:pt modelId="{735A2DF8-9EA7-4FFD-AC15-E73FF74B7697}" type="sibTrans" cxnId="{033903EB-775A-4862-B7AB-0D2B0F65F8D4}">
      <dgm:prSet/>
      <dgm:spPr/>
      <dgm:t>
        <a:bodyPr/>
        <a:lstStyle/>
        <a:p>
          <a:endParaRPr lang="en-US"/>
        </a:p>
      </dgm:t>
    </dgm:pt>
    <dgm:pt modelId="{0D6D97E9-2EC8-4CB5-BC02-1742F57988B3}">
      <dgm:prSet phldrT="[Text]"/>
      <dgm:spPr/>
      <dgm:t>
        <a:bodyPr/>
        <a:lstStyle/>
        <a:p>
          <a:r>
            <a:rPr lang="en-US"/>
            <a:t>Eliminate kickbacks and referral fees</a:t>
          </a:r>
        </a:p>
      </dgm:t>
    </dgm:pt>
    <dgm:pt modelId="{23AC1908-DDAB-449F-9337-EEDC77D40D91}" type="parTrans" cxnId="{3A971DD0-FDBE-450A-9F2B-26A6AADAEE68}">
      <dgm:prSet/>
      <dgm:spPr/>
      <dgm:t>
        <a:bodyPr/>
        <a:lstStyle/>
        <a:p>
          <a:endParaRPr lang="en-US"/>
        </a:p>
      </dgm:t>
    </dgm:pt>
    <dgm:pt modelId="{B32FAC63-E72D-4017-B672-FEF2FDEC686C}" type="sibTrans" cxnId="{3A971DD0-FDBE-450A-9F2B-26A6AADAEE68}">
      <dgm:prSet/>
      <dgm:spPr/>
      <dgm:t>
        <a:bodyPr/>
        <a:lstStyle/>
        <a:p>
          <a:endParaRPr lang="en-US"/>
        </a:p>
      </dgm:t>
    </dgm:pt>
    <dgm:pt modelId="{FA2DCE2A-7CB0-4959-912C-2305B75E25C8}">
      <dgm:prSet phldrT="[Text]"/>
      <dgm:spPr/>
      <dgm:t>
        <a:bodyPr/>
        <a:lstStyle/>
        <a:p>
          <a:r>
            <a:rPr lang="en-US"/>
            <a:t>Inform borrowers about closing costs</a:t>
          </a:r>
        </a:p>
        <a:p>
          <a:endParaRPr lang="en-US"/>
        </a:p>
      </dgm:t>
    </dgm:pt>
    <dgm:pt modelId="{FD7922CC-7B10-442A-9581-5F62D14EEE0B}" type="parTrans" cxnId="{03479689-D05A-4F3F-86F8-00B0FB85F7BE}">
      <dgm:prSet/>
      <dgm:spPr/>
      <dgm:t>
        <a:bodyPr/>
        <a:lstStyle/>
        <a:p>
          <a:endParaRPr lang="en-US"/>
        </a:p>
      </dgm:t>
    </dgm:pt>
    <dgm:pt modelId="{00BDCFC8-D616-404A-A602-89AB67B47D52}" type="sibTrans" cxnId="{03479689-D05A-4F3F-86F8-00B0FB85F7BE}">
      <dgm:prSet/>
      <dgm:spPr/>
      <dgm:t>
        <a:bodyPr/>
        <a:lstStyle/>
        <a:p>
          <a:endParaRPr lang="en-US"/>
        </a:p>
      </dgm:t>
    </dgm:pt>
    <dgm:pt modelId="{0BFD5EF6-A4F8-4DC2-8673-9555875FD51F}" type="pres">
      <dgm:prSet presAssocID="{29A55DF8-EAEE-4103-A803-AA1855E710DB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2A4B164-2B69-45C5-A427-A0F98C47AE64}" type="pres">
      <dgm:prSet presAssocID="{94CCC615-2113-48FD-B679-F0CA32FE08A2}" presName="posSpace" presStyleCnt="0"/>
      <dgm:spPr/>
    </dgm:pt>
    <dgm:pt modelId="{0376FFD2-0C9A-40AB-B21E-A4143BBB3340}" type="pres">
      <dgm:prSet presAssocID="{94CCC615-2113-48FD-B679-F0CA32FE08A2}" presName="vertFlow" presStyleCnt="0"/>
      <dgm:spPr/>
    </dgm:pt>
    <dgm:pt modelId="{36FAA227-42E5-4579-9306-29826794634C}" type="pres">
      <dgm:prSet presAssocID="{94CCC615-2113-48FD-B679-F0CA32FE08A2}" presName="topSpace" presStyleCnt="0"/>
      <dgm:spPr/>
    </dgm:pt>
    <dgm:pt modelId="{92F56721-1F01-4F1F-908F-89754FCF7CEC}" type="pres">
      <dgm:prSet presAssocID="{94CCC615-2113-48FD-B679-F0CA32FE08A2}" presName="firstComp" presStyleCnt="0"/>
      <dgm:spPr/>
    </dgm:pt>
    <dgm:pt modelId="{CA1EBEE9-B40B-46FD-8660-CE5076BAFB03}" type="pres">
      <dgm:prSet presAssocID="{94CCC615-2113-48FD-B679-F0CA32FE08A2}" presName="firstChild" presStyleLbl="bgAccFollowNode1" presStyleIdx="0" presStyleCnt="4"/>
      <dgm:spPr/>
      <dgm:t>
        <a:bodyPr/>
        <a:lstStyle/>
        <a:p>
          <a:endParaRPr lang="en-US"/>
        </a:p>
      </dgm:t>
    </dgm:pt>
    <dgm:pt modelId="{CEC04CE6-33C8-43B5-B118-DACBD1FE1643}" type="pres">
      <dgm:prSet presAssocID="{94CCC615-2113-48FD-B679-F0CA32FE08A2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E997CF-758A-4E5A-A1D2-3947D5D4C08B}" type="pres">
      <dgm:prSet presAssocID="{C0F0C6F4-81AC-46A1-BF93-ED33385F0174}" presName="comp" presStyleCnt="0"/>
      <dgm:spPr/>
    </dgm:pt>
    <dgm:pt modelId="{B51AE160-E6FD-4500-AB9B-C349E6F06CE1}" type="pres">
      <dgm:prSet presAssocID="{C0F0C6F4-81AC-46A1-BF93-ED33385F0174}" presName="child" presStyleLbl="bgAccFollowNode1" presStyleIdx="1" presStyleCnt="4"/>
      <dgm:spPr/>
      <dgm:t>
        <a:bodyPr/>
        <a:lstStyle/>
        <a:p>
          <a:endParaRPr lang="en-US"/>
        </a:p>
      </dgm:t>
    </dgm:pt>
    <dgm:pt modelId="{E84FA679-82FB-46DA-ADF8-81A350475B2B}" type="pres">
      <dgm:prSet presAssocID="{C0F0C6F4-81AC-46A1-BF93-ED33385F0174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02536-AB54-49A1-8200-EA273856A272}" type="pres">
      <dgm:prSet presAssocID="{94CCC615-2113-48FD-B679-F0CA32FE08A2}" presName="negSpace" presStyleCnt="0"/>
      <dgm:spPr/>
    </dgm:pt>
    <dgm:pt modelId="{B32CEC97-3632-489E-963F-D37F6CB34031}" type="pres">
      <dgm:prSet presAssocID="{94CCC615-2113-48FD-B679-F0CA32FE08A2}" presName="circle" presStyleLbl="node1" presStyleIdx="0" presStyleCnt="2"/>
      <dgm:spPr/>
      <dgm:t>
        <a:bodyPr/>
        <a:lstStyle/>
        <a:p>
          <a:endParaRPr lang="en-US"/>
        </a:p>
      </dgm:t>
    </dgm:pt>
    <dgm:pt modelId="{E5C19E0B-D003-4850-BC49-0B18AB71DE9B}" type="pres">
      <dgm:prSet presAssocID="{1310D3F3-E832-4BB9-958A-48063E9B49E2}" presName="transSpace" presStyleCnt="0"/>
      <dgm:spPr/>
    </dgm:pt>
    <dgm:pt modelId="{0E421A8A-C949-47DC-B3A6-A34072EE00B2}" type="pres">
      <dgm:prSet presAssocID="{0FCF6200-79C6-4B00-B5ED-0AA51B49A084}" presName="posSpace" presStyleCnt="0"/>
      <dgm:spPr/>
    </dgm:pt>
    <dgm:pt modelId="{F3847215-BB09-426C-B0C2-8B29ADCF5625}" type="pres">
      <dgm:prSet presAssocID="{0FCF6200-79C6-4B00-B5ED-0AA51B49A084}" presName="vertFlow" presStyleCnt="0"/>
      <dgm:spPr/>
    </dgm:pt>
    <dgm:pt modelId="{75582566-82EB-4552-B804-DD8A9CF9958D}" type="pres">
      <dgm:prSet presAssocID="{0FCF6200-79C6-4B00-B5ED-0AA51B49A084}" presName="topSpace" presStyleCnt="0"/>
      <dgm:spPr/>
    </dgm:pt>
    <dgm:pt modelId="{859DEFA4-9FC6-4777-9C38-329DD051CEE4}" type="pres">
      <dgm:prSet presAssocID="{0FCF6200-79C6-4B00-B5ED-0AA51B49A084}" presName="firstComp" presStyleCnt="0"/>
      <dgm:spPr/>
    </dgm:pt>
    <dgm:pt modelId="{02F514CB-0871-4B10-A0C3-B9EAE614B49C}" type="pres">
      <dgm:prSet presAssocID="{0FCF6200-79C6-4B00-B5ED-0AA51B49A084}" presName="firstChild" presStyleLbl="bgAccFollowNode1" presStyleIdx="2" presStyleCnt="4"/>
      <dgm:spPr/>
      <dgm:t>
        <a:bodyPr/>
        <a:lstStyle/>
        <a:p>
          <a:endParaRPr lang="en-US"/>
        </a:p>
      </dgm:t>
    </dgm:pt>
    <dgm:pt modelId="{219D42EF-B37E-4184-8F37-6DD8B4D78497}" type="pres">
      <dgm:prSet presAssocID="{0FCF6200-79C6-4B00-B5ED-0AA51B49A084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837EAF-D3AF-4A9D-80BB-5D334F4C3A92}" type="pres">
      <dgm:prSet presAssocID="{FA2DCE2A-7CB0-4959-912C-2305B75E25C8}" presName="comp" presStyleCnt="0"/>
      <dgm:spPr/>
    </dgm:pt>
    <dgm:pt modelId="{E9FD5D11-3238-4EAC-830D-502FF35AEA1E}" type="pres">
      <dgm:prSet presAssocID="{FA2DCE2A-7CB0-4959-912C-2305B75E25C8}" presName="child" presStyleLbl="bgAccFollowNode1" presStyleIdx="3" presStyleCnt="4"/>
      <dgm:spPr/>
      <dgm:t>
        <a:bodyPr/>
        <a:lstStyle/>
        <a:p>
          <a:endParaRPr lang="en-US"/>
        </a:p>
      </dgm:t>
    </dgm:pt>
    <dgm:pt modelId="{72178349-16A5-4713-909A-A2F108587340}" type="pres">
      <dgm:prSet presAssocID="{FA2DCE2A-7CB0-4959-912C-2305B75E25C8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30A671-243C-4E48-AF6F-40CF8C6955F8}" type="pres">
      <dgm:prSet presAssocID="{0FCF6200-79C6-4B00-B5ED-0AA51B49A084}" presName="negSpace" presStyleCnt="0"/>
      <dgm:spPr/>
    </dgm:pt>
    <dgm:pt modelId="{66689EAE-48DB-4F79-A5FD-8E0F26DFA7F7}" type="pres">
      <dgm:prSet presAssocID="{0FCF6200-79C6-4B00-B5ED-0AA51B49A084}" presName="circle" presStyleLbl="node1" presStyleIdx="1" presStyleCnt="2"/>
      <dgm:spPr/>
      <dgm:t>
        <a:bodyPr/>
        <a:lstStyle/>
        <a:p>
          <a:endParaRPr lang="en-US"/>
        </a:p>
      </dgm:t>
    </dgm:pt>
  </dgm:ptLst>
  <dgm:cxnLst>
    <dgm:cxn modelId="{3A971DD0-FDBE-450A-9F2B-26A6AADAEE68}" srcId="{0FCF6200-79C6-4B00-B5ED-0AA51B49A084}" destId="{0D6D97E9-2EC8-4CB5-BC02-1742F57988B3}" srcOrd="0" destOrd="0" parTransId="{23AC1908-DDAB-449F-9337-EEDC77D40D91}" sibTransId="{B32FAC63-E72D-4017-B672-FEF2FDEC686C}"/>
    <dgm:cxn modelId="{5F096B3F-8999-40FC-AB74-B41486E9983C}" srcId="{94CCC615-2113-48FD-B679-F0CA32FE08A2}" destId="{C0F0C6F4-81AC-46A1-BF93-ED33385F0174}" srcOrd="1" destOrd="0" parTransId="{58116CB4-3B6C-482E-8B91-7F890C7B1A9D}" sibTransId="{C9DF088E-AD88-4857-9329-A45E376D878A}"/>
    <dgm:cxn modelId="{7346B80E-FAB4-4118-AA31-C9F820C8B35C}" srcId="{94CCC615-2113-48FD-B679-F0CA32FE08A2}" destId="{F604C38B-EFDF-44E8-BB26-151A9393511C}" srcOrd="0" destOrd="0" parTransId="{CE493D4E-9585-4D4F-AE68-E69A14B239AB}" sibTransId="{28D11698-9B76-4A22-AD74-A6781789E85C}"/>
    <dgm:cxn modelId="{6862B9ED-3F18-4A71-A601-2BE45A69F016}" type="presOf" srcId="{94CCC615-2113-48FD-B679-F0CA32FE08A2}" destId="{B32CEC97-3632-489E-963F-D37F6CB34031}" srcOrd="0" destOrd="0" presId="urn:microsoft.com/office/officeart/2005/8/layout/hList9"/>
    <dgm:cxn modelId="{03479689-D05A-4F3F-86F8-00B0FB85F7BE}" srcId="{0FCF6200-79C6-4B00-B5ED-0AA51B49A084}" destId="{FA2DCE2A-7CB0-4959-912C-2305B75E25C8}" srcOrd="1" destOrd="0" parTransId="{FD7922CC-7B10-442A-9581-5F62D14EEE0B}" sibTransId="{00BDCFC8-D616-404A-A602-89AB67B47D52}"/>
    <dgm:cxn modelId="{FD9D492D-9354-43D0-B0FB-A4BCF834A5B6}" type="presOf" srcId="{C0F0C6F4-81AC-46A1-BF93-ED33385F0174}" destId="{B51AE160-E6FD-4500-AB9B-C349E6F06CE1}" srcOrd="0" destOrd="0" presId="urn:microsoft.com/office/officeart/2005/8/layout/hList9"/>
    <dgm:cxn modelId="{33A6219D-D6A9-4571-B414-184907C2A6C4}" type="presOf" srcId="{F604C38B-EFDF-44E8-BB26-151A9393511C}" destId="{CEC04CE6-33C8-43B5-B118-DACBD1FE1643}" srcOrd="1" destOrd="0" presId="urn:microsoft.com/office/officeart/2005/8/layout/hList9"/>
    <dgm:cxn modelId="{7B630745-278B-4815-9CFC-6D1975C7F19B}" type="presOf" srcId="{0FCF6200-79C6-4B00-B5ED-0AA51B49A084}" destId="{66689EAE-48DB-4F79-A5FD-8E0F26DFA7F7}" srcOrd="0" destOrd="0" presId="urn:microsoft.com/office/officeart/2005/8/layout/hList9"/>
    <dgm:cxn modelId="{2C7352D2-F4D6-405F-AC00-20ED836EE190}" type="presOf" srcId="{C0F0C6F4-81AC-46A1-BF93-ED33385F0174}" destId="{E84FA679-82FB-46DA-ADF8-81A350475B2B}" srcOrd="1" destOrd="0" presId="urn:microsoft.com/office/officeart/2005/8/layout/hList9"/>
    <dgm:cxn modelId="{7AF7A7BE-A7E1-4BD3-BFEA-C069472EEFD4}" srcId="{29A55DF8-EAEE-4103-A803-AA1855E710DB}" destId="{94CCC615-2113-48FD-B679-F0CA32FE08A2}" srcOrd="0" destOrd="0" parTransId="{276B6A4B-23F6-41C4-89D3-1C0D32BF8C69}" sibTransId="{1310D3F3-E832-4BB9-958A-48063E9B49E2}"/>
    <dgm:cxn modelId="{05817B74-5D43-41FA-8295-198885462112}" type="presOf" srcId="{0D6D97E9-2EC8-4CB5-BC02-1742F57988B3}" destId="{02F514CB-0871-4B10-A0C3-B9EAE614B49C}" srcOrd="0" destOrd="0" presId="urn:microsoft.com/office/officeart/2005/8/layout/hList9"/>
    <dgm:cxn modelId="{02991D10-FBDC-4C02-BCD7-61F1ECAC47ED}" type="presOf" srcId="{0D6D97E9-2EC8-4CB5-BC02-1742F57988B3}" destId="{219D42EF-B37E-4184-8F37-6DD8B4D78497}" srcOrd="1" destOrd="0" presId="urn:microsoft.com/office/officeart/2005/8/layout/hList9"/>
    <dgm:cxn modelId="{4735633D-23A0-4FC3-8170-8ED85700BE59}" type="presOf" srcId="{FA2DCE2A-7CB0-4959-912C-2305B75E25C8}" destId="{E9FD5D11-3238-4EAC-830D-502FF35AEA1E}" srcOrd="0" destOrd="0" presId="urn:microsoft.com/office/officeart/2005/8/layout/hList9"/>
    <dgm:cxn modelId="{033903EB-775A-4862-B7AB-0D2B0F65F8D4}" srcId="{29A55DF8-EAEE-4103-A803-AA1855E710DB}" destId="{0FCF6200-79C6-4B00-B5ED-0AA51B49A084}" srcOrd="1" destOrd="0" parTransId="{E8CC7A0F-CD24-4709-BEB7-576E00F6D88B}" sibTransId="{735A2DF8-9EA7-4FFD-AC15-E73FF74B7697}"/>
    <dgm:cxn modelId="{C0BBFCFB-42EB-499E-A745-0F0409EDDE74}" type="presOf" srcId="{29A55DF8-EAEE-4103-A803-AA1855E710DB}" destId="{0BFD5EF6-A4F8-4DC2-8673-9555875FD51F}" srcOrd="0" destOrd="0" presId="urn:microsoft.com/office/officeart/2005/8/layout/hList9"/>
    <dgm:cxn modelId="{05E4A2FD-EFF5-4554-AE92-90658A5B971A}" type="presOf" srcId="{F604C38B-EFDF-44E8-BB26-151A9393511C}" destId="{CA1EBEE9-B40B-46FD-8660-CE5076BAFB03}" srcOrd="0" destOrd="0" presId="urn:microsoft.com/office/officeart/2005/8/layout/hList9"/>
    <dgm:cxn modelId="{7E624462-D0DC-40EE-82E0-3E7481706609}" type="presOf" srcId="{FA2DCE2A-7CB0-4959-912C-2305B75E25C8}" destId="{72178349-16A5-4713-909A-A2F108587340}" srcOrd="1" destOrd="0" presId="urn:microsoft.com/office/officeart/2005/8/layout/hList9"/>
    <dgm:cxn modelId="{3DDBB122-5038-4F03-B5DB-1CEEBE00CC40}" type="presParOf" srcId="{0BFD5EF6-A4F8-4DC2-8673-9555875FD51F}" destId="{42A4B164-2B69-45C5-A427-A0F98C47AE64}" srcOrd="0" destOrd="0" presId="urn:microsoft.com/office/officeart/2005/8/layout/hList9"/>
    <dgm:cxn modelId="{0D3CA67D-CB7C-4527-AEA2-1FB25121ACCB}" type="presParOf" srcId="{0BFD5EF6-A4F8-4DC2-8673-9555875FD51F}" destId="{0376FFD2-0C9A-40AB-B21E-A4143BBB3340}" srcOrd="1" destOrd="0" presId="urn:microsoft.com/office/officeart/2005/8/layout/hList9"/>
    <dgm:cxn modelId="{1FC72BB9-C2A3-4B47-90ED-AB4E71673486}" type="presParOf" srcId="{0376FFD2-0C9A-40AB-B21E-A4143BBB3340}" destId="{36FAA227-42E5-4579-9306-29826794634C}" srcOrd="0" destOrd="0" presId="urn:microsoft.com/office/officeart/2005/8/layout/hList9"/>
    <dgm:cxn modelId="{74F7F875-53C2-421B-A974-76CB97014561}" type="presParOf" srcId="{0376FFD2-0C9A-40AB-B21E-A4143BBB3340}" destId="{92F56721-1F01-4F1F-908F-89754FCF7CEC}" srcOrd="1" destOrd="0" presId="urn:microsoft.com/office/officeart/2005/8/layout/hList9"/>
    <dgm:cxn modelId="{2F2ACF82-9DC7-4F01-A258-D99334A3E812}" type="presParOf" srcId="{92F56721-1F01-4F1F-908F-89754FCF7CEC}" destId="{CA1EBEE9-B40B-46FD-8660-CE5076BAFB03}" srcOrd="0" destOrd="0" presId="urn:microsoft.com/office/officeart/2005/8/layout/hList9"/>
    <dgm:cxn modelId="{A2287DF5-0D24-47A5-8F60-58B025CC6256}" type="presParOf" srcId="{92F56721-1F01-4F1F-908F-89754FCF7CEC}" destId="{CEC04CE6-33C8-43B5-B118-DACBD1FE1643}" srcOrd="1" destOrd="0" presId="urn:microsoft.com/office/officeart/2005/8/layout/hList9"/>
    <dgm:cxn modelId="{73C1CE04-909E-460D-BC0D-C2BFB1AA7240}" type="presParOf" srcId="{0376FFD2-0C9A-40AB-B21E-A4143BBB3340}" destId="{E6E997CF-758A-4E5A-A1D2-3947D5D4C08B}" srcOrd="2" destOrd="0" presId="urn:microsoft.com/office/officeart/2005/8/layout/hList9"/>
    <dgm:cxn modelId="{D0C9950A-4182-42B4-BCC2-2303CB81F2C5}" type="presParOf" srcId="{E6E997CF-758A-4E5A-A1D2-3947D5D4C08B}" destId="{B51AE160-E6FD-4500-AB9B-C349E6F06CE1}" srcOrd="0" destOrd="0" presId="urn:microsoft.com/office/officeart/2005/8/layout/hList9"/>
    <dgm:cxn modelId="{19C325AA-2165-4206-AD8C-ACB1B55222D1}" type="presParOf" srcId="{E6E997CF-758A-4E5A-A1D2-3947D5D4C08B}" destId="{E84FA679-82FB-46DA-ADF8-81A350475B2B}" srcOrd="1" destOrd="0" presId="urn:microsoft.com/office/officeart/2005/8/layout/hList9"/>
    <dgm:cxn modelId="{C2317054-6D79-4128-B248-33B963FC3B7E}" type="presParOf" srcId="{0BFD5EF6-A4F8-4DC2-8673-9555875FD51F}" destId="{14E02536-AB54-49A1-8200-EA273856A272}" srcOrd="2" destOrd="0" presId="urn:microsoft.com/office/officeart/2005/8/layout/hList9"/>
    <dgm:cxn modelId="{5D48D271-4FEF-484B-A0AD-6D899EDC46C1}" type="presParOf" srcId="{0BFD5EF6-A4F8-4DC2-8673-9555875FD51F}" destId="{B32CEC97-3632-489E-963F-D37F6CB34031}" srcOrd="3" destOrd="0" presId="urn:microsoft.com/office/officeart/2005/8/layout/hList9"/>
    <dgm:cxn modelId="{7F9EBB3B-DFE6-4B58-87D5-F72E68E42B3E}" type="presParOf" srcId="{0BFD5EF6-A4F8-4DC2-8673-9555875FD51F}" destId="{E5C19E0B-D003-4850-BC49-0B18AB71DE9B}" srcOrd="4" destOrd="0" presId="urn:microsoft.com/office/officeart/2005/8/layout/hList9"/>
    <dgm:cxn modelId="{9BC2A0F7-260A-46E5-BF4F-C75134CEB375}" type="presParOf" srcId="{0BFD5EF6-A4F8-4DC2-8673-9555875FD51F}" destId="{0E421A8A-C949-47DC-B3A6-A34072EE00B2}" srcOrd="5" destOrd="0" presId="urn:microsoft.com/office/officeart/2005/8/layout/hList9"/>
    <dgm:cxn modelId="{25568614-B11D-47DD-ABBC-7FF4CF6B0B60}" type="presParOf" srcId="{0BFD5EF6-A4F8-4DC2-8673-9555875FD51F}" destId="{F3847215-BB09-426C-B0C2-8B29ADCF5625}" srcOrd="6" destOrd="0" presId="urn:microsoft.com/office/officeart/2005/8/layout/hList9"/>
    <dgm:cxn modelId="{44988307-B32B-42A0-A41A-F8B57B10C655}" type="presParOf" srcId="{F3847215-BB09-426C-B0C2-8B29ADCF5625}" destId="{75582566-82EB-4552-B804-DD8A9CF9958D}" srcOrd="0" destOrd="0" presId="urn:microsoft.com/office/officeart/2005/8/layout/hList9"/>
    <dgm:cxn modelId="{141F5E02-B6E8-4ACC-B286-34E21EA1603C}" type="presParOf" srcId="{F3847215-BB09-426C-B0C2-8B29ADCF5625}" destId="{859DEFA4-9FC6-4777-9C38-329DD051CEE4}" srcOrd="1" destOrd="0" presId="urn:microsoft.com/office/officeart/2005/8/layout/hList9"/>
    <dgm:cxn modelId="{4756810F-277A-48D3-AAA1-3335FB7FEB36}" type="presParOf" srcId="{859DEFA4-9FC6-4777-9C38-329DD051CEE4}" destId="{02F514CB-0871-4B10-A0C3-B9EAE614B49C}" srcOrd="0" destOrd="0" presId="urn:microsoft.com/office/officeart/2005/8/layout/hList9"/>
    <dgm:cxn modelId="{D72AA744-600E-4F55-BF16-53B4F9DCF3B4}" type="presParOf" srcId="{859DEFA4-9FC6-4777-9C38-329DD051CEE4}" destId="{219D42EF-B37E-4184-8F37-6DD8B4D78497}" srcOrd="1" destOrd="0" presId="urn:microsoft.com/office/officeart/2005/8/layout/hList9"/>
    <dgm:cxn modelId="{4B474D75-D40E-4428-B79E-C436EE9F7CCB}" type="presParOf" srcId="{F3847215-BB09-426C-B0C2-8B29ADCF5625}" destId="{B1837EAF-D3AF-4A9D-80BB-5D334F4C3A92}" srcOrd="2" destOrd="0" presId="urn:microsoft.com/office/officeart/2005/8/layout/hList9"/>
    <dgm:cxn modelId="{C6375990-E7B8-4CB8-A7CD-793EBF01DAA8}" type="presParOf" srcId="{B1837EAF-D3AF-4A9D-80BB-5D334F4C3A92}" destId="{E9FD5D11-3238-4EAC-830D-502FF35AEA1E}" srcOrd="0" destOrd="0" presId="urn:microsoft.com/office/officeart/2005/8/layout/hList9"/>
    <dgm:cxn modelId="{DAB386EC-92B3-45B1-B379-032DF3DA86D5}" type="presParOf" srcId="{B1837EAF-D3AF-4A9D-80BB-5D334F4C3A92}" destId="{72178349-16A5-4713-909A-A2F108587340}" srcOrd="1" destOrd="0" presId="urn:microsoft.com/office/officeart/2005/8/layout/hList9"/>
    <dgm:cxn modelId="{1D56F787-CB6E-4E36-8060-328F5DBB177C}" type="presParOf" srcId="{0BFD5EF6-A4F8-4DC2-8673-9555875FD51F}" destId="{8A30A671-243C-4E48-AF6F-40CF8C6955F8}" srcOrd="7" destOrd="0" presId="urn:microsoft.com/office/officeart/2005/8/layout/hList9"/>
    <dgm:cxn modelId="{087C591F-A415-4702-A59D-7CB6E8BFFF98}" type="presParOf" srcId="{0BFD5EF6-A4F8-4DC2-8673-9555875FD51F}" destId="{66689EAE-48DB-4F79-A5FD-8E0F26DFA7F7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1EBEE9-B40B-46FD-8660-CE5076BAFB03}">
      <dsp:nvSpPr>
        <dsp:cNvPr id="0" name=""/>
        <dsp:cNvSpPr/>
      </dsp:nvSpPr>
      <dsp:spPr>
        <a:xfrm>
          <a:off x="1156602" y="1053829"/>
          <a:ext cx="2166091" cy="1444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Closing costs</a:t>
          </a:r>
        </a:p>
      </dsp:txBody>
      <dsp:txXfrm>
        <a:off x="1503177" y="1053829"/>
        <a:ext cx="1819516" cy="1444782"/>
      </dsp:txXfrm>
    </dsp:sp>
    <dsp:sp modelId="{B51AE160-E6FD-4500-AB9B-C349E6F06CE1}">
      <dsp:nvSpPr>
        <dsp:cNvPr id="0" name=""/>
        <dsp:cNvSpPr/>
      </dsp:nvSpPr>
      <dsp:spPr>
        <a:xfrm>
          <a:off x="1156602" y="2498612"/>
          <a:ext cx="2166091" cy="1444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Settlement procedures</a:t>
          </a:r>
        </a:p>
      </dsp:txBody>
      <dsp:txXfrm>
        <a:off x="1503177" y="2498612"/>
        <a:ext cx="1819516" cy="1444782"/>
      </dsp:txXfrm>
    </dsp:sp>
    <dsp:sp modelId="{B32CEC97-3632-489E-963F-D37F6CB34031}">
      <dsp:nvSpPr>
        <dsp:cNvPr id="0" name=""/>
        <dsp:cNvSpPr/>
      </dsp:nvSpPr>
      <dsp:spPr>
        <a:xfrm>
          <a:off x="1354" y="476205"/>
          <a:ext cx="1444060" cy="1444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Impacts</a:t>
          </a:r>
        </a:p>
      </dsp:txBody>
      <dsp:txXfrm>
        <a:off x="212832" y="687683"/>
        <a:ext cx="1021104" cy="1021104"/>
      </dsp:txXfrm>
    </dsp:sp>
    <dsp:sp modelId="{02F514CB-0871-4B10-A0C3-B9EAE614B49C}">
      <dsp:nvSpPr>
        <dsp:cNvPr id="0" name=""/>
        <dsp:cNvSpPr/>
      </dsp:nvSpPr>
      <dsp:spPr>
        <a:xfrm>
          <a:off x="4766754" y="1053829"/>
          <a:ext cx="2166091" cy="1444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Eliminate kickbacks and referral fees</a:t>
          </a:r>
        </a:p>
      </dsp:txBody>
      <dsp:txXfrm>
        <a:off x="5113329" y="1053829"/>
        <a:ext cx="1819516" cy="1444782"/>
      </dsp:txXfrm>
    </dsp:sp>
    <dsp:sp modelId="{E9FD5D11-3238-4EAC-830D-502FF35AEA1E}">
      <dsp:nvSpPr>
        <dsp:cNvPr id="0" name=""/>
        <dsp:cNvSpPr/>
      </dsp:nvSpPr>
      <dsp:spPr>
        <a:xfrm>
          <a:off x="4766754" y="2498612"/>
          <a:ext cx="2166091" cy="144478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4005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35128" rIns="135128" bIns="135128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/>
            <a:t>Inform borrowers about closing costs</a:t>
          </a:r>
        </a:p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13329" y="2498612"/>
        <a:ext cx="1819516" cy="1444782"/>
      </dsp:txXfrm>
    </dsp:sp>
    <dsp:sp modelId="{66689EAE-48DB-4F79-A5FD-8E0F26DFA7F7}">
      <dsp:nvSpPr>
        <dsp:cNvPr id="0" name=""/>
        <dsp:cNvSpPr/>
      </dsp:nvSpPr>
      <dsp:spPr>
        <a:xfrm>
          <a:off x="3611506" y="476205"/>
          <a:ext cx="1444060" cy="14440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/>
            <a:t>Main Goals</a:t>
          </a:r>
        </a:p>
      </dsp:txBody>
      <dsp:txXfrm>
        <a:off x="3822984" y="687683"/>
        <a:ext cx="1021104" cy="10211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238" cy="47942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1"/>
            <a:ext cx="3170238" cy="47942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6F523D8D-051A-4E92-8EA2-36ECDD55BA4B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9"/>
            <a:ext cx="3170238" cy="4794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9"/>
            <a:ext cx="3170238" cy="47942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2078605A-4AEF-464B-95EA-83A2BBC2A9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71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/>
          <a:lstStyle>
            <a:lvl1pPr algn="r">
              <a:defRPr sz="1300"/>
            </a:lvl1pPr>
          </a:lstStyle>
          <a:p>
            <a:fld id="{13AA3346-CFD9-400E-BA59-7DFD7D6A6C21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2" tIns="48327" rIns="96652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1" y="4560570"/>
            <a:ext cx="5852160" cy="4320540"/>
          </a:xfrm>
          <a:prstGeom prst="rect">
            <a:avLst/>
          </a:prstGeom>
        </p:spPr>
        <p:txBody>
          <a:bodyPr vert="horz" lIns="96652" tIns="48327" rIns="96652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2" tIns="48327" rIns="96652" bIns="48327" rtlCol="0" anchor="b"/>
          <a:lstStyle>
            <a:lvl1pPr algn="r">
              <a:defRPr sz="1300"/>
            </a:lvl1pPr>
          </a:lstStyle>
          <a:p>
            <a:fld id="{BF74113C-BB33-4887-8F8B-D1EF45C2AC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91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7/2015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7137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b="1" dirty="0" smtClean="0"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STUDENT PAGE 13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Real estate brokers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Real estate agents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Title agents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Title/Escrow companies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Lenders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Inspectors</a:t>
            </a:r>
          </a:p>
          <a:p>
            <a:r>
              <a:rPr lang="en-US" dirty="0" smtClean="0"/>
              <a:t>Appraisers</a:t>
            </a:r>
          </a:p>
          <a:p>
            <a:r>
              <a:rPr lang="en-US" dirty="0" smtClean="0"/>
              <a:t>Attorneys</a:t>
            </a:r>
          </a:p>
          <a:p>
            <a:r>
              <a:rPr lang="en-US" dirty="0" smtClean="0"/>
              <a:t>Home Warranty Companies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096880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054621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130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STUDENT PAGE 13</a:t>
            </a: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Competition </a:t>
            </a:r>
            <a:r>
              <a:rPr lang="en-US" b="1" u="sng" dirty="0" smtClean="0">
                <a:solidFill>
                  <a:srgbClr val="002060"/>
                </a:solidFill>
              </a:rPr>
              <a:t>based on service </a:t>
            </a:r>
            <a:r>
              <a:rPr lang="en-US" b="1" dirty="0" smtClean="0">
                <a:solidFill>
                  <a:srgbClr val="002060"/>
                </a:solidFill>
              </a:rPr>
              <a:t>to the client is legitimate</a:t>
            </a:r>
          </a:p>
          <a:p>
            <a:pPr>
              <a:buNone/>
            </a:pPr>
            <a:endParaRPr lang="en-US" b="1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en-US" b="1" dirty="0" smtClean="0">
                <a:solidFill>
                  <a:srgbClr val="002060"/>
                </a:solidFill>
              </a:rPr>
              <a:t>Competition </a:t>
            </a:r>
            <a:r>
              <a:rPr lang="en-US" b="1" u="sng" dirty="0" smtClean="0">
                <a:solidFill>
                  <a:srgbClr val="002060"/>
                </a:solidFill>
              </a:rPr>
              <a:t>based on kickbacks and prohibited referral fees </a:t>
            </a:r>
            <a:r>
              <a:rPr lang="en-US" b="1" dirty="0" smtClean="0">
                <a:solidFill>
                  <a:srgbClr val="002060"/>
                </a:solidFill>
              </a:rPr>
              <a:t>result in higher costs to the client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37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STUDENT PAGE  13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Moving Companies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Decorators</a:t>
            </a:r>
          </a:p>
          <a:p>
            <a:r>
              <a:rPr lang="en-US" b="1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Renovation Contractors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366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91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379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14-15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21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177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119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3140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PAGE </a:t>
            </a:r>
            <a:r>
              <a:rPr lang="en-US" baseline="0" dirty="0" smtClean="0"/>
              <a:t>17</a:t>
            </a:r>
          </a:p>
          <a:p>
            <a:endParaRPr lang="en-US" baseline="0" dirty="0" smtClean="0"/>
          </a:p>
          <a:p>
            <a:r>
              <a:rPr lang="en-US" baseline="0" dirty="0" smtClean="0"/>
              <a:t>Talk about recent activity or issues:  title companies no longer providing printing for agents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86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90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98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103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746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20-21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746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862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7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1386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27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829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230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PAGE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30186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554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8262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31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041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18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30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6952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</a:t>
            </a:r>
            <a:r>
              <a:rPr lang="en-US" baseline="0" dirty="0" smtClean="0"/>
              <a:t> </a:t>
            </a:r>
            <a:r>
              <a:rPr lang="en-US" baseline="0" dirty="0" smtClean="0"/>
              <a:t>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4949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32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2415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991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15280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68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003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4469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16981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3628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7447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140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33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902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78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39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780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780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</a:t>
            </a:r>
          </a:p>
          <a:p>
            <a:r>
              <a:rPr lang="en-US" dirty="0" smtClean="0"/>
              <a:t>Student</a:t>
            </a:r>
            <a:r>
              <a:rPr lang="en-US" baseline="0" dirty="0" smtClean="0"/>
              <a:t> manual states October 2014 – should be September 2015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07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0553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56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30109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301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57-59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37611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862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93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7673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6156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54827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8776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249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9-10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62078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69476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PAGE 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7771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65-66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172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66522">
              <a:defRPr/>
            </a:pPr>
            <a:r>
              <a:rPr lang="en-US" i="1" dirty="0" smtClean="0">
                <a:effectLst/>
                <a:latin typeface="Arial" pitchFamily="34" charset="0"/>
                <a:cs typeface="Arial" pitchFamily="34" charset="0"/>
              </a:rPr>
              <a:t>http://www.youtube.com/watch?v=McNk8QJ0P8c</a:t>
            </a:r>
          </a:p>
          <a:p>
            <a:pPr defTabSz="966522">
              <a:defRPr/>
            </a:pPr>
            <a:endParaRPr lang="en-US" i="1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334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PAGE </a:t>
            </a:r>
            <a:r>
              <a:rPr lang="en-US" baseline="0" dirty="0" smtClean="0"/>
              <a:t>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48920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9300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1371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96620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67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65839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772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8843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68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7387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13081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70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98977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70-71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6851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71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69339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4021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73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175028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</a:t>
            </a:r>
            <a:r>
              <a:rPr lang="en-US" baseline="0" dirty="0" smtClean="0"/>
              <a:t> </a:t>
            </a:r>
            <a:r>
              <a:rPr lang="en-US" baseline="0" dirty="0" smtClean="0"/>
              <a:t>75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91270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80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32127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81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34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134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326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82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4759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12002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92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40044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71193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100-101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839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33199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22035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978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893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12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Affiliated business arrangement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Associate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Federally related mortgage loan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Person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Referral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Settlement services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Thing of value</a:t>
            </a:r>
          </a:p>
          <a:p>
            <a:r>
              <a:rPr lang="en-US" dirty="0" smtClean="0">
                <a:solidFill>
                  <a:srgbClr val="002060"/>
                </a:solidFill>
                <a:effectLst/>
                <a:latin typeface="Arial" pitchFamily="34" charset="0"/>
                <a:cs typeface="Arial" pitchFamily="34" charset="0"/>
              </a:rPr>
              <a:t>Title company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30926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68565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962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8049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15902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</a:t>
            </a:r>
            <a:r>
              <a:rPr lang="en-US" baseline="0" dirty="0" smtClean="0"/>
              <a:t> PAGE 110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201642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 PAGE </a:t>
            </a:r>
            <a:r>
              <a:rPr lang="en-US" dirty="0" smtClean="0"/>
              <a:t>112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86507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</a:t>
            </a:r>
            <a:r>
              <a:rPr lang="en-US" dirty="0" smtClean="0"/>
              <a:t>113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301327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609685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619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STUDENT PAGE 118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74113C-BB33-4887-8F8B-D1EF45C2AC53}" type="slidenum">
              <a:rPr lang="en-US" smtClean="0"/>
              <a:pPr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3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2811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2812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43038" y="2971800"/>
            <a:ext cx="7313612" cy="990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4191000"/>
            <a:ext cx="7313612" cy="14478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48825-8433-4824-A179-FD28B722F7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AF1B84-C891-4608-A8B8-0B9BEFAE8B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0168B-1C43-478F-80D0-325919A6B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600200"/>
            <a:ext cx="35798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0013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134969-9E23-4FC2-949D-9D4B18830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DFB9D-20BE-4A9A-B5FD-0596C02E0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BF655-B3B4-43DD-BD4D-95892CD271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548FF-1313-4134-9E28-24B2E4CCF5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9164E-11BF-4A4E-8F29-51C0B10901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7DC37-12AD-4BD9-9B37-40ADE74356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12296-7A43-48C0-95AD-5C5D686A0A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274638"/>
            <a:ext cx="1827213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274638"/>
            <a:ext cx="53340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1A3D5B-F7B4-4DB8-A85F-E9E6F1F367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6E95-656C-4D3F-8018-D90ADD482E6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8D50-E14E-4180-B55C-463EC35A524B}" type="datetimeFigureOut">
              <a:rPr lang="en-US" smtClean="0"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5157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624840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1919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31782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1783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1784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1785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31786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331787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31788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33178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1790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endParaRPr lang="en-US"/>
          </a:p>
        </p:txBody>
      </p:sp>
      <p:sp>
        <p:nvSpPr>
          <p:cNvPr id="3317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47800" y="274638"/>
            <a:ext cx="73136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600200"/>
            <a:ext cx="73136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9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443038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524625"/>
            <a:ext cx="2895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9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524625"/>
            <a:ext cx="21336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620C43A-9010-444B-928D-6F27E2273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E16213-F85F-4353-88CC-36F6DE400520}" type="datetimeFigureOut">
              <a:rPr lang="en-US" smtClean="0"/>
              <a:pPr/>
              <a:t>7/15/2015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8592A-10EA-4393-922D-EE8252AB75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16" r:id="rId13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1.xml"/><Relationship Id="rId4" Type="http://schemas.openxmlformats.org/officeDocument/2006/relationships/image" Target="../media/image7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1.xml"/><Relationship Id="rId4" Type="http://schemas.openxmlformats.org/officeDocument/2006/relationships/image" Target="../media/image30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9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1.xml"/><Relationship Id="rId5" Type="http://schemas.openxmlformats.org/officeDocument/2006/relationships/image" Target="../media/image15.wmf"/><Relationship Id="rId4" Type="http://schemas.openxmlformats.org/officeDocument/2006/relationships/image" Target="../media/image1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2.xml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3.xml"/><Relationship Id="rId4" Type="http://schemas.openxmlformats.org/officeDocument/2006/relationships/image" Target="../media/image1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4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5.xml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26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7.xml"/><Relationship Id="rId5" Type="http://schemas.openxmlformats.org/officeDocument/2006/relationships/image" Target="../media/image20.jpeg"/><Relationship Id="rId4" Type="http://schemas.openxmlformats.org/officeDocument/2006/relationships/hyperlink" Target="http://oi41.tinypic.com/evch9t.jpg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2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3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4.xml"/><Relationship Id="rId4" Type="http://schemas.openxmlformats.org/officeDocument/2006/relationships/image" Target="../media/image2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7.xml"/><Relationship Id="rId4" Type="http://schemas.openxmlformats.org/officeDocument/2006/relationships/image" Target="../media/image2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1.xml"/><Relationship Id="rId4" Type="http://schemas.openxmlformats.org/officeDocument/2006/relationships/image" Target="../media/image2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8.xml"/><Relationship Id="rId4" Type="http://schemas.openxmlformats.org/officeDocument/2006/relationships/image" Target="../media/image25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49.xml"/><Relationship Id="rId4" Type="http://schemas.openxmlformats.org/officeDocument/2006/relationships/image" Target="../media/image26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1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53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5.xml"/><Relationship Id="rId4" Type="http://schemas.openxmlformats.org/officeDocument/2006/relationships/image" Target="../media/image30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7.xml"/><Relationship Id="rId4" Type="http://schemas.openxmlformats.org/officeDocument/2006/relationships/image" Target="../media/image31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6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3.xml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34.xml"/><Relationship Id="rId1" Type="http://schemas.openxmlformats.org/officeDocument/2006/relationships/tags" Target="../tags/tag64.xml"/><Relationship Id="rId4" Type="http://schemas.openxmlformats.org/officeDocument/2006/relationships/image" Target="../media/image33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68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69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0.xml"/><Relationship Id="rId4" Type="http://schemas.openxmlformats.org/officeDocument/2006/relationships/image" Target="../media/image3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5.xml"/><Relationship Id="rId4" Type="http://schemas.openxmlformats.org/officeDocument/2006/relationships/image" Target="../media/image3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w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7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78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7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0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notesSlide" Target="../notesSlides/notesSlide8.xml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4.xml"/><Relationship Id="rId4" Type="http://schemas.openxmlformats.org/officeDocument/2006/relationships/image" Target="../media/image41.gif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5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86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8.xml"/><Relationship Id="rId4" Type="http://schemas.openxmlformats.org/officeDocument/2006/relationships/image" Target="../media/image42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89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0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1.xml"/><Relationship Id="rId1" Type="http://schemas.openxmlformats.org/officeDocument/2006/relationships/tags" Target="../tags/tag10.xml"/><Relationship Id="rId4" Type="http://schemas.openxmlformats.org/officeDocument/2006/relationships/image" Target="../media/image6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0.xml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1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2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3.xml"/><Relationship Id="rId4" Type="http://schemas.openxmlformats.org/officeDocument/2006/relationships/image" Target="../media/image44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3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4.xml"/><Relationship Id="rId4" Type="http://schemas.openxmlformats.org/officeDocument/2006/relationships/image" Target="../media/image45.wmf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4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5.xml"/><Relationship Id="rId4" Type="http://schemas.openxmlformats.org/officeDocument/2006/relationships/image" Target="../media/image46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5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6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7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8.xml"/><Relationship Id="rId5" Type="http://schemas.openxmlformats.org/officeDocument/2006/relationships/image" Target="../media/image50.png"/><Relationship Id="rId4" Type="http://schemas.openxmlformats.org/officeDocument/2006/relationships/image" Target="../media/image49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8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99.xml"/><Relationship Id="rId4" Type="http://schemas.openxmlformats.org/officeDocument/2006/relationships/image" Target="../media/image51.wmf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00.xml"/><Relationship Id="rId4" Type="http://schemas.openxmlformats.org/officeDocument/2006/relationships/image" Target="../media/image5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</a:rPr>
              <a:t>Federal Legal Issues</a:t>
            </a:r>
            <a:endParaRPr lang="en-US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4" name="Picture 3" descr="rCRMS_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1731433"/>
            <a:ext cx="4114800" cy="261196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mpacted by RESPA?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2" name="Picture 2" descr="C:\Users\Barb\Downloads\Fotolia_49402524_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0"/>
            <a:ext cx="6257544" cy="4172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Arizona Enforcement and Penalties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Managed by the Attorney General’s office</a:t>
            </a: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	Civil Penalties</a:t>
            </a: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	Injunctive Relief ($$)</a:t>
            </a: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	Damages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3668" name="Picture 4" descr="C:\Users\laura.AARONLINE\AppData\Local\Microsoft\Windows\Temporary Internet Files\Content.IE5\4VGU1HAS\MP90040245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77000" y="3276600"/>
            <a:ext cx="2404450" cy="24044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</p:spPr>
        <p:txBody>
          <a:bodyPr/>
          <a:lstStyle/>
          <a:p>
            <a:r>
              <a:rPr lang="en-US" sz="4800" dirty="0" smtClean="0">
                <a:latin typeface="Arial" pitchFamily="34" charset="0"/>
                <a:cs typeface="Arial" pitchFamily="34" charset="0"/>
              </a:rPr>
              <a:t>QUESTIONS??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2087563"/>
          </a:xfrm>
        </p:spPr>
        <p:txBody>
          <a:bodyPr/>
          <a:lstStyle/>
          <a:p>
            <a:pPr algn="ctr">
              <a:buNone/>
            </a:pPr>
            <a:r>
              <a:rPr lang="en-US" sz="4800" dirty="0" smtClean="0">
                <a:latin typeface="Arial" pitchFamily="34" charset="0"/>
                <a:cs typeface="Arial" pitchFamily="34" charset="0"/>
              </a:rPr>
              <a:t>THANK YOU!</a:t>
            </a:r>
            <a:endParaRPr 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41910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If you liked the class, tell your peers…write a review on:</a:t>
            </a:r>
          </a:p>
          <a:p>
            <a:pPr algn="ctr"/>
            <a:r>
              <a:rPr lang="en-US" sz="3200" dirty="0" smtClean="0">
                <a:latin typeface="Arial Black" panose="020B0A04020102020204" pitchFamily="34" charset="0"/>
              </a:rPr>
              <a:t>www.REteach.us</a:t>
            </a:r>
            <a:endParaRPr lang="en-US" sz="3200" dirty="0">
              <a:latin typeface="Arial Black" panose="020B0A04020102020204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Why? 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C:\Users\Barb\Downloads\Fotolia_64008886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536487"/>
            <a:ext cx="5030724" cy="424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Who is NOT impacted by RESPA?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7890" name="Picture 2" descr="C:\Users\Barb\Downloads\Fotolia_55839477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00200"/>
            <a:ext cx="3182112" cy="212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1" name="Picture 3" descr="C:\Users\Barb\Downloads\Fotolia_62562435_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067" y="1567650"/>
            <a:ext cx="2526890" cy="2185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2" name="Picture 4" descr="C:\Users\Barb\Downloads\Fotolia_65638531_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86200"/>
            <a:ext cx="3334512" cy="2222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Transactions Covered by RESPA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txBody>
          <a:bodyPr>
            <a:normAutofit/>
          </a:bodyPr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All federally related mortgage loans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1-4 family residential dwellings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VHA and VA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Loans made with FDIC insured money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Loans expected to be sold to Fannie Mae, Freddie Mac or </a:t>
            </a:r>
            <a:r>
              <a:rPr lang="en-US" dirty="0" err="1" smtClean="0">
                <a:effectLst/>
                <a:latin typeface="Arial" pitchFamily="34" charset="0"/>
                <a:cs typeface="Arial" pitchFamily="34" charset="0"/>
              </a:rPr>
              <a:t>Ginnie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Mae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Transactions Covered by RESPA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Condominiums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Cooperative apartments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 lot with a mobile home on it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Lender loans that total more than $1,000,000 a year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First lien residential mortgage loans AND second or subordinate liens for home equity loans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Covered by RESPA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162800" cy="4709160"/>
          </a:xfrm>
        </p:spPr>
        <p:txBody>
          <a:bodyPr/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Assumptions without lender approval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Cash sales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Purchase-money mortgages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Loan for commercial purposes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Loan for business purposes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Loan for agricultural purposes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/>
          <a:lstStyle/>
          <a:p>
            <a:r>
              <a:rPr lang="en-US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covered by RESPA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524000"/>
            <a:ext cx="7086600" cy="4191000"/>
          </a:xfrm>
        </p:spPr>
        <p:txBody>
          <a:bodyPr/>
          <a:lstStyle/>
          <a:p>
            <a:endParaRPr lang="en-US" b="1" dirty="0" smtClean="0">
              <a:solidFill>
                <a:schemeClr val="bg1"/>
              </a:solidFill>
            </a:endParaRP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Loan to purchase 25+ acres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Loan to purchase vacant land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Temporary loan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Seller-financed transaction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Loan conversions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Secondary market transactions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2209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RESPA Sections that Affect Real Estate Licensees and Brokers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2514600"/>
            <a:ext cx="4114800" cy="3810000"/>
          </a:xfrm>
        </p:spPr>
        <p:txBody>
          <a:bodyPr/>
          <a:lstStyle/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SECTION  8 (a) – </a:t>
            </a:r>
          </a:p>
          <a:p>
            <a:r>
              <a:rPr lang="en-US" sz="4400" dirty="0" smtClean="0">
                <a:latin typeface="Arial" pitchFamily="34" charset="0"/>
                <a:cs typeface="Arial" pitchFamily="34" charset="0"/>
              </a:rPr>
              <a:t>Kickbacks and Referral Fees</a:t>
            </a:r>
            <a:endParaRPr lang="en-US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aura.AARONLINE\AppData\Local\Microsoft\Windows\Temporary Internet Files\Content.IE5\EGPZ8ABE\MP90044244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276600"/>
            <a:ext cx="4669536" cy="306891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What is a thing of value?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Barb\Desktop\graphics\valu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676400"/>
            <a:ext cx="4200144" cy="4200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Service Providers are permitted to: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Appreciation party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Thank you note 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for the referral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Normal promotional and educational activities if they are not conditioned on referrals or do not defray expenses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Lunch, provided the activity is not conditioned on the referral of business or a reward for prior referrals or conditioned on future referrals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25146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Unit 1:</a:t>
            </a:r>
            <a:b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Real Estate Settlement procedures act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2" name="Picture 4" descr="http://faloanaudits.com/images/EyeRESP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3124200"/>
            <a:ext cx="5791200" cy="28194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Section 8 (b) – Unearned Fees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574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RESPA prohibits a person from giving or accepting any part of a charge for services that he or she did not perform </a:t>
            </a:r>
          </a:p>
          <a:p>
            <a:pPr>
              <a:buNone/>
            </a:pPr>
            <a:r>
              <a:rPr lang="en-US" smtClean="0">
                <a:effectLst/>
                <a:latin typeface="Arial" pitchFamily="34" charset="0"/>
                <a:cs typeface="Arial" pitchFamily="34" charset="0"/>
              </a:rPr>
              <a:t>	(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unearned fees)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http://3.bp.blogspot.com/_RCjqHtwxduI/SxJcsxEzlzI/AAAAAAAAAOU/x3IkfhRJPE0/s400/golden-handshake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86225" y="3505200"/>
            <a:ext cx="3714750" cy="2676525"/>
          </a:xfrm>
          <a:prstGeom prst="ellipse">
            <a:avLst/>
          </a:prstGeom>
          <a:noFill/>
        </p:spPr>
      </p:pic>
      <p:pic>
        <p:nvPicPr>
          <p:cNvPr id="16387" name="Picture 3" descr="C:\Users\Christina\AppData\Local\Microsoft\Windows\Temporary Internet Files\Content.IE5\TE0X8L7D\MC900303675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589487"/>
            <a:ext cx="3352800" cy="2593675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304800"/>
            <a:ext cx="4800600" cy="6400800"/>
          </a:xfrm>
        </p:spPr>
        <p:txBody>
          <a:bodyPr/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Section 8 (c) – </a:t>
            </a:r>
          </a:p>
          <a:p>
            <a:pPr lvl="1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Exceptions to (a) and (b)….</a:t>
            </a:r>
          </a:p>
          <a:p>
            <a:pPr lvl="1"/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Actual payment! </a:t>
            </a:r>
          </a:p>
          <a:p>
            <a:pPr lvl="1"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(For services)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Affiliated business arrangements….</a:t>
            </a:r>
          </a:p>
          <a:p>
            <a:pPr lvl="1"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laura.AARONLINE\AppData\Local\Microsoft\Windows\Temporary Internet Files\Content.IE5\HHCGDQ08\MP90044223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1295400"/>
            <a:ext cx="3352800" cy="480778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04800"/>
            <a:ext cx="8763000" cy="64008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Marketing Service Agreements</a:t>
            </a: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1295400"/>
            <a:ext cx="3733800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An agreement by which a settlement service provider, such as a real estate broker, agrees to market and promote the business of another provider such as a title company, in exchange for payment.</a:t>
            </a:r>
          </a:p>
          <a:p>
            <a:endParaRPr lang="en-US" dirty="0"/>
          </a:p>
        </p:txBody>
      </p:sp>
      <p:pic>
        <p:nvPicPr>
          <p:cNvPr id="2050" name="Picture 2" descr="C:\Users\Barb\AppData\Local\Microsoft\Windows\Temporary Internet Files\Content.IE5\4S4LXYZH\Fotolia_41373777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590800"/>
            <a:ext cx="4191000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92816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04800"/>
            <a:ext cx="4343400" cy="685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Lighthouse Title</a:t>
            </a: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3719512" cy="449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9382591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304800"/>
            <a:ext cx="4343400" cy="685800"/>
          </a:xfrm>
        </p:spPr>
        <p:txBody>
          <a:bodyPr>
            <a:normAutofit/>
          </a:bodyPr>
          <a:lstStyle/>
          <a:p>
            <a:pPr lvl="1"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Barb\AppData\Local\Microsoft\Windows\Temporary Internet Files\Content.IE5\JZ4OJUK7\Fotolia_80710595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685800"/>
            <a:ext cx="7467600" cy="3905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404215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 CHECK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Im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0"/>
            <a:ext cx="1628572" cy="1828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Section 9: Title Insurance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41148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RESPA prohibits sellers from requiring buyers to purchase title insurance from a specific title company.</a:t>
            </a:r>
            <a:endParaRPr lang="en-US" b="1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http://oi41.tinypic.com/evch9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1371600"/>
            <a:ext cx="2971800" cy="508081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Section 9: States in Part: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7696200" cy="4572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No seller of property that will be purchased with the assistance of a federally related mortgage loan shall require directly or indirectly, as a condition to selling the property, that title insurance covering property be purchased by the buyer from any particular title company</a:t>
            </a:r>
            <a:endParaRPr lang="en-US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“Required Use”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A situation in which a person must use a particular provider of a settlement service in order to have access to some distinct service or property, and the person will pay for the settlement service of the particular provider or will pay a charge attributable, in whole or in part, to the settlement service.</a:t>
            </a:r>
            <a:endParaRPr lang="en-US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Packages &amp; Discounts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572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The offering of a package or discount or rebates to consumers is not a required use</a:t>
            </a:r>
          </a:p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However:</a:t>
            </a:r>
          </a:p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It must be optional to the purchaser</a:t>
            </a:r>
          </a:p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It must be a true discount below the prices that are otherwise generally available</a:t>
            </a:r>
          </a:p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It must not be made up by higher costs elsewhere</a:t>
            </a:r>
            <a:endParaRPr lang="en-US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14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Introduction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295400"/>
            <a:ext cx="8001000" cy="518160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focus of this unit will be to….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effectLst/>
                <a:latin typeface="Arial" pitchFamily="34" charset="0"/>
                <a:cs typeface="Arial" pitchFamily="34" charset="0"/>
              </a:rPr>
              <a:t>Define RESPA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effectLst/>
                <a:latin typeface="Arial" pitchFamily="34" charset="0"/>
                <a:cs typeface="Arial" pitchFamily="34" charset="0"/>
              </a:rPr>
              <a:t>Describe how RESPA affects the practice of real estate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effectLst/>
                <a:latin typeface="Arial" pitchFamily="34" charset="0"/>
                <a:cs typeface="Arial" pitchFamily="34" charset="0"/>
              </a:rPr>
              <a:t>Explain the risks associated with non-compliance of RESPA</a:t>
            </a:r>
          </a:p>
          <a:p>
            <a:pPr lvl="1">
              <a:buFont typeface="Arial" pitchFamily="34" charset="0"/>
              <a:buChar char="•"/>
            </a:pPr>
            <a:r>
              <a:rPr lang="en-US" sz="2600" dirty="0" smtClean="0">
                <a:effectLst/>
                <a:latin typeface="Arial" pitchFamily="34" charset="0"/>
                <a:cs typeface="Arial" pitchFamily="34" charset="0"/>
              </a:rPr>
              <a:t>Recognize situations that can increase risk and liability for salespersons and brokers for non- compliance to RESPA</a:t>
            </a:r>
          </a:p>
          <a:p>
            <a:endParaRPr lang="en-US" dirty="0">
              <a:effectLst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Safest Course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The safest course for a seller who insists on using a particular title company is to:</a:t>
            </a:r>
          </a:p>
          <a:p>
            <a:pPr>
              <a:buNone/>
            </a:pPr>
            <a:endParaRPr lang="en-US" b="1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Pay for both the buyer’s title insurance policy and the lenders title insurance policy, and</a:t>
            </a:r>
          </a:p>
          <a:p>
            <a:pPr>
              <a:buNone/>
            </a:pP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Not require the buyer to pay any closing cost that could be attributable to the cost of the title policies.</a:t>
            </a:r>
            <a:endParaRPr lang="en-US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 CHECK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Im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0"/>
            <a:ext cx="1628572" cy="1828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3820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Enforcement of RESPA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057400"/>
            <a:ext cx="4264174" cy="305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28600"/>
            <a:ext cx="8839200" cy="2133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violations?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62" name="Picture 2" descr="C:\Users\Barb\Downloads\Fotolia_44496795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328" y="1744472"/>
            <a:ext cx="4513072" cy="451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Busby v. Realty South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362200"/>
          </a:xfrm>
        </p:spPr>
        <p:txBody>
          <a:bodyPr/>
          <a:lstStyle/>
          <a:p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Must real estate agents and brokers perform separate and distinct services under Section 8(b) of RESPA in return for administrative fees?</a:t>
            </a:r>
            <a:endParaRPr lang="en-US" b="1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21336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0000"/>
                </a:solidFill>
                <a:effectLst/>
              </a:rPr>
              <a:t/>
            </a:r>
            <a:br>
              <a:rPr lang="en-US" sz="4000" dirty="0" smtClean="0">
                <a:solidFill>
                  <a:srgbClr val="FF0000"/>
                </a:solidFill>
                <a:effectLst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Additional Facts about RESPA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743200"/>
            <a:ext cx="7772400" cy="2971800"/>
          </a:xfrm>
        </p:spPr>
        <p:txBody>
          <a:bodyPr/>
          <a:lstStyle/>
          <a:p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Escrow Requirements</a:t>
            </a:r>
          </a:p>
          <a:p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Disclosure Requirements</a:t>
            </a:r>
          </a:p>
          <a:p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Recent Changes….</a:t>
            </a:r>
          </a:p>
          <a:p>
            <a:endParaRPr 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Escrow Requirements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3962400"/>
          </a:xfrm>
        </p:spPr>
        <p:txBody>
          <a:bodyPr>
            <a:noAutofit/>
          </a:bodyPr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Limits on the amounts that a lender may require a borrower to put into an escrow account for purposes of paying taxes, hazard insurance and other charges related to the property</a:t>
            </a: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 descr="C:\Users\laura.AARONLINE\AppData\Local\Microsoft\Windows\Temporary Internet Files\Content.IE5\V4BM5EIW\MP90030888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038600"/>
            <a:ext cx="2743200" cy="181508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RESPA does not require lenders to impose an escrow account on borrowers,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Certain government loan programs or lenders may require escrow accounts as a condition of the loan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RESPA prohibits a lender from charging excessive amounts for the escrow account</a:t>
            </a:r>
          </a:p>
          <a:p>
            <a:pPr>
              <a:buNone/>
            </a:pPr>
            <a:endParaRPr lang="en-US" b="1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Lender must perform an escrow account analysis once during the year and notify borrowers of any shortage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Any excess of $50 or more must be returned to the borrower</a:t>
            </a:r>
            <a:endParaRPr 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Disclosure requirements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Lenders for transactions to which RESPA applies must:</a:t>
            </a:r>
          </a:p>
          <a:p>
            <a:pPr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Provide the booklet </a:t>
            </a:r>
            <a:r>
              <a:rPr lang="en-US" i="1" dirty="0" smtClean="0">
                <a:effectLst/>
                <a:latin typeface="Arial" pitchFamily="34" charset="0"/>
                <a:cs typeface="Arial" pitchFamily="34" charset="0"/>
              </a:rPr>
              <a:t>“Buying Your Home: Settlement costs and information”</a:t>
            </a:r>
          </a:p>
          <a:p>
            <a:pPr lvl="1">
              <a:buNone/>
            </a:pPr>
            <a:endParaRPr lang="en-US" i="1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Provide a Good Faith Estimate (GFE) of the lender’s settlement costs</a:t>
            </a:r>
          </a:p>
          <a:p>
            <a:pPr lvl="1"/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Provide a mortgage servicing disclosure statement</a:t>
            </a:r>
          </a:p>
          <a:p>
            <a:pPr lvl="1"/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9144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??????????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600" y="1066800"/>
            <a:ext cx="1600200" cy="5562600"/>
          </a:xfrm>
        </p:spPr>
        <p:txBody>
          <a:bodyPr/>
          <a:lstStyle/>
          <a:p>
            <a:r>
              <a:rPr lang="en-US" sz="3600" dirty="0" smtClean="0">
                <a:effectLst/>
              </a:rPr>
              <a:t>T-</a:t>
            </a:r>
          </a:p>
          <a:p>
            <a:r>
              <a:rPr lang="en-US" sz="3600" dirty="0" smtClean="0">
                <a:effectLst/>
              </a:rPr>
              <a:t>N-</a:t>
            </a:r>
          </a:p>
          <a:p>
            <a:r>
              <a:rPr lang="en-US" sz="3600" dirty="0" smtClean="0">
                <a:effectLst/>
              </a:rPr>
              <a:t>S-</a:t>
            </a:r>
          </a:p>
          <a:p>
            <a:r>
              <a:rPr lang="en-US" sz="3600" dirty="0" smtClean="0">
                <a:effectLst/>
              </a:rPr>
              <a:t>T-</a:t>
            </a:r>
          </a:p>
          <a:p>
            <a:r>
              <a:rPr lang="en-US" sz="3600" dirty="0" smtClean="0">
                <a:effectLst/>
              </a:rPr>
              <a:t>A-</a:t>
            </a:r>
          </a:p>
          <a:p>
            <a:r>
              <a:rPr lang="en-US" sz="3600" dirty="0" smtClean="0">
                <a:effectLst/>
              </a:rPr>
              <a:t>A-</a:t>
            </a:r>
          </a:p>
          <a:p>
            <a:r>
              <a:rPr lang="en-US" sz="3600" dirty="0" smtClean="0">
                <a:effectLst/>
              </a:rPr>
              <a:t>F-</a:t>
            </a:r>
          </a:p>
          <a:p>
            <a:r>
              <a:rPr lang="en-US" sz="3600" dirty="0" smtClean="0">
                <a:effectLst/>
              </a:rPr>
              <a:t>L-</a:t>
            </a:r>
          </a:p>
          <a:p>
            <a:endParaRPr lang="en-US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400" y="1066800"/>
            <a:ext cx="464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There’s</a:t>
            </a:r>
          </a:p>
          <a:p>
            <a:r>
              <a:rPr lang="en-US" sz="4000" dirty="0" smtClean="0"/>
              <a:t>No</a:t>
            </a:r>
          </a:p>
          <a:p>
            <a:r>
              <a:rPr lang="en-US" sz="4000" dirty="0" smtClean="0"/>
              <a:t>Such</a:t>
            </a:r>
          </a:p>
          <a:p>
            <a:r>
              <a:rPr lang="en-US" sz="4000" dirty="0" smtClean="0"/>
              <a:t>Thing</a:t>
            </a:r>
          </a:p>
          <a:p>
            <a:r>
              <a:rPr lang="en-US" sz="4000" dirty="0" smtClean="0"/>
              <a:t>As</a:t>
            </a:r>
          </a:p>
          <a:p>
            <a:r>
              <a:rPr lang="en-US" sz="4000" dirty="0" smtClean="0"/>
              <a:t>A</a:t>
            </a:r>
          </a:p>
          <a:p>
            <a:r>
              <a:rPr lang="en-US" sz="4000" dirty="0" smtClean="0"/>
              <a:t>Free</a:t>
            </a:r>
          </a:p>
          <a:p>
            <a:r>
              <a:rPr lang="en-US" sz="4000" dirty="0" smtClean="0"/>
              <a:t>Lunch</a:t>
            </a:r>
            <a:endParaRPr lang="en-US" sz="4000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hanges to RESPA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Content Placeholder 4" descr="http://www.complianceease.com/opencms/opencms/CEContent/images/HUD1GFESign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76400"/>
            <a:ext cx="5257800" cy="40386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4876800"/>
          </a:xfrm>
        </p:spPr>
        <p:txBody>
          <a:bodyPr>
            <a:normAutofit fontScale="77500" lnSpcReduction="2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>GFE/HUD-1</a:t>
            </a:r>
          </a:p>
          <a:p>
            <a:pPr lvl="1"/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>Certain elements </a:t>
            </a:r>
            <a:r>
              <a:rPr lang="en-US" sz="3800" b="1" u="sng" dirty="0" smtClean="0">
                <a:effectLst/>
                <a:latin typeface="Arial" pitchFamily="34" charset="0"/>
                <a:cs typeface="Arial" pitchFamily="34" charset="0"/>
              </a:rPr>
              <a:t>may not deviate </a:t>
            </a:r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>between the GFE and the comparable item on the HUD-1 as presented just prior to or at closing.</a:t>
            </a:r>
          </a:p>
          <a:p>
            <a:pPr lvl="1">
              <a:buNone/>
            </a:pPr>
            <a:endParaRPr lang="en-US" sz="38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>Other elements may deviate by only </a:t>
            </a:r>
            <a:r>
              <a:rPr lang="en-US" sz="3800" b="1" u="sng" dirty="0" smtClean="0">
                <a:effectLst/>
                <a:latin typeface="Arial" pitchFamily="34" charset="0"/>
                <a:cs typeface="Arial" pitchFamily="34" charset="0"/>
              </a:rPr>
              <a:t>10%</a:t>
            </a:r>
            <a:r>
              <a:rPr lang="en-US" sz="3800" u="sng" dirty="0" smtClean="0">
                <a:effectLst/>
                <a:latin typeface="Arial" pitchFamily="34" charset="0"/>
                <a:cs typeface="Arial" pitchFamily="34" charset="0"/>
              </a:rPr>
              <a:t>. </a:t>
            </a:r>
            <a:r>
              <a:rPr lang="en-US" sz="3800" dirty="0" smtClean="0">
                <a:effectLst/>
                <a:latin typeface="Arial" pitchFamily="34" charset="0"/>
                <a:cs typeface="Arial" pitchFamily="34" charset="0"/>
              </a:rPr>
              <a:t>These elements are settlement services that the lender requires and that are provided by a third party</a:t>
            </a:r>
            <a:endParaRPr lang="en-US" sz="3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Broker’s Risk Reduction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Enter into compensation agreements with lenders after checking with legal counsel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Create and implement a RESPA policy for your brokerage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Implement a RESPA training program for agents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Supervise agents as to RESPA compliance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Do not accept a “thing of value” from other settlement providers</a:t>
            </a:r>
          </a:p>
          <a:p>
            <a:endParaRPr lang="en-US" dirty="0" smtClean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Brokers’ Risk Reduction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Do not allow agents to accept a “thing of value” from other settlement service providers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If working in an affiliated business construct, ensure that all RESPA requirements are met and appropriate disclosures are made to the consumer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Be aware of any possible undisclosed referrals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Agents’ Risk Reduction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Educate buyer clients about the home buying and financing process, including GFE’s and HUD-1’s as well as other RESPA-required disclosures</a:t>
            </a:r>
          </a:p>
          <a:p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Inform buyer clients that they are not obligated to use lenders’ or sellers’ preferred service providers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Agents’ Risk Reduction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Ensure you are being paid for actual, substantive services performed.</a:t>
            </a:r>
          </a:p>
          <a:p>
            <a:pPr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Direct your buyer clients to lenders, title insurance providers, etc. who will best fulfill your client’s needs. </a:t>
            </a: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(Not the ones who have the best referral programs for you)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 2:  Dodd-Frank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5240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QM Rule Impacting Seller Carryback Financing:</a:t>
            </a:r>
          </a:p>
          <a:p>
            <a:endParaRPr lang="en-US" sz="3200" dirty="0"/>
          </a:p>
          <a:p>
            <a:r>
              <a:rPr lang="en-US" sz="3200" dirty="0" smtClean="0"/>
              <a:t>The </a:t>
            </a:r>
            <a:r>
              <a:rPr lang="en-US" sz="3200" dirty="0"/>
              <a:t>Consumer Financial Protection Bureau (CFPB) defines a consumer credit transaction as: “credit offered or extended to a consumer primarily for personal, family or household purposes.” 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066800"/>
            <a:ext cx="4038600" cy="41148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QM Rule – Exemptions from the Definition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Barb\AppData\Local\Microsoft\Windows\Temporary Internet Files\Content.IE5\INHDLZ8P\Fotolia_77961810_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838200"/>
            <a:ext cx="31750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76937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10400" cy="12192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Ability to Pay Rule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981200"/>
            <a:ext cx="5119688" cy="352553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697196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010400" cy="1219200"/>
          </a:xfrm>
        </p:spPr>
        <p:txBody>
          <a:bodyPr>
            <a:no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AAR Forms – TILA-RESPA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58855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respa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prohibits: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514600"/>
            <a:ext cx="7086600" cy="19050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effectLst/>
                <a:latin typeface="Arial" pitchFamily="34" charset="0"/>
                <a:cs typeface="Arial" pitchFamily="34" charset="0"/>
              </a:rPr>
              <a:t>Brokers and Agents from receiving anything of value in exchange for referrals to industry partners</a:t>
            </a:r>
          </a:p>
          <a:p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 3:  FAIR HOUSING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0178" name="Picture 2" descr="http://www.massrealestatelawblog.com/wp-content/uploads/2009/10/fair_hous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536700"/>
            <a:ext cx="1981200" cy="2286000"/>
          </a:xfrm>
          <a:prstGeom prst="rect">
            <a:avLst/>
          </a:prstGeom>
          <a:noFill/>
        </p:spPr>
      </p:pic>
      <p:pic>
        <p:nvPicPr>
          <p:cNvPr id="50182" name="Picture 6" descr="http://www.titusville.com/Images/ImageManager/FairHousingPictures0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97200" y="3505200"/>
            <a:ext cx="3771900" cy="2262648"/>
          </a:xfrm>
          <a:prstGeom prst="rect">
            <a:avLst/>
          </a:prstGeom>
          <a:noFill/>
        </p:spPr>
      </p:pic>
      <p:pic>
        <p:nvPicPr>
          <p:cNvPr id="45060" name="Picture 4" descr="http://www.gmkfreelogos.com/logos/E/img/Equal_Housing_Lende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69100" y="1409700"/>
            <a:ext cx="1905000" cy="19050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310339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 this unit we will: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Define fair housing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Define how fair housing laws affect the practice of real estate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Explain the risks associated with non-compliance of fair housing laws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Recognize situations that increase risk and liability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 CHECK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Im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0"/>
            <a:ext cx="1628572" cy="1828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Civil Rights Act of 1866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709160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first civil rights legislation enacted by Congress and prohibited </a:t>
            </a:r>
            <a:r>
              <a:rPr lang="en-US" i="1" u="sng" dirty="0" smtClean="0">
                <a:effectLst/>
                <a:latin typeface="Arial" pitchFamily="34" charset="0"/>
                <a:cs typeface="Arial" pitchFamily="34" charset="0"/>
              </a:rPr>
              <a:t>all discrimination 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based on </a:t>
            </a:r>
            <a:r>
              <a:rPr lang="en-US" i="1" u="sng" dirty="0" smtClean="0">
                <a:effectLst/>
                <a:latin typeface="Arial" pitchFamily="34" charset="0"/>
                <a:cs typeface="Arial" pitchFamily="34" charset="0"/>
              </a:rPr>
              <a:t>race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or </a:t>
            </a:r>
            <a:r>
              <a:rPr lang="en-US" i="1" u="sng" dirty="0" smtClean="0">
                <a:effectLst/>
                <a:latin typeface="Arial" pitchFamily="34" charset="0"/>
                <a:cs typeface="Arial" pitchFamily="34" charset="0"/>
              </a:rPr>
              <a:t>ancestry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in the sale or rental of property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act was challenged in 1960 as being an unconstitutional interference with private property rights.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Upheld by the US Supreme Court in </a:t>
            </a:r>
            <a:r>
              <a:rPr lang="en-US" sz="3200" i="1" dirty="0" smtClean="0">
                <a:effectLst/>
                <a:latin typeface="Arial" pitchFamily="34" charset="0"/>
                <a:cs typeface="Arial" pitchFamily="34" charset="0"/>
              </a:rPr>
              <a:t>Jones v. Mayer</a:t>
            </a: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 (1960)</a:t>
            </a:r>
            <a:endParaRPr lang="en-US" sz="32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Plessy</a:t>
            </a: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v. Ferguson (1896)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U.S. Supreme Court established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“separate but equal”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doctrine of legalized segregation with this decision. This is </a:t>
            </a: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NOT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a fair housing law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0" name="Picture 2" descr="C:\Users\laura.AARONLINE\AppData\Local\Microsoft\Windows\Temporary Internet Files\Content.IE5\EGPZ8ABE\MP900402451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200" y="2971800"/>
            <a:ext cx="3090250" cy="309025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Civil Rights Act of 1964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Federal Government’s first attempt at implementing fair housing ideals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Prohibited discrimination based on:</a:t>
            </a:r>
          </a:p>
          <a:p>
            <a:pPr lvl="1"/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Race</a:t>
            </a:r>
          </a:p>
          <a:p>
            <a:pPr lvl="1"/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Color</a:t>
            </a:r>
          </a:p>
          <a:p>
            <a:pPr lvl="1"/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Religion</a:t>
            </a:r>
          </a:p>
          <a:p>
            <a:pPr lvl="1"/>
            <a:r>
              <a:rPr lang="en-US" sz="3200" u="sng" dirty="0" smtClean="0">
                <a:latin typeface="Arial" pitchFamily="34" charset="0"/>
                <a:cs typeface="Arial" pitchFamily="34" charset="0"/>
              </a:rPr>
              <a:t>National origin</a:t>
            </a:r>
          </a:p>
          <a:p>
            <a:pPr lvl="1">
              <a:buNone/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Applied only to programs that were funded by the federal government.</a:t>
            </a:r>
          </a:p>
          <a:p>
            <a:pPr lvl="1"/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lvl="1">
              <a:buNone/>
            </a:pPr>
            <a:endParaRPr lang="en-US" sz="3200" dirty="0" smtClean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Federal Fair Housing Act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10600" cy="5029200"/>
          </a:xfrm>
        </p:spPr>
        <p:txBody>
          <a:bodyPr>
            <a:normAutofit/>
          </a:bodyPr>
          <a:lstStyle/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Title VIII of the Civil Rights Act of 1968</a:t>
            </a: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Prohibits discrimination in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Advertising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Lending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Other services in connection with residential	real estate transactions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" name="Picture 1" descr="C:\Users\laura.AARONLINE\AppData\Local\Microsoft\Windows\Temporary Internet Files\Content.IE5\V4BM5EIW\MC900155152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343400"/>
            <a:ext cx="1590142" cy="180228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Applies to the sale or lease of residential property 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Does not apply to non-residential transactions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Applies to the sale or lease of vacant land for the construction of residences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Federal Fair Housing Act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Applies to the sale or lease of residential property </a:t>
            </a:r>
          </a:p>
          <a:p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Does</a:t>
            </a: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 not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apply to non-residential transactions</a:t>
            </a:r>
          </a:p>
          <a:p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Applies to the sale or lease of vacant land for the construction of residences</a:t>
            </a:r>
          </a:p>
          <a:p>
            <a:pPr>
              <a:buNone/>
            </a:pPr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Federal Fair Housing Act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Made it illegal to discriminate based on: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Race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Color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Religion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National origin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Sex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Amended in 1988 to add: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Disability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Familial Status 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 CHECK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Im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0"/>
            <a:ext cx="1628572" cy="1828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Article 10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REALTORS</a:t>
            </a:r>
            <a:r>
              <a:rPr lang="en-US" sz="2800" baseline="30000" dirty="0" smtClean="0">
                <a:effectLst/>
                <a:latin typeface="Arial" pitchFamily="34" charset="0"/>
                <a:cs typeface="Arial" pitchFamily="34" charset="0"/>
              </a:rPr>
              <a:t>®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 shall not deny equal professional services to any person for reasons of race, color, religion, sex, handicap, familial status, national origin or sexual orientation.</a:t>
            </a:r>
          </a:p>
          <a:p>
            <a:endParaRPr lang="en-US" sz="2800" dirty="0" smtClean="0">
              <a:effectLst/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REALTORS</a:t>
            </a:r>
            <a:r>
              <a:rPr lang="en-US" sz="2800" baseline="30000" dirty="0" smtClean="0">
                <a:effectLst/>
                <a:latin typeface="Arial" pitchFamily="34" charset="0"/>
                <a:cs typeface="Arial" pitchFamily="34" charset="0"/>
              </a:rPr>
              <a:t>®</a:t>
            </a:r>
            <a:r>
              <a:rPr lang="en-US" sz="2800" dirty="0" smtClean="0">
                <a:effectLst/>
                <a:latin typeface="Arial" pitchFamily="34" charset="0"/>
                <a:cs typeface="Arial" pitchFamily="34" charset="0"/>
              </a:rPr>
              <a:t> shall not be parties to any plan or agreement to discriminate against a  person or persons on the basis of race, color, religion, sex, handicap, familial status, national origin or sexual orientation.</a:t>
            </a:r>
            <a:endParaRPr lang="en-US" sz="2800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 CHECK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Im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0"/>
            <a:ext cx="1628572" cy="1828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Reduction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0" y="1676400"/>
            <a:ext cx="5257800" cy="44497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Become familiar with the Fair Housing Act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Inform Clients &amp; Customers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Develop fair housing policies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Be consistent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1447800"/>
            <a:ext cx="1752600" cy="487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WHAT WOULD YOU DO?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26" name="Picture 10" descr="C:\Users\Barb\Downloads\Fotolia_52965057_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6559296" cy="409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Fair Housing Act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following actions are prohibited if based on race, religion, color, national origin, sex, familial status or handicap</a:t>
            </a:r>
          </a:p>
          <a:p>
            <a:pPr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Refusal to rent or sell a dwelling</a:t>
            </a:r>
          </a:p>
          <a:p>
            <a:pPr lvl="1">
              <a:buNone/>
            </a:pP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Refusal to negotiate for sale or rental of a dwelling</a:t>
            </a: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make unavailable or deny a dwelling</a:t>
            </a:r>
            <a:b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</a:b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discriminate in the terms, conditions or privileges for sale or rental of a dwelling</a:t>
            </a:r>
          </a:p>
          <a:p>
            <a:pPr lvl="1">
              <a:buNone/>
            </a:pP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discriminate in the provision of services or facilities in connection with a dwelling</a:t>
            </a:r>
          </a:p>
          <a:p>
            <a:pPr lvl="1">
              <a:buNone/>
            </a:pP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Refusal to rent or sell a dwelling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3400" y="228600"/>
            <a:ext cx="8229600" cy="5851525"/>
          </a:xfrm>
        </p:spPr>
        <p:txBody>
          <a:bodyPr>
            <a:normAutofit lnSpcReduction="10000"/>
          </a:bodyPr>
          <a:lstStyle/>
          <a:p>
            <a:pPr marL="742950" lvl="2" indent="-342900">
              <a:buClr>
                <a:schemeClr val="hlink"/>
              </a:buClr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Refusal to negotiate for sale or rental of a dwelling</a:t>
            </a:r>
          </a:p>
          <a:p>
            <a:pPr marL="742950" lvl="2" indent="-342900">
              <a:buClr>
                <a:schemeClr val="hlink"/>
              </a:buClr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make unavailable or deny a dwelling</a:t>
            </a:r>
          </a:p>
          <a:p>
            <a:pPr lvl="1">
              <a:buNone/>
            </a:pP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discriminate in the terms, conditions or privileges for sale or rental of a dwelling</a:t>
            </a:r>
          </a:p>
          <a:p>
            <a:pPr lvl="1"/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discriminate in the provision of services or facilities in connection with a dwelling</a:t>
            </a:r>
          </a:p>
          <a:p>
            <a:pPr lvl="1"/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/>
          <a:lstStyle/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represent to any person that a dwelling is not available, if untrue</a:t>
            </a:r>
          </a:p>
          <a:p>
            <a:pPr lvl="1">
              <a:buNone/>
            </a:pP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742950" lvl="2" indent="-342900">
              <a:buClr>
                <a:schemeClr val="hlink"/>
              </a:buClr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make, print or publish or cause to be made, printed or published any statement, or advertisement regarding the sale or rental of a dwelling that indicates any preference, limitation or discrimination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/>
          </p:nvPr>
        </p:nvSpPr>
        <p:spPr>
          <a:xfrm>
            <a:off x="457200" y="762000"/>
            <a:ext cx="8229600" cy="5364163"/>
          </a:xfrm>
        </p:spPr>
        <p:txBody>
          <a:bodyPr/>
          <a:lstStyle/>
          <a:p>
            <a:pPr marL="742950" lvl="2" indent="-342900">
              <a:buClr>
                <a:schemeClr val="hlink"/>
              </a:buClr>
            </a:pPr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induce or attempt to induce any person to sell or rent by representation regarding entry or prospective entry into the neighborhood of a person (blockbusting)</a:t>
            </a:r>
          </a:p>
          <a:p>
            <a:pPr marL="342900" lvl="1" indent="-342900">
              <a:buClr>
                <a:schemeClr val="hlink"/>
              </a:buClr>
              <a:buNone/>
            </a:pP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To discriminate in the provision of services or facilities in connection with a dwelling</a:t>
            </a:r>
          </a:p>
          <a:p>
            <a:pPr lvl="1">
              <a:buNone/>
            </a:pPr>
            <a:endParaRPr lang="en-US" sz="3200" dirty="0" smtClean="0">
              <a:effectLst/>
              <a:latin typeface="Arial" pitchFamily="34" charset="0"/>
              <a:cs typeface="Arial" pitchFamily="34" charset="0"/>
            </a:endParaRPr>
          </a:p>
          <a:p>
            <a:pPr marL="342900" lvl="1" indent="-342900">
              <a:buClr>
                <a:schemeClr val="hlink"/>
              </a:buClr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Agents’ Risk Reduction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Walk away!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Watch &amp; listen for Signs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Document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everything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Make no implications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(blockbusting)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Keep listing and marketing remarks about the property, not the people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Never refuse to show the property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(steering)</a:t>
            </a:r>
          </a:p>
          <a:p>
            <a:endParaRPr lang="en-US" dirty="0"/>
          </a:p>
        </p:txBody>
      </p:sp>
      <p:pic>
        <p:nvPicPr>
          <p:cNvPr id="110595" name="Picture 3" descr="C:\Users\laura.AARONLINE\AppData\Local\Microsoft\Windows\Temporary Internet Files\Content.IE5\EGPZ8ABE\MC90038356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9000" y="1295400"/>
            <a:ext cx="1676400" cy="241231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05800" cy="1447800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RESPA General Information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2514600"/>
            <a:ext cx="7086600" cy="1905000"/>
          </a:xfrm>
        </p:spPr>
        <p:txBody>
          <a:bodyPr>
            <a:normAutofit fontScale="25000" lnSpcReduction="20000"/>
          </a:bodyPr>
          <a:lstStyle/>
          <a:p>
            <a:r>
              <a:rPr lang="en-US" sz="12800" dirty="0" smtClean="0">
                <a:effectLst/>
                <a:latin typeface="Arial" pitchFamily="34" charset="0"/>
                <a:cs typeface="Arial" pitchFamily="34" charset="0"/>
              </a:rPr>
              <a:t>For real estate agents, RESPA primarily impacts closing costs and settlement procedures, and has two overarching goals. . . </a:t>
            </a:r>
          </a:p>
          <a:p>
            <a:endParaRPr lang="en-US" sz="2800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Discriminatory Advertising</a:t>
            </a:r>
            <a:endParaRPr lang="en-US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1"/>
            <a:ext cx="8229600" cy="3962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not convey a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preference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to one group over another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Do not use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catchwords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/phrases (private, exclusive, integrated)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Refer to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ethnic or racial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landmarks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Target to one specific segment (families with children, singles, disabled)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Using words or phrases describing persons with disabilities or respect to families with children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Advertising Exclusively in: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 strategically limited geographic area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Particular editions of a print media that only reaches certain segments of the population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Only selected sales offices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Broker Risk Reduction Advertising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39163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Establish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office policies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Review ALL advertising for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compliance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Enforce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social media 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rules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Require that images are varied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Require the Equal Opportunity logo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Agent’s Risk Reduction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Advertising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5410200" cy="39925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Describe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features of the property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Use positive language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Do not suggest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religious preference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Keep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consistent records</a:t>
            </a:r>
          </a:p>
          <a:p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Other Prohibited Actions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800" y="2362200"/>
            <a:ext cx="3810000" cy="37639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Redlining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Steering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Blockbusting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986" name="Picture 2" descr="C:\Users\Barb\Desktop\graphics\woman st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28800"/>
            <a:ext cx="2784089" cy="4171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Exemptions to the 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Fair Housing Act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6324600" cy="4068763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Rent or Sale by owner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Mrs. Murphy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Religious organizations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Clubs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Qualified Senior housing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4690" name="Picture 2" descr="C:\Users\laura.AARONLINE\AppData\Local\Microsoft\Windows\Temporary Internet Files\Content.IE5\4VGU1HAS\MC90018595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762000"/>
            <a:ext cx="2198827" cy="2208782"/>
          </a:xfrm>
          <a:prstGeom prst="rect">
            <a:avLst/>
          </a:prstGeom>
          <a:noFill/>
        </p:spPr>
      </p:pic>
      <p:pic>
        <p:nvPicPr>
          <p:cNvPr id="114696" name="Picture 8" descr="C:\Users\laura.AARONLINE\AppData\Local\Microsoft\Windows\Temporary Internet Files\Content.IE5\HHCGDQ08\MP90043286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213" y="4678716"/>
            <a:ext cx="1974312" cy="1310567"/>
          </a:xfrm>
          <a:prstGeom prst="rect">
            <a:avLst/>
          </a:prstGeom>
          <a:noFill/>
        </p:spPr>
      </p:pic>
      <p:pic>
        <p:nvPicPr>
          <p:cNvPr id="114698" name="Picture 10" descr="C:\Users\laura.AARONLINE\AppData\Local\Microsoft\Windows\Temporary Internet Files\Content.IE5\EGPZ8ABE\MP900422365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996182"/>
            <a:ext cx="2209800" cy="147262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Specific standards to qualify as senior housing: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67840"/>
            <a:ext cx="8686800" cy="4709160"/>
          </a:xfrm>
        </p:spPr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Intended for, and solely occupied by persons 62 years of age or older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Intended and operated for occupancy by persons 55 and over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At least 80% of the households have at least one resident 55 years or older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community publishes and adheres to policies that demonstrate intent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The community complies with rules for verification of occupancy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 CHECK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Im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0"/>
            <a:ext cx="1628572" cy="1828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Related Federal Laws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0916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Equal Credit Opportunity Act (ECOA)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Home Mortgage Disclosure Act (HMDA)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Rehabilitation Act of 1973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Americans with Disabilities Act of 1990 (ADA)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ADA Requires That: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70916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No architectural or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communication barriers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Provide auxiliary services or aids so no one is excluded, denied services or </a:t>
            </a:r>
            <a:r>
              <a:rPr lang="en-US" u="sng" dirty="0" smtClean="0">
                <a:latin typeface="Arial" pitchFamily="34" charset="0"/>
                <a:cs typeface="Arial" pitchFamily="34" charset="0"/>
              </a:rPr>
              <a:t>treated differently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New commercial construction must be accessible to individuals with disabilities unless structurally impractical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153400" cy="83820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Goals</a:t>
            </a:r>
            <a:endParaRPr lang="en-US" sz="4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143000" y="1447800"/>
          <a:ext cx="6934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Real Estate Offices:  </a:t>
            </a:r>
            <a:b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Things to Consider: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432816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Handicap parking near the entrance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Easily opened exterior doors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Lower countertop in lobby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Handicap accessible restrooms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Conference room with tables that accommodate wheelchairs</a:t>
            </a:r>
          </a:p>
          <a:p>
            <a:r>
              <a:rPr lang="en-US" dirty="0" smtClean="0">
                <a:latin typeface="Arial" pitchFamily="34" charset="0"/>
                <a:cs typeface="Arial" pitchFamily="34" charset="0"/>
              </a:rPr>
              <a:t>Wider doorways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Enforcement and Penalties for Violations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Testers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complaint process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Conciliation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Administrative hearing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Federal District Court</a:t>
            </a:r>
          </a:p>
          <a:p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Arizona Fair Housing Laws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45259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AZ Attorney General’s office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One year to file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Other pertinent laws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Arizona Department of Housing</a:t>
            </a:r>
          </a:p>
          <a:p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886200"/>
            <a:ext cx="2485604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2667000"/>
            <a:ext cx="2228850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Sample </a:t>
            </a:r>
            <a:b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Questions &amp; Answers</a:t>
            </a:r>
            <a:endParaRPr lang="en-US" sz="4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3" name="Picture 3" descr="C:\Documents and Settings\Barb Freestone\Local Settings\Temporary Internet Files\Content.IE5\ULDF9GNJ\MM900283262[1]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3276600"/>
            <a:ext cx="1981200" cy="1981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Unit 4 - Antitrust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We will:</a:t>
            </a: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Define applicable anti-trust laws</a:t>
            </a:r>
          </a:p>
          <a:p>
            <a:pPr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Describe how anti-trust laws affect your real estate practice</a:t>
            </a:r>
          </a:p>
          <a:p>
            <a:pPr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Explain the risks of violation</a:t>
            </a:r>
          </a:p>
          <a:p>
            <a:pPr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Recognize situations that increase risk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0"/>
            <a:ext cx="8305800" cy="2362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KNOWLEDGE CHECK </a:t>
            </a:r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6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New Imag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4267200"/>
            <a:ext cx="1628572" cy="182857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Federal Antitrust Law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The basic objective of all three federal antitrust laws is the same: </a:t>
            </a:r>
          </a:p>
          <a:p>
            <a:pPr>
              <a:buNone/>
            </a:pPr>
            <a:r>
              <a:rPr lang="en-US" b="1" i="1" dirty="0" smtClean="0"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to protect the process of competition for the benefit of consumers, making sure there are strong incentives for businesses to operate efficiently, keep prices down, and keep quality up.</a:t>
            </a:r>
            <a:r>
              <a:rPr lang="en-US" i="1" dirty="0" smtClean="0">
                <a:effectLst/>
                <a:latin typeface="Arial" pitchFamily="34" charset="0"/>
                <a:cs typeface="Arial" pitchFamily="34" charset="0"/>
              </a:rPr>
              <a:t> 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Sherman Antitrust Act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600200"/>
            <a:ext cx="5029200" cy="45259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Prohibits monopolies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Prohibits unreasonable restraint of trade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Prohibits price fixing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Prohibits bid rigging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Prohibits horizontal agreements</a:t>
            </a:r>
          </a:p>
          <a:p>
            <a:endParaRPr lang="en-US" dirty="0"/>
          </a:p>
        </p:txBody>
      </p:sp>
      <p:pic>
        <p:nvPicPr>
          <p:cNvPr id="116740" name="Picture 4" descr="C:\Users\laura.AARONLINE\AppData\Local\Microsoft\Windows\Temporary Internet Files\Content.IE5\EGPZ8ABE\MP90038777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752600"/>
            <a:ext cx="2590800" cy="352348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 se Offenses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Fix prices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Rig bids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Divide markets 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Boycott as a group</a:t>
            </a:r>
          </a:p>
          <a:p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Enter into tying arrangements</a:t>
            </a:r>
          </a:p>
          <a:p>
            <a:endParaRPr lang="en-US" dirty="0"/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Price Fixing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Per Se violation</a:t>
            </a: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</a:t>
            </a:r>
            <a:r>
              <a:rPr lang="en-US" i="1" dirty="0" smtClean="0">
                <a:effectLst/>
                <a:latin typeface="Arial" pitchFamily="34" charset="0"/>
                <a:cs typeface="Arial" pitchFamily="34" charset="0"/>
              </a:rPr>
              <a:t>the practice of establishing prices between and among competitors for a product or service rather than letting the marker determine the price.  </a:t>
            </a:r>
          </a:p>
          <a:p>
            <a:pPr>
              <a:buNone/>
            </a:pP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419600"/>
            <a:ext cx="8001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1534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RESPA Definitions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 descr="http://www.jonco48.com/blog/Definitions_2D704184_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1752600"/>
            <a:ext cx="6096000" cy="45720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Reduction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410200"/>
          </a:xfrm>
        </p:spPr>
        <p:txBody>
          <a:bodyPr/>
          <a:lstStyle/>
          <a:p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Agents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Don’t compare fees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No </a:t>
            </a:r>
            <a:r>
              <a:rPr lang="en-US" u="sng" dirty="0" smtClean="0">
                <a:effectLst/>
                <a:latin typeface="Arial" pitchFamily="34" charset="0"/>
                <a:cs typeface="Arial" pitchFamily="34" charset="0"/>
              </a:rPr>
              <a:t>pre-printed rates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, listing periods or renewal clauses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Don’t discuss your commission structure with </a:t>
            </a:r>
            <a:r>
              <a:rPr lang="en-US" dirty="0" err="1" smtClean="0">
                <a:effectLst/>
                <a:latin typeface="Arial" pitchFamily="34" charset="0"/>
                <a:cs typeface="Arial" pitchFamily="34" charset="0"/>
              </a:rPr>
              <a:t>competitiors</a:t>
            </a: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Be especially careful on social media sites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486400"/>
          </a:xfrm>
        </p:spPr>
        <p:txBody>
          <a:bodyPr/>
          <a:lstStyle/>
          <a:p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Brokers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Establish fees, splits and terms by market analysis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Avoid informal conversations about fees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Monitor and train agents about antitrust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Develop policies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Don’t ‘conspire’ with other Brokers</a:t>
            </a:r>
          </a:p>
          <a:p>
            <a:pPr lvl="1"/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Words/Phrases to Avoid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953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Going rate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Normal fee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Standard commission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Recommended commission /rate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Prevailing commission/rate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This is the rate that everyone charges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MLS won’t accept less than </a:t>
            </a:r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days listings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Board’s rule on commission is. . .</a:t>
            </a:r>
          </a:p>
          <a:p>
            <a:r>
              <a:rPr lang="en-US" b="1" dirty="0" smtClean="0">
                <a:effectLst/>
                <a:latin typeface="Arial" pitchFamily="34" charset="0"/>
                <a:cs typeface="Arial" pitchFamily="34" charset="0"/>
              </a:rPr>
              <a:t>X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 is the standard rate for our area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Bid Rigging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Conspiring Competitors…..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Competitors agree in advance….</a:t>
            </a: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18" name="Picture 2" descr="C:\Users\laura.AARONLINE\AppData\Local\Microsoft\Windows\Temporary Internet Files\Content.IE5\4VGU1HAS\MP90043173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733800" cy="2896914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Horizontal Agreements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9445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Divide the market area…..</a:t>
            </a:r>
          </a:p>
          <a:p>
            <a:pPr algn="ctr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5" name="Picture 5" descr="C:\Users\laura.AARONLINE\AppData\Local\Microsoft\Windows\Temporary Internet Files\Content.IE5\EGPZ8ABE\MC910217444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057400"/>
            <a:ext cx="4114800" cy="2331736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 Boycott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Conspiring to eliminate a competitor</a:t>
            </a:r>
          </a:p>
        </p:txBody>
      </p:sp>
      <p:pic>
        <p:nvPicPr>
          <p:cNvPr id="113666" name="Picture 2" descr="C:\Users\laura.AARONLINE\AppData\Local\Microsoft\Windows\Temporary Internet Files\Content.IE5\V4BM5EIW\MP900443195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3277677"/>
            <a:ext cx="4038600" cy="268764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Tie - In Arrangements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Conditions to sale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Creates restraint of trade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Eliminates Choices</a:t>
            </a:r>
          </a:p>
          <a:p>
            <a:pPr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			    </a:t>
            </a: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Buy this</a:t>
            </a:r>
          </a:p>
          <a:p>
            <a:pPr>
              <a:buNone/>
            </a:pPr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				             Get this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MG_03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3962400"/>
            <a:ext cx="3774085" cy="2522950"/>
          </a:xfrm>
          <a:prstGeom prst="rect">
            <a:avLst/>
          </a:prstGeom>
        </p:spPr>
      </p:pic>
      <p:pic>
        <p:nvPicPr>
          <p:cNvPr id="114697" name="Picture 9" descr="C:\Users\laura.AARONLINE\AppData\Local\Microsoft\Windows\Temporary Internet Files\Content.IE5\V4BM5EIW\MP900439298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876800"/>
            <a:ext cx="2133600" cy="1428496"/>
          </a:xfrm>
          <a:prstGeom prst="rect">
            <a:avLst/>
          </a:prstGeom>
          <a:noFill/>
        </p:spPr>
      </p:pic>
      <p:sp>
        <p:nvSpPr>
          <p:cNvPr id="15" name="Right Arrow 14"/>
          <p:cNvSpPr/>
          <p:nvPr/>
        </p:nvSpPr>
        <p:spPr bwMode="auto">
          <a:xfrm>
            <a:off x="4876800" y="5943600"/>
            <a:ext cx="1143000" cy="228600"/>
          </a:xfrm>
          <a:prstGeom prst="righ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Left Arrow 17"/>
          <p:cNvSpPr/>
          <p:nvPr/>
        </p:nvSpPr>
        <p:spPr bwMode="auto">
          <a:xfrm>
            <a:off x="4876800" y="4800600"/>
            <a:ext cx="1066800" cy="152400"/>
          </a:xfrm>
          <a:prstGeom prst="leftArrow">
            <a:avLst/>
          </a:prstGeom>
          <a:solidFill>
            <a:schemeClr val="accent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Arizona Antitrust Law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>
                <a:latin typeface="Arial" pitchFamily="34" charset="0"/>
                <a:cs typeface="Arial" pitchFamily="34" charset="0"/>
              </a:rPr>
              <a:t>A.R.S. §44-103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provides that: 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The establishment, maintenance or use of a monopoly or an attempt to establish a monopoly of trade or commerce, any part of which is within this state, by any person for the purpose of excluding competition or controlling, fixing or maintaining prices is unlawful. 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Associations, REALTORS® and Antitrust Law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828800"/>
            <a:ext cx="6096000" cy="1828799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Groups of competitors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Promote common interest</a:t>
            </a:r>
          </a:p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Cannot set fees</a:t>
            </a:r>
          </a:p>
          <a:p>
            <a:pPr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714" name="Picture 2" descr="P:\Users\BAF\My Documents\logos baf\AAR logo_RG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800600"/>
            <a:ext cx="2982468" cy="1543431"/>
          </a:xfrm>
          <a:prstGeom prst="rect">
            <a:avLst/>
          </a:prstGeom>
          <a:noFill/>
        </p:spPr>
      </p:pic>
      <p:pic>
        <p:nvPicPr>
          <p:cNvPr id="115715" name="Picture 3" descr="P:\Users\BAF\My Documents\logos baf\REALTOR logo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71600" y="4267200"/>
            <a:ext cx="2121470" cy="2132239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Risk Reduction Tips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1981200"/>
            <a:ext cx="4572000" cy="4144963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Avoid discussion of: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Commission Rates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Pricing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Listing policies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Business practices</a:t>
            </a:r>
          </a:p>
          <a:p>
            <a:pPr lvl="1"/>
            <a:r>
              <a:rPr lang="en-US" sz="3200" dirty="0" smtClean="0">
                <a:effectLst/>
                <a:latin typeface="Arial" pitchFamily="34" charset="0"/>
                <a:cs typeface="Arial" pitchFamily="34" charset="0"/>
              </a:rPr>
              <a:t>Avoid “hallway” conversations</a:t>
            </a:r>
          </a:p>
          <a:p>
            <a:pPr lvl="1"/>
            <a:endParaRPr lang="en-US" dirty="0" smtClean="0">
              <a:effectLst/>
              <a:latin typeface="Arial" pitchFamily="34" charset="0"/>
              <a:cs typeface="Arial" pitchFamily="34" charset="0"/>
            </a:endParaRP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1620" name="Picture 4" descr="C:\Users\laura.AARONLINE\AppData\Local\Microsoft\Windows\Temporary Internet Files\Content.IE5\EGPZ8ABE\MC900234329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667000"/>
            <a:ext cx="3878131" cy="27432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Enforcement and Penalties</a:t>
            </a:r>
            <a:endParaRPr lang="en-US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6248400" cy="4114800"/>
          </a:xfrm>
        </p:spPr>
        <p:txBody>
          <a:bodyPr/>
          <a:lstStyle/>
          <a:p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3 ways laws are enforced: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Department of Justice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Federal Trade Commission</a:t>
            </a:r>
          </a:p>
          <a:p>
            <a:pPr lvl="1"/>
            <a:r>
              <a:rPr lang="en-US" dirty="0" smtClean="0">
                <a:effectLst/>
                <a:latin typeface="Arial" pitchFamily="34" charset="0"/>
                <a:cs typeface="Arial" pitchFamily="34" charset="0"/>
              </a:rPr>
              <a:t>Parties involved asserting claims</a:t>
            </a:r>
          </a:p>
          <a:p>
            <a:pPr lvl="1">
              <a:buNone/>
            </a:pPr>
            <a:endParaRPr lang="en-US" dirty="0"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44" name="Picture 4" descr="C:\Users\laura.AARONLINE\AppData\Local\Microsoft\Windows\Temporary Internet Files\Content.IE5\4VGU1HAS\MC90024039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2057400"/>
            <a:ext cx="1794460" cy="3155552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0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ream">
  <a:themeElements>
    <a:clrScheme name="Stream 5">
      <a:dk1>
        <a:srgbClr val="5C1F00"/>
      </a:dk1>
      <a:lt1>
        <a:srgbClr val="FFFFFF"/>
      </a:lt1>
      <a:dk2>
        <a:srgbClr val="8C0000"/>
      </a:dk2>
      <a:lt2>
        <a:srgbClr val="DFD293"/>
      </a:lt2>
      <a:accent1>
        <a:srgbClr val="FF6845"/>
      </a:accent1>
      <a:accent2>
        <a:srgbClr val="BE7960"/>
      </a:accent2>
      <a:accent3>
        <a:srgbClr val="C5AAAA"/>
      </a:accent3>
      <a:accent4>
        <a:srgbClr val="DADADA"/>
      </a:accent4>
      <a:accent5>
        <a:srgbClr val="FFB9B0"/>
      </a:accent5>
      <a:accent6>
        <a:srgbClr val="AC6D56"/>
      </a:accent6>
      <a:hlink>
        <a:srgbClr val="FFFFCC"/>
      </a:hlink>
      <a:folHlink>
        <a:srgbClr val="FFCC00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ritingDesignTemplate">
  <a:themeElements>
    <a:clrScheme name="WritingDesignTemplate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WritingDesign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ritingDesign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ritingDesign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ritingDesign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rcrms-ppt-sh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ResTransCRMS511</Template>
  <TotalTime>2950</TotalTime>
  <Words>2858</Words>
  <Application>Microsoft Office PowerPoint</Application>
  <PresentationFormat>On-screen Show (4:3)</PresentationFormat>
  <Paragraphs>640</Paragraphs>
  <Slides>101</Slides>
  <Notes>101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101</vt:i4>
      </vt:variant>
    </vt:vector>
  </HeadingPairs>
  <TitlesOfParts>
    <vt:vector size="104" baseType="lpstr">
      <vt:lpstr>Stream</vt:lpstr>
      <vt:lpstr>WritingDesignTemplate</vt:lpstr>
      <vt:lpstr>rcrms-ppt-shell</vt:lpstr>
      <vt:lpstr>Federal Legal Issues</vt:lpstr>
      <vt:lpstr>Unit 1: Real Estate Settlement procedures act</vt:lpstr>
      <vt:lpstr> Introduction</vt:lpstr>
      <vt:lpstr> ??????????</vt:lpstr>
      <vt:lpstr> respa prohibits:</vt:lpstr>
      <vt:lpstr>KNOWLEDGE CHECK  </vt:lpstr>
      <vt:lpstr> RESPA General Information</vt:lpstr>
      <vt:lpstr>Goals</vt:lpstr>
      <vt:lpstr> RESPA Definitions</vt:lpstr>
      <vt:lpstr>Impacted by RESPA?</vt:lpstr>
      <vt:lpstr>Why? </vt:lpstr>
      <vt:lpstr>Who is NOT impacted by RESPA?</vt:lpstr>
      <vt:lpstr>Transactions Covered by RESPA</vt:lpstr>
      <vt:lpstr>Transactions Covered by RESPA</vt:lpstr>
      <vt:lpstr>NOT Covered by RESPA</vt:lpstr>
      <vt:lpstr>NOT covered by RESPA</vt:lpstr>
      <vt:lpstr>RESPA Sections that Affect Real Estate Licensees and Brokers</vt:lpstr>
      <vt:lpstr>What is a thing of value?</vt:lpstr>
      <vt:lpstr>Service Providers are permitted to:</vt:lpstr>
      <vt:lpstr>Section 8 (b) – Unearned Fees</vt:lpstr>
      <vt:lpstr>PowerPoint Presentation</vt:lpstr>
      <vt:lpstr>PowerPoint Presentation</vt:lpstr>
      <vt:lpstr>PowerPoint Presentation</vt:lpstr>
      <vt:lpstr>PowerPoint Presentation</vt:lpstr>
      <vt:lpstr>KNOWLEDGE CHECK  </vt:lpstr>
      <vt:lpstr>Section 9: Title Insurance</vt:lpstr>
      <vt:lpstr>Section 9: States in Part:</vt:lpstr>
      <vt:lpstr>“Required Use”</vt:lpstr>
      <vt:lpstr>Packages &amp; Discounts</vt:lpstr>
      <vt:lpstr>Safest Course</vt:lpstr>
      <vt:lpstr>KNOWLEDGE CHECK  </vt:lpstr>
      <vt:lpstr> Enforcement of RESPA</vt:lpstr>
      <vt:lpstr> violations?</vt:lpstr>
      <vt:lpstr>Busby v. Realty South</vt:lpstr>
      <vt:lpstr> Additional Facts about RESPA</vt:lpstr>
      <vt:lpstr> Escrow Requirements</vt:lpstr>
      <vt:lpstr>PowerPoint Presentation</vt:lpstr>
      <vt:lpstr>PowerPoint Presentation</vt:lpstr>
      <vt:lpstr>Disclosure requirements</vt:lpstr>
      <vt:lpstr>Changes to RESPA</vt:lpstr>
      <vt:lpstr>PowerPoint Presentation</vt:lpstr>
      <vt:lpstr>Broker’s Risk Reduction Tips</vt:lpstr>
      <vt:lpstr>Brokers’ Risk Reduction Tips</vt:lpstr>
      <vt:lpstr>Agents’ Risk Reduction Tips</vt:lpstr>
      <vt:lpstr>Agents’ Risk Reduction Tips</vt:lpstr>
      <vt:lpstr>UNIT 2:  Dodd-Frank</vt:lpstr>
      <vt:lpstr>QM Rule – Exemptions from the Definition</vt:lpstr>
      <vt:lpstr>Ability to Pay Rule</vt:lpstr>
      <vt:lpstr>AAR Forms – TILA-RESPA</vt:lpstr>
      <vt:lpstr>UNIT 3:  FAIR HOUSING</vt:lpstr>
      <vt:lpstr>In this unit we will:</vt:lpstr>
      <vt:lpstr>KNOWLEDGE CHECK  </vt:lpstr>
      <vt:lpstr>Civil Rights Act of 1866</vt:lpstr>
      <vt:lpstr>Plessy v. Ferguson (1896)</vt:lpstr>
      <vt:lpstr>Civil Rights Act of 1964</vt:lpstr>
      <vt:lpstr>Federal Fair Housing Act</vt:lpstr>
      <vt:lpstr>PowerPoint Presentation</vt:lpstr>
      <vt:lpstr>Federal Fair Housing Act</vt:lpstr>
      <vt:lpstr>Federal Fair Housing Act</vt:lpstr>
      <vt:lpstr>Article 10</vt:lpstr>
      <vt:lpstr>KNOWLEDGE CHECK  </vt:lpstr>
      <vt:lpstr>Risk Reduction Tips</vt:lpstr>
      <vt:lpstr>WHAT WOULD YOU DO?</vt:lpstr>
      <vt:lpstr>Fair Housing Act</vt:lpstr>
      <vt:lpstr>PowerPoint Presentation</vt:lpstr>
      <vt:lpstr>PowerPoint Presentation</vt:lpstr>
      <vt:lpstr>PowerPoint Presentation</vt:lpstr>
      <vt:lpstr>PowerPoint Presentation</vt:lpstr>
      <vt:lpstr>Agents’ Risk Reduction Tips</vt:lpstr>
      <vt:lpstr>Discriminatory Advertising</vt:lpstr>
      <vt:lpstr>Advertising Exclusively in:</vt:lpstr>
      <vt:lpstr>Broker Risk Reduction Advertising</vt:lpstr>
      <vt:lpstr>Agent’s Risk Reduction Advertising</vt:lpstr>
      <vt:lpstr>Other Prohibited Actions</vt:lpstr>
      <vt:lpstr>Exemptions to the  Fair Housing Act</vt:lpstr>
      <vt:lpstr>Specific standards to qualify as senior housing:</vt:lpstr>
      <vt:lpstr>KNOWLEDGE CHECK  </vt:lpstr>
      <vt:lpstr>Related Federal Laws</vt:lpstr>
      <vt:lpstr>ADA Requires That:</vt:lpstr>
      <vt:lpstr>Real Estate Offices:   Things to Consider:</vt:lpstr>
      <vt:lpstr>Enforcement and Penalties for Violations</vt:lpstr>
      <vt:lpstr>Arizona Fair Housing Laws</vt:lpstr>
      <vt:lpstr>Sample  Questions &amp; Answers</vt:lpstr>
      <vt:lpstr>Unit 4 - Antitrust</vt:lpstr>
      <vt:lpstr>KNOWLEDGE CHECK  </vt:lpstr>
      <vt:lpstr>Federal Antitrust Law</vt:lpstr>
      <vt:lpstr>Sherman Antitrust Act</vt:lpstr>
      <vt:lpstr>Per se Offenses</vt:lpstr>
      <vt:lpstr>Price Fixing</vt:lpstr>
      <vt:lpstr>Risk Reduction Tips</vt:lpstr>
      <vt:lpstr>Words/Phrases to Avoid</vt:lpstr>
      <vt:lpstr>Bid Rigging</vt:lpstr>
      <vt:lpstr>Horizontal Agreements</vt:lpstr>
      <vt:lpstr>Group Boycott</vt:lpstr>
      <vt:lpstr>Tie - In Arrangements</vt:lpstr>
      <vt:lpstr>Arizona Antitrust Law</vt:lpstr>
      <vt:lpstr>Associations, REALTORS® and Antitrust Law</vt:lpstr>
      <vt:lpstr>Risk Reduction Tips</vt:lpstr>
      <vt:lpstr>Enforcement and Penalties</vt:lpstr>
      <vt:lpstr>Arizona Enforcement and Penalties </vt:lpstr>
      <vt:lpstr>QUESTIONS??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Federal Legal Issues</dc:title>
  <dc:creator>Christina</dc:creator>
  <cp:lastModifiedBy>Barb</cp:lastModifiedBy>
  <cp:revision>251</cp:revision>
  <cp:lastPrinted>2015-07-15T16:29:03Z</cp:lastPrinted>
  <dcterms:created xsi:type="dcterms:W3CDTF">2010-09-30T20:02:38Z</dcterms:created>
  <dcterms:modified xsi:type="dcterms:W3CDTF">2015-07-15T18:19:59Z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EFFCD84A-C8F0-47EE-B20A-5D2233911329</vt:lpwstr>
  </property>
  <property fmtid="{D5CDD505-2E9C-101B-9397-08002B2CF9AE}" pid="3" name="ArticulatePath">
    <vt:lpwstr>Federal Legal Issues_7_2015</vt:lpwstr>
  </property>
</Properties>
</file>