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3871" r:id="rId2"/>
  </p:sldMasterIdLst>
  <p:notesMasterIdLst>
    <p:notesMasterId r:id="rId73"/>
  </p:notesMasterIdLst>
  <p:handoutMasterIdLst>
    <p:handoutMasterId r:id="rId74"/>
  </p:handoutMasterIdLst>
  <p:sldIdLst>
    <p:sldId id="256" r:id="rId3"/>
    <p:sldId id="507" r:id="rId4"/>
    <p:sldId id="422" r:id="rId5"/>
    <p:sldId id="458" r:id="rId6"/>
    <p:sldId id="428" r:id="rId7"/>
    <p:sldId id="477" r:id="rId8"/>
    <p:sldId id="429" r:id="rId9"/>
    <p:sldId id="487" r:id="rId10"/>
    <p:sldId id="508" r:id="rId11"/>
    <p:sldId id="478" r:id="rId12"/>
    <p:sldId id="479" r:id="rId13"/>
    <p:sldId id="488" r:id="rId14"/>
    <p:sldId id="480" r:id="rId15"/>
    <p:sldId id="506" r:id="rId16"/>
    <p:sldId id="430" r:id="rId17"/>
    <p:sldId id="489" r:id="rId18"/>
    <p:sldId id="490" r:id="rId19"/>
    <p:sldId id="431" r:id="rId20"/>
    <p:sldId id="491" r:id="rId21"/>
    <p:sldId id="432" r:id="rId22"/>
    <p:sldId id="492" r:id="rId23"/>
    <p:sldId id="493" r:id="rId24"/>
    <p:sldId id="483" r:id="rId25"/>
    <p:sldId id="494" r:id="rId26"/>
    <p:sldId id="433" r:id="rId27"/>
    <p:sldId id="495" r:id="rId28"/>
    <p:sldId id="435" r:id="rId29"/>
    <p:sldId id="481" r:id="rId30"/>
    <p:sldId id="496" r:id="rId31"/>
    <p:sldId id="497" r:id="rId32"/>
    <p:sldId id="498" r:id="rId33"/>
    <p:sldId id="499" r:id="rId34"/>
    <p:sldId id="501" r:id="rId35"/>
    <p:sldId id="486" r:id="rId36"/>
    <p:sldId id="445" r:id="rId37"/>
    <p:sldId id="446" r:id="rId38"/>
    <p:sldId id="447" r:id="rId39"/>
    <p:sldId id="500" r:id="rId40"/>
    <p:sldId id="440" r:id="rId41"/>
    <p:sldId id="441" r:id="rId42"/>
    <p:sldId id="442" r:id="rId43"/>
    <p:sldId id="443" r:id="rId44"/>
    <p:sldId id="444" r:id="rId45"/>
    <p:sldId id="449" r:id="rId46"/>
    <p:sldId id="459" r:id="rId47"/>
    <p:sldId id="451" r:id="rId48"/>
    <p:sldId id="450" r:id="rId49"/>
    <p:sldId id="452" r:id="rId50"/>
    <p:sldId id="453" r:id="rId51"/>
    <p:sldId id="455" r:id="rId52"/>
    <p:sldId id="460" r:id="rId53"/>
    <p:sldId id="482" r:id="rId54"/>
    <p:sldId id="462" r:id="rId55"/>
    <p:sldId id="463" r:id="rId56"/>
    <p:sldId id="464" r:id="rId57"/>
    <p:sldId id="502" r:id="rId58"/>
    <p:sldId id="465" r:id="rId59"/>
    <p:sldId id="466" r:id="rId60"/>
    <p:sldId id="503" r:id="rId61"/>
    <p:sldId id="467" r:id="rId62"/>
    <p:sldId id="468" r:id="rId63"/>
    <p:sldId id="470" r:id="rId64"/>
    <p:sldId id="471" r:id="rId65"/>
    <p:sldId id="472" r:id="rId66"/>
    <p:sldId id="473" r:id="rId67"/>
    <p:sldId id="474" r:id="rId68"/>
    <p:sldId id="475" r:id="rId69"/>
    <p:sldId id="504" r:id="rId70"/>
    <p:sldId id="421" r:id="rId71"/>
    <p:sldId id="505" r:id="rId7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15" autoAdjust="0"/>
    <p:restoredTop sz="94602" autoAdjust="0"/>
  </p:normalViewPr>
  <p:slideViewPr>
    <p:cSldViewPr>
      <p:cViewPr varScale="1">
        <p:scale>
          <a:sx n="117" d="100"/>
          <a:sy n="117" d="100"/>
        </p:scale>
        <p:origin x="-154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1EBB6D-AF0C-4BBB-A5D7-3D4C8DD273C0}"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8A3749AC-0C7F-40C0-938A-7A8FA45C195E}">
      <dgm:prSet custT="1"/>
      <dgm:spPr/>
      <dgm:t>
        <a:bodyPr/>
        <a:lstStyle/>
        <a:p>
          <a:pPr rtl="0"/>
          <a:r>
            <a:rPr lang="en-US" sz="2400" b="1" dirty="0" err="1" smtClean="0">
              <a:solidFill>
                <a:schemeClr val="tx1"/>
              </a:solidFill>
              <a:latin typeface="Arial" pitchFamily="34" charset="0"/>
              <a:cs typeface="Arial" pitchFamily="34" charset="0"/>
            </a:rPr>
            <a:t>Unidsclosed</a:t>
          </a:r>
          <a:r>
            <a:rPr lang="en-US" sz="2400" b="1" dirty="0" smtClean="0">
              <a:solidFill>
                <a:schemeClr val="tx1"/>
              </a:solidFill>
              <a:latin typeface="Arial" pitchFamily="34" charset="0"/>
              <a:cs typeface="Arial" pitchFamily="34" charset="0"/>
            </a:rPr>
            <a:t> defects</a:t>
          </a:r>
          <a:endParaRPr lang="en-US" sz="2400" b="1" dirty="0">
            <a:solidFill>
              <a:schemeClr val="tx1"/>
            </a:solidFill>
            <a:latin typeface="Arial" pitchFamily="34" charset="0"/>
            <a:cs typeface="Arial" pitchFamily="34" charset="0"/>
          </a:endParaRPr>
        </a:p>
      </dgm:t>
    </dgm:pt>
    <dgm:pt modelId="{FA07E92B-F5FA-42C9-BDE4-A4A79BEAF869}" type="parTrans" cxnId="{104DE068-52AC-4D1D-865F-6181F50BEF4D}">
      <dgm:prSet/>
      <dgm:spPr/>
      <dgm:t>
        <a:bodyPr/>
        <a:lstStyle/>
        <a:p>
          <a:endParaRPr lang="en-US"/>
        </a:p>
      </dgm:t>
    </dgm:pt>
    <dgm:pt modelId="{DD4CF12A-3D50-4806-A4F0-8C978DFB9FB6}" type="sibTrans" cxnId="{104DE068-52AC-4D1D-865F-6181F50BEF4D}">
      <dgm:prSet/>
      <dgm:spPr/>
      <dgm:t>
        <a:bodyPr/>
        <a:lstStyle/>
        <a:p>
          <a:endParaRPr lang="en-US"/>
        </a:p>
      </dgm:t>
    </dgm:pt>
    <dgm:pt modelId="{8559DE09-88BE-4C44-94AC-9F542753BEFC}">
      <dgm:prSet custT="1"/>
      <dgm:spPr/>
      <dgm:t>
        <a:bodyPr/>
        <a:lstStyle/>
        <a:p>
          <a:pPr rtl="0"/>
          <a:r>
            <a:rPr lang="en-US" sz="2400" b="1" dirty="0" smtClean="0">
              <a:solidFill>
                <a:schemeClr val="tx1"/>
              </a:solidFill>
              <a:latin typeface="Arial" pitchFamily="34" charset="0"/>
              <a:cs typeface="Arial" pitchFamily="34" charset="0"/>
            </a:rPr>
            <a:t>Only Cosmetic?</a:t>
          </a:r>
          <a:endParaRPr lang="en-US" sz="2400" b="1" dirty="0">
            <a:solidFill>
              <a:schemeClr val="tx1"/>
            </a:solidFill>
            <a:latin typeface="Arial" pitchFamily="34" charset="0"/>
            <a:cs typeface="Arial" pitchFamily="34" charset="0"/>
          </a:endParaRPr>
        </a:p>
      </dgm:t>
    </dgm:pt>
    <dgm:pt modelId="{1014C9CE-FC3C-4EC1-A533-8EB371EDD67A}" type="parTrans" cxnId="{FBDD741B-2F05-4A3D-8554-B8078338FD1F}">
      <dgm:prSet/>
      <dgm:spPr/>
      <dgm:t>
        <a:bodyPr/>
        <a:lstStyle/>
        <a:p>
          <a:endParaRPr lang="en-US"/>
        </a:p>
      </dgm:t>
    </dgm:pt>
    <dgm:pt modelId="{CFEC74F9-3054-42EE-BDB4-F01C2580B743}" type="sibTrans" cxnId="{FBDD741B-2F05-4A3D-8554-B8078338FD1F}">
      <dgm:prSet/>
      <dgm:spPr/>
      <dgm:t>
        <a:bodyPr/>
        <a:lstStyle/>
        <a:p>
          <a:endParaRPr lang="en-US"/>
        </a:p>
      </dgm:t>
    </dgm:pt>
    <dgm:pt modelId="{CB7D8B22-DD6F-4776-9B36-E487BCABBA8D}">
      <dgm:prSet/>
      <dgm:spPr/>
      <dgm:t>
        <a:bodyPr/>
        <a:lstStyle/>
        <a:p>
          <a:pPr rtl="0"/>
          <a:r>
            <a:rPr lang="en-US" b="1" dirty="0" smtClean="0">
              <a:latin typeface="Arial" pitchFamily="34" charset="0"/>
              <a:cs typeface="Arial" pitchFamily="34" charset="0"/>
            </a:rPr>
            <a:t>Were there Red Flags?</a:t>
          </a:r>
          <a:endParaRPr lang="en-US" b="1" dirty="0">
            <a:latin typeface="Arial" pitchFamily="34" charset="0"/>
            <a:cs typeface="Arial" pitchFamily="34" charset="0"/>
          </a:endParaRPr>
        </a:p>
      </dgm:t>
    </dgm:pt>
    <dgm:pt modelId="{2824AF6E-C345-489A-A897-D66F4CE9B99D}" type="parTrans" cxnId="{D444C71A-974E-4A22-B06D-56867922D6B8}">
      <dgm:prSet/>
      <dgm:spPr/>
      <dgm:t>
        <a:bodyPr/>
        <a:lstStyle/>
        <a:p>
          <a:endParaRPr lang="en-US"/>
        </a:p>
      </dgm:t>
    </dgm:pt>
    <dgm:pt modelId="{ED5CAD5C-36C1-4DCB-8469-650524BD4CC3}" type="sibTrans" cxnId="{D444C71A-974E-4A22-B06D-56867922D6B8}">
      <dgm:prSet/>
      <dgm:spPr/>
      <dgm:t>
        <a:bodyPr/>
        <a:lstStyle/>
        <a:p>
          <a:endParaRPr lang="en-US"/>
        </a:p>
      </dgm:t>
    </dgm:pt>
    <dgm:pt modelId="{BF90FBF4-F575-40C1-A0E3-55D37B577D4B}">
      <dgm:prSet custT="1"/>
      <dgm:spPr/>
      <dgm:t>
        <a:bodyPr/>
        <a:lstStyle/>
        <a:p>
          <a:pPr rtl="0"/>
          <a:r>
            <a:rPr lang="en-US" sz="2400" b="1" dirty="0" smtClean="0">
              <a:latin typeface="Arial" pitchFamily="34" charset="0"/>
              <a:cs typeface="Arial" pitchFamily="34" charset="0"/>
            </a:rPr>
            <a:t>“AS IS”</a:t>
          </a:r>
          <a:endParaRPr lang="en-US" sz="2400" b="1" dirty="0">
            <a:latin typeface="Arial" pitchFamily="34" charset="0"/>
            <a:cs typeface="Arial" pitchFamily="34" charset="0"/>
          </a:endParaRPr>
        </a:p>
      </dgm:t>
    </dgm:pt>
    <dgm:pt modelId="{6F221139-562E-44E3-A94C-0C6BB448B0D7}" type="parTrans" cxnId="{81617A14-F36E-41C0-AC8E-BCD7F97633AF}">
      <dgm:prSet/>
      <dgm:spPr/>
      <dgm:t>
        <a:bodyPr/>
        <a:lstStyle/>
        <a:p>
          <a:endParaRPr lang="en-US"/>
        </a:p>
      </dgm:t>
    </dgm:pt>
    <dgm:pt modelId="{92450FFC-75D4-41E4-A3D2-702ECFE54FD4}" type="sibTrans" cxnId="{81617A14-F36E-41C0-AC8E-BCD7F97633AF}">
      <dgm:prSet/>
      <dgm:spPr/>
      <dgm:t>
        <a:bodyPr/>
        <a:lstStyle/>
        <a:p>
          <a:endParaRPr lang="en-US"/>
        </a:p>
      </dgm:t>
    </dgm:pt>
    <dgm:pt modelId="{1F08ECBD-10EB-4BAD-854F-A1197BCE0129}">
      <dgm:prSet custT="1"/>
      <dgm:spPr/>
      <dgm:t>
        <a:bodyPr/>
        <a:lstStyle/>
        <a:p>
          <a:pPr rtl="0"/>
          <a:r>
            <a:rPr lang="en-US" sz="2400" b="1" dirty="0" smtClean="0">
              <a:latin typeface="Arial" pitchFamily="34" charset="0"/>
              <a:cs typeface="Arial" pitchFamily="34" charset="0"/>
            </a:rPr>
            <a:t>Waiver of Warranties</a:t>
          </a:r>
          <a:endParaRPr lang="en-US" sz="2400" b="1" dirty="0">
            <a:latin typeface="Arial" pitchFamily="34" charset="0"/>
            <a:cs typeface="Arial" pitchFamily="34" charset="0"/>
          </a:endParaRPr>
        </a:p>
      </dgm:t>
    </dgm:pt>
    <dgm:pt modelId="{208D222B-FA6E-4A95-9DFC-25ECEB3936BE}" type="parTrans" cxnId="{C0785DD5-BE4C-471C-8176-E4691FAB3382}">
      <dgm:prSet/>
      <dgm:spPr/>
      <dgm:t>
        <a:bodyPr/>
        <a:lstStyle/>
        <a:p>
          <a:endParaRPr lang="en-US"/>
        </a:p>
      </dgm:t>
    </dgm:pt>
    <dgm:pt modelId="{313D8C58-B59C-4647-95D8-D9CC754F8A40}" type="sibTrans" cxnId="{C0785DD5-BE4C-471C-8176-E4691FAB3382}">
      <dgm:prSet/>
      <dgm:spPr/>
      <dgm:t>
        <a:bodyPr/>
        <a:lstStyle/>
        <a:p>
          <a:endParaRPr lang="en-US"/>
        </a:p>
      </dgm:t>
    </dgm:pt>
    <dgm:pt modelId="{753218ED-BCFB-46EC-A85A-3F1F6548AF4A}">
      <dgm:prSet/>
      <dgm:spPr/>
      <dgm:t>
        <a:bodyPr/>
        <a:lstStyle/>
        <a:p>
          <a:pPr rtl="0"/>
          <a:r>
            <a:rPr lang="en-US" b="1" dirty="0" smtClean="0">
              <a:latin typeface="Arial" pitchFamily="34" charset="0"/>
              <a:cs typeface="Arial" pitchFamily="34" charset="0"/>
            </a:rPr>
            <a:t>Who knew?</a:t>
          </a:r>
          <a:endParaRPr lang="en-US" b="1" dirty="0">
            <a:latin typeface="Arial" pitchFamily="34" charset="0"/>
            <a:cs typeface="Arial" pitchFamily="34" charset="0"/>
          </a:endParaRPr>
        </a:p>
      </dgm:t>
    </dgm:pt>
    <dgm:pt modelId="{49A5D24D-EDE0-4ADE-BF82-C6BAD7B9110C}" type="parTrans" cxnId="{B87E9074-EE82-48F2-B774-43A80931121E}">
      <dgm:prSet/>
      <dgm:spPr/>
      <dgm:t>
        <a:bodyPr/>
        <a:lstStyle/>
        <a:p>
          <a:endParaRPr lang="en-US"/>
        </a:p>
      </dgm:t>
    </dgm:pt>
    <dgm:pt modelId="{C75EABEC-D215-44CF-97E2-15773149F3BA}" type="sibTrans" cxnId="{B87E9074-EE82-48F2-B774-43A80931121E}">
      <dgm:prSet/>
      <dgm:spPr/>
      <dgm:t>
        <a:bodyPr/>
        <a:lstStyle/>
        <a:p>
          <a:endParaRPr lang="en-US"/>
        </a:p>
      </dgm:t>
    </dgm:pt>
    <dgm:pt modelId="{F47EE5D9-6FDA-48BA-9D42-B61D0A2AD9EE}">
      <dgm:prSet/>
      <dgm:spPr/>
      <dgm:t>
        <a:bodyPr/>
        <a:lstStyle/>
        <a:p>
          <a:pPr rtl="0"/>
          <a:r>
            <a:rPr lang="en-US" b="1" dirty="0" smtClean="0">
              <a:latin typeface="Arial" pitchFamily="34" charset="0"/>
              <a:cs typeface="Arial" pitchFamily="34" charset="0"/>
            </a:rPr>
            <a:t>Damages</a:t>
          </a:r>
          <a:endParaRPr lang="en-US" b="1" dirty="0">
            <a:latin typeface="Arial" pitchFamily="34" charset="0"/>
            <a:cs typeface="Arial" pitchFamily="34" charset="0"/>
          </a:endParaRPr>
        </a:p>
      </dgm:t>
    </dgm:pt>
    <dgm:pt modelId="{559DAA57-E18D-4D8C-8FFB-54193E024919}" type="parTrans" cxnId="{CEA8A108-8246-4841-81A2-158FC053F0E7}">
      <dgm:prSet/>
      <dgm:spPr/>
      <dgm:t>
        <a:bodyPr/>
        <a:lstStyle/>
        <a:p>
          <a:endParaRPr lang="en-US"/>
        </a:p>
      </dgm:t>
    </dgm:pt>
    <dgm:pt modelId="{AD2398E4-0828-407B-B3D8-E036856CBF1C}" type="sibTrans" cxnId="{CEA8A108-8246-4841-81A2-158FC053F0E7}">
      <dgm:prSet/>
      <dgm:spPr/>
      <dgm:t>
        <a:bodyPr/>
        <a:lstStyle/>
        <a:p>
          <a:endParaRPr lang="en-US"/>
        </a:p>
      </dgm:t>
    </dgm:pt>
    <dgm:pt modelId="{F7A55249-9B59-46AC-9E78-E9ED1E0236DE}">
      <dgm:prSet/>
      <dgm:spPr/>
      <dgm:t>
        <a:bodyPr/>
        <a:lstStyle/>
        <a:p>
          <a:pPr rtl="0"/>
          <a:r>
            <a:rPr lang="en-US" b="1" dirty="0" smtClean="0">
              <a:latin typeface="Arial" pitchFamily="34" charset="0"/>
              <a:cs typeface="Arial" pitchFamily="34" charset="0"/>
            </a:rPr>
            <a:t>Hold Harmless?</a:t>
          </a:r>
          <a:endParaRPr lang="en-US" b="1" dirty="0">
            <a:latin typeface="Arial" pitchFamily="34" charset="0"/>
            <a:cs typeface="Arial" pitchFamily="34" charset="0"/>
          </a:endParaRPr>
        </a:p>
      </dgm:t>
    </dgm:pt>
    <dgm:pt modelId="{59F4B739-E82F-482A-B034-B0E7826210DA}" type="parTrans" cxnId="{FBFD343D-7975-4F90-81B3-EF41A9BB0459}">
      <dgm:prSet/>
      <dgm:spPr/>
      <dgm:t>
        <a:bodyPr/>
        <a:lstStyle/>
        <a:p>
          <a:endParaRPr lang="en-US"/>
        </a:p>
      </dgm:t>
    </dgm:pt>
    <dgm:pt modelId="{77CE80FE-F5D9-4803-9222-92E49D801793}" type="sibTrans" cxnId="{FBFD343D-7975-4F90-81B3-EF41A9BB0459}">
      <dgm:prSet/>
      <dgm:spPr/>
      <dgm:t>
        <a:bodyPr/>
        <a:lstStyle/>
        <a:p>
          <a:endParaRPr lang="en-US"/>
        </a:p>
      </dgm:t>
    </dgm:pt>
    <dgm:pt modelId="{82BEC3FB-3CAA-48EB-A341-D612E1A3FC34}" type="pres">
      <dgm:prSet presAssocID="{991EBB6D-AF0C-4BBB-A5D7-3D4C8DD273C0}" presName="compositeShape" presStyleCnt="0">
        <dgm:presLayoutVars>
          <dgm:chMax val="7"/>
          <dgm:dir/>
          <dgm:resizeHandles val="exact"/>
        </dgm:presLayoutVars>
      </dgm:prSet>
      <dgm:spPr/>
      <dgm:t>
        <a:bodyPr/>
        <a:lstStyle/>
        <a:p>
          <a:endParaRPr lang="en-US"/>
        </a:p>
      </dgm:t>
    </dgm:pt>
    <dgm:pt modelId="{2CC1291F-3C6F-416E-915C-0ACC2F0BDA76}" type="pres">
      <dgm:prSet presAssocID="{8A3749AC-0C7F-40C0-938A-7A8FA45C195E}" presName="circ1" presStyleLbl="vennNode1" presStyleIdx="0" presStyleCnt="6"/>
      <dgm:spPr/>
    </dgm:pt>
    <dgm:pt modelId="{2D63C5D7-8336-4050-8DC9-67A3B84DC455}" type="pres">
      <dgm:prSet presAssocID="{8A3749AC-0C7F-40C0-938A-7A8FA45C195E}" presName="circ1Tx" presStyleLbl="revTx" presStyleIdx="0" presStyleCnt="0" custScaleX="148491">
        <dgm:presLayoutVars>
          <dgm:chMax val="0"/>
          <dgm:chPref val="0"/>
          <dgm:bulletEnabled val="1"/>
        </dgm:presLayoutVars>
      </dgm:prSet>
      <dgm:spPr/>
      <dgm:t>
        <a:bodyPr/>
        <a:lstStyle/>
        <a:p>
          <a:endParaRPr lang="en-US"/>
        </a:p>
      </dgm:t>
    </dgm:pt>
    <dgm:pt modelId="{8B6C9757-1E2E-4DCE-97A8-91A0E4FF5597}" type="pres">
      <dgm:prSet presAssocID="{CB7D8B22-DD6F-4776-9B36-E487BCABBA8D}" presName="circ2" presStyleLbl="vennNode1" presStyleIdx="1" presStyleCnt="6"/>
      <dgm:spPr/>
    </dgm:pt>
    <dgm:pt modelId="{D5C33CD9-C973-4A4C-9E6C-E2AF77B2C452}" type="pres">
      <dgm:prSet presAssocID="{CB7D8B22-DD6F-4776-9B36-E487BCABBA8D}" presName="circ2Tx" presStyleLbl="revTx" presStyleIdx="0" presStyleCnt="0" custScaleX="81041">
        <dgm:presLayoutVars>
          <dgm:chMax val="0"/>
          <dgm:chPref val="0"/>
          <dgm:bulletEnabled val="1"/>
        </dgm:presLayoutVars>
      </dgm:prSet>
      <dgm:spPr/>
      <dgm:t>
        <a:bodyPr/>
        <a:lstStyle/>
        <a:p>
          <a:endParaRPr lang="en-US"/>
        </a:p>
      </dgm:t>
    </dgm:pt>
    <dgm:pt modelId="{D9E107DB-261A-4B3C-8DB5-512A97106FEB}" type="pres">
      <dgm:prSet presAssocID="{BF90FBF4-F575-40C1-A0E3-55D37B577D4B}" presName="circ3" presStyleLbl="vennNode1" presStyleIdx="2" presStyleCnt="6"/>
      <dgm:spPr/>
    </dgm:pt>
    <dgm:pt modelId="{B2D90BB8-9F7D-4076-BFD1-012692B1E88D}" type="pres">
      <dgm:prSet presAssocID="{BF90FBF4-F575-40C1-A0E3-55D37B577D4B}" presName="circ3Tx" presStyleLbl="revTx" presStyleIdx="0" presStyleCnt="0" custScaleX="125538">
        <dgm:presLayoutVars>
          <dgm:chMax val="0"/>
          <dgm:chPref val="0"/>
          <dgm:bulletEnabled val="1"/>
        </dgm:presLayoutVars>
      </dgm:prSet>
      <dgm:spPr/>
      <dgm:t>
        <a:bodyPr/>
        <a:lstStyle/>
        <a:p>
          <a:endParaRPr lang="en-US"/>
        </a:p>
      </dgm:t>
    </dgm:pt>
    <dgm:pt modelId="{88EE7F9A-354C-478A-BB42-7E4110E1A48D}" type="pres">
      <dgm:prSet presAssocID="{753218ED-BCFB-46EC-A85A-3F1F6548AF4A}" presName="circ4" presStyleLbl="vennNode1" presStyleIdx="3" presStyleCnt="6"/>
      <dgm:spPr/>
    </dgm:pt>
    <dgm:pt modelId="{3667FE02-9349-4B9C-A95E-618423BCEE4B}" type="pres">
      <dgm:prSet presAssocID="{753218ED-BCFB-46EC-A85A-3F1F6548AF4A}" presName="circ4Tx" presStyleLbl="revTx" presStyleIdx="0" presStyleCnt="0">
        <dgm:presLayoutVars>
          <dgm:chMax val="0"/>
          <dgm:chPref val="0"/>
          <dgm:bulletEnabled val="1"/>
        </dgm:presLayoutVars>
      </dgm:prSet>
      <dgm:spPr/>
      <dgm:t>
        <a:bodyPr/>
        <a:lstStyle/>
        <a:p>
          <a:endParaRPr lang="en-US"/>
        </a:p>
      </dgm:t>
    </dgm:pt>
    <dgm:pt modelId="{52D49FC1-4826-4686-8DAA-486DBFBAE25E}" type="pres">
      <dgm:prSet presAssocID="{F47EE5D9-6FDA-48BA-9D42-B61D0A2AD9EE}" presName="circ5" presStyleLbl="vennNode1" presStyleIdx="4" presStyleCnt="6"/>
      <dgm:spPr/>
    </dgm:pt>
    <dgm:pt modelId="{406DF6A1-F221-48DD-81B6-C107055E8E13}" type="pres">
      <dgm:prSet presAssocID="{F47EE5D9-6FDA-48BA-9D42-B61D0A2AD9EE}" presName="circ5Tx" presStyleLbl="revTx" presStyleIdx="0" presStyleCnt="0">
        <dgm:presLayoutVars>
          <dgm:chMax val="0"/>
          <dgm:chPref val="0"/>
          <dgm:bulletEnabled val="1"/>
        </dgm:presLayoutVars>
      </dgm:prSet>
      <dgm:spPr/>
      <dgm:t>
        <a:bodyPr/>
        <a:lstStyle/>
        <a:p>
          <a:endParaRPr lang="en-US"/>
        </a:p>
      </dgm:t>
    </dgm:pt>
    <dgm:pt modelId="{FE21ED24-D424-42C2-99D5-02FF839FBC71}" type="pres">
      <dgm:prSet presAssocID="{F7A55249-9B59-46AC-9E78-E9ED1E0236DE}" presName="circ6" presStyleLbl="vennNode1" presStyleIdx="5" presStyleCnt="6"/>
      <dgm:spPr/>
    </dgm:pt>
    <dgm:pt modelId="{97E56CC6-A879-4632-A54C-81828618BCAF}" type="pres">
      <dgm:prSet presAssocID="{F7A55249-9B59-46AC-9E78-E9ED1E0236DE}" presName="circ6Tx" presStyleLbl="revTx" presStyleIdx="0" presStyleCnt="0">
        <dgm:presLayoutVars>
          <dgm:chMax val="0"/>
          <dgm:chPref val="0"/>
          <dgm:bulletEnabled val="1"/>
        </dgm:presLayoutVars>
      </dgm:prSet>
      <dgm:spPr/>
      <dgm:t>
        <a:bodyPr/>
        <a:lstStyle/>
        <a:p>
          <a:endParaRPr lang="en-US"/>
        </a:p>
      </dgm:t>
    </dgm:pt>
  </dgm:ptLst>
  <dgm:cxnLst>
    <dgm:cxn modelId="{CEA8A108-8246-4841-81A2-158FC053F0E7}" srcId="{991EBB6D-AF0C-4BBB-A5D7-3D4C8DD273C0}" destId="{F47EE5D9-6FDA-48BA-9D42-B61D0A2AD9EE}" srcOrd="4" destOrd="0" parTransId="{559DAA57-E18D-4D8C-8FFB-54193E024919}" sibTransId="{AD2398E4-0828-407B-B3D8-E036856CBF1C}"/>
    <dgm:cxn modelId="{C0785DD5-BE4C-471C-8176-E4691FAB3382}" srcId="{BF90FBF4-F575-40C1-A0E3-55D37B577D4B}" destId="{1F08ECBD-10EB-4BAD-854F-A1197BCE0129}" srcOrd="0" destOrd="0" parTransId="{208D222B-FA6E-4A95-9DFC-25ECEB3936BE}" sibTransId="{313D8C58-B59C-4647-95D8-D9CC754F8A40}"/>
    <dgm:cxn modelId="{FBDD741B-2F05-4A3D-8554-B8078338FD1F}" srcId="{8A3749AC-0C7F-40C0-938A-7A8FA45C195E}" destId="{8559DE09-88BE-4C44-94AC-9F542753BEFC}" srcOrd="0" destOrd="0" parTransId="{1014C9CE-FC3C-4EC1-A533-8EB371EDD67A}" sibTransId="{CFEC74F9-3054-42EE-BDB4-F01C2580B743}"/>
    <dgm:cxn modelId="{075A0388-62C4-4FBF-85D3-26569C2FA365}" type="presOf" srcId="{F47EE5D9-6FDA-48BA-9D42-B61D0A2AD9EE}" destId="{406DF6A1-F221-48DD-81B6-C107055E8E13}" srcOrd="0" destOrd="0" presId="urn:microsoft.com/office/officeart/2005/8/layout/venn1"/>
    <dgm:cxn modelId="{104DE068-52AC-4D1D-865F-6181F50BEF4D}" srcId="{991EBB6D-AF0C-4BBB-A5D7-3D4C8DD273C0}" destId="{8A3749AC-0C7F-40C0-938A-7A8FA45C195E}" srcOrd="0" destOrd="0" parTransId="{FA07E92B-F5FA-42C9-BDE4-A4A79BEAF869}" sibTransId="{DD4CF12A-3D50-4806-A4F0-8C978DFB9FB6}"/>
    <dgm:cxn modelId="{D444C71A-974E-4A22-B06D-56867922D6B8}" srcId="{991EBB6D-AF0C-4BBB-A5D7-3D4C8DD273C0}" destId="{CB7D8B22-DD6F-4776-9B36-E487BCABBA8D}" srcOrd="1" destOrd="0" parTransId="{2824AF6E-C345-489A-A897-D66F4CE9B99D}" sibTransId="{ED5CAD5C-36C1-4DCB-8469-650524BD4CC3}"/>
    <dgm:cxn modelId="{516B2A12-9488-4A52-9430-B07EB44E5D7C}" type="presOf" srcId="{CB7D8B22-DD6F-4776-9B36-E487BCABBA8D}" destId="{D5C33CD9-C973-4A4C-9E6C-E2AF77B2C452}" srcOrd="0" destOrd="0" presId="urn:microsoft.com/office/officeart/2005/8/layout/venn1"/>
    <dgm:cxn modelId="{F8FF0D14-0C1E-4EC3-BF38-724BD1AB1A5D}" type="presOf" srcId="{F7A55249-9B59-46AC-9E78-E9ED1E0236DE}" destId="{97E56CC6-A879-4632-A54C-81828618BCAF}" srcOrd="0" destOrd="0" presId="urn:microsoft.com/office/officeart/2005/8/layout/venn1"/>
    <dgm:cxn modelId="{B87E9074-EE82-48F2-B774-43A80931121E}" srcId="{991EBB6D-AF0C-4BBB-A5D7-3D4C8DD273C0}" destId="{753218ED-BCFB-46EC-A85A-3F1F6548AF4A}" srcOrd="3" destOrd="0" parTransId="{49A5D24D-EDE0-4ADE-BF82-C6BAD7B9110C}" sibTransId="{C75EABEC-D215-44CF-97E2-15773149F3BA}"/>
    <dgm:cxn modelId="{5A25DB01-55CC-45B3-8A28-54872CFFFC12}" type="presOf" srcId="{8559DE09-88BE-4C44-94AC-9F542753BEFC}" destId="{2D63C5D7-8336-4050-8DC9-67A3B84DC455}" srcOrd="0" destOrd="1" presId="urn:microsoft.com/office/officeart/2005/8/layout/venn1"/>
    <dgm:cxn modelId="{15B122F0-F19A-4A1A-A3DF-58D095684690}" type="presOf" srcId="{753218ED-BCFB-46EC-A85A-3F1F6548AF4A}" destId="{3667FE02-9349-4B9C-A95E-618423BCEE4B}" srcOrd="0" destOrd="0" presId="urn:microsoft.com/office/officeart/2005/8/layout/venn1"/>
    <dgm:cxn modelId="{367B5488-6ECB-4569-B20B-29484D36F230}" type="presOf" srcId="{8A3749AC-0C7F-40C0-938A-7A8FA45C195E}" destId="{2D63C5D7-8336-4050-8DC9-67A3B84DC455}" srcOrd="0" destOrd="0" presId="urn:microsoft.com/office/officeart/2005/8/layout/venn1"/>
    <dgm:cxn modelId="{40B2A9A7-464F-4850-9D6E-B41C01581575}" type="presOf" srcId="{1F08ECBD-10EB-4BAD-854F-A1197BCE0129}" destId="{B2D90BB8-9F7D-4076-BFD1-012692B1E88D}" srcOrd="0" destOrd="1" presId="urn:microsoft.com/office/officeart/2005/8/layout/venn1"/>
    <dgm:cxn modelId="{89897CE4-C1B1-4C50-8A08-04DF260D220F}" type="presOf" srcId="{991EBB6D-AF0C-4BBB-A5D7-3D4C8DD273C0}" destId="{82BEC3FB-3CAA-48EB-A341-D612E1A3FC34}" srcOrd="0" destOrd="0" presId="urn:microsoft.com/office/officeart/2005/8/layout/venn1"/>
    <dgm:cxn modelId="{81617A14-F36E-41C0-AC8E-BCD7F97633AF}" srcId="{991EBB6D-AF0C-4BBB-A5D7-3D4C8DD273C0}" destId="{BF90FBF4-F575-40C1-A0E3-55D37B577D4B}" srcOrd="2" destOrd="0" parTransId="{6F221139-562E-44E3-A94C-0C6BB448B0D7}" sibTransId="{92450FFC-75D4-41E4-A3D2-702ECFE54FD4}"/>
    <dgm:cxn modelId="{FBFD343D-7975-4F90-81B3-EF41A9BB0459}" srcId="{991EBB6D-AF0C-4BBB-A5D7-3D4C8DD273C0}" destId="{F7A55249-9B59-46AC-9E78-E9ED1E0236DE}" srcOrd="5" destOrd="0" parTransId="{59F4B739-E82F-482A-B034-B0E7826210DA}" sibTransId="{77CE80FE-F5D9-4803-9222-92E49D801793}"/>
    <dgm:cxn modelId="{3B9A019B-40D8-4EC2-8ACA-45FEE31253BF}" type="presOf" srcId="{BF90FBF4-F575-40C1-A0E3-55D37B577D4B}" destId="{B2D90BB8-9F7D-4076-BFD1-012692B1E88D}" srcOrd="0" destOrd="0" presId="urn:microsoft.com/office/officeart/2005/8/layout/venn1"/>
    <dgm:cxn modelId="{DABE73C3-F139-468C-8FB8-F0A54CF3A8E6}" type="presParOf" srcId="{82BEC3FB-3CAA-48EB-A341-D612E1A3FC34}" destId="{2CC1291F-3C6F-416E-915C-0ACC2F0BDA76}" srcOrd="0" destOrd="0" presId="urn:microsoft.com/office/officeart/2005/8/layout/venn1"/>
    <dgm:cxn modelId="{3D0A282E-79CC-4414-BF94-1BC0A2D4C768}" type="presParOf" srcId="{82BEC3FB-3CAA-48EB-A341-D612E1A3FC34}" destId="{2D63C5D7-8336-4050-8DC9-67A3B84DC455}" srcOrd="1" destOrd="0" presId="urn:microsoft.com/office/officeart/2005/8/layout/venn1"/>
    <dgm:cxn modelId="{C1D21AE3-B1B0-43C0-9030-A46BE34A9188}" type="presParOf" srcId="{82BEC3FB-3CAA-48EB-A341-D612E1A3FC34}" destId="{8B6C9757-1E2E-4DCE-97A8-91A0E4FF5597}" srcOrd="2" destOrd="0" presId="urn:microsoft.com/office/officeart/2005/8/layout/venn1"/>
    <dgm:cxn modelId="{B23379B5-BF14-4739-853C-519C323678DC}" type="presParOf" srcId="{82BEC3FB-3CAA-48EB-A341-D612E1A3FC34}" destId="{D5C33CD9-C973-4A4C-9E6C-E2AF77B2C452}" srcOrd="3" destOrd="0" presId="urn:microsoft.com/office/officeart/2005/8/layout/venn1"/>
    <dgm:cxn modelId="{B5979D27-A42D-47A3-B75F-A2BAA3E76A76}" type="presParOf" srcId="{82BEC3FB-3CAA-48EB-A341-D612E1A3FC34}" destId="{D9E107DB-261A-4B3C-8DB5-512A97106FEB}" srcOrd="4" destOrd="0" presId="urn:microsoft.com/office/officeart/2005/8/layout/venn1"/>
    <dgm:cxn modelId="{A6F44162-D2E7-4B6E-AE2A-BDF185A9DE13}" type="presParOf" srcId="{82BEC3FB-3CAA-48EB-A341-D612E1A3FC34}" destId="{B2D90BB8-9F7D-4076-BFD1-012692B1E88D}" srcOrd="5" destOrd="0" presId="urn:microsoft.com/office/officeart/2005/8/layout/venn1"/>
    <dgm:cxn modelId="{158AD50D-6745-4DB7-B16B-14C913081025}" type="presParOf" srcId="{82BEC3FB-3CAA-48EB-A341-D612E1A3FC34}" destId="{88EE7F9A-354C-478A-BB42-7E4110E1A48D}" srcOrd="6" destOrd="0" presId="urn:microsoft.com/office/officeart/2005/8/layout/venn1"/>
    <dgm:cxn modelId="{88579F98-ABB0-49C2-9F67-6DFEEC6548A6}" type="presParOf" srcId="{82BEC3FB-3CAA-48EB-A341-D612E1A3FC34}" destId="{3667FE02-9349-4B9C-A95E-618423BCEE4B}" srcOrd="7" destOrd="0" presId="urn:microsoft.com/office/officeart/2005/8/layout/venn1"/>
    <dgm:cxn modelId="{B2FEBE93-386C-48E9-B056-80D6C3BF1D74}" type="presParOf" srcId="{82BEC3FB-3CAA-48EB-A341-D612E1A3FC34}" destId="{52D49FC1-4826-4686-8DAA-486DBFBAE25E}" srcOrd="8" destOrd="0" presId="urn:microsoft.com/office/officeart/2005/8/layout/venn1"/>
    <dgm:cxn modelId="{E0D5CCD7-51AC-453F-A01C-FE891EFBE17C}" type="presParOf" srcId="{82BEC3FB-3CAA-48EB-A341-D612E1A3FC34}" destId="{406DF6A1-F221-48DD-81B6-C107055E8E13}" srcOrd="9" destOrd="0" presId="urn:microsoft.com/office/officeart/2005/8/layout/venn1"/>
    <dgm:cxn modelId="{2B40502B-1FB5-461E-9347-70FE1CF517AC}" type="presParOf" srcId="{82BEC3FB-3CAA-48EB-A341-D612E1A3FC34}" destId="{FE21ED24-D424-42C2-99D5-02FF839FBC71}" srcOrd="10" destOrd="0" presId="urn:microsoft.com/office/officeart/2005/8/layout/venn1"/>
    <dgm:cxn modelId="{9C5DEE43-C4FF-4BA8-8FF8-99E687132D9A}" type="presParOf" srcId="{82BEC3FB-3CAA-48EB-A341-D612E1A3FC34}" destId="{97E56CC6-A879-4632-A54C-81828618BCAF}"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77134D-FEE3-485D-80DD-69BD19A52F1C}"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en-US"/>
        </a:p>
      </dgm:t>
    </dgm:pt>
    <dgm:pt modelId="{5AC87683-4A7C-4C8C-B691-A1BBA5B54862}">
      <dgm:prSet custT="1"/>
      <dgm:spPr/>
      <dgm:t>
        <a:bodyPr/>
        <a:lstStyle/>
        <a:p>
          <a:pPr rtl="0"/>
          <a:r>
            <a:rPr lang="en-US" sz="1800" b="1" dirty="0" smtClean="0">
              <a:latin typeface="Arial" pitchFamily="34" charset="0"/>
              <a:cs typeface="Arial" pitchFamily="34" charset="0"/>
            </a:rPr>
            <a:t>Commission Claim</a:t>
          </a:r>
          <a:endParaRPr lang="en-US" sz="1800" b="1" dirty="0">
            <a:latin typeface="Arial" pitchFamily="34" charset="0"/>
            <a:cs typeface="Arial" pitchFamily="34" charset="0"/>
          </a:endParaRPr>
        </a:p>
      </dgm:t>
    </dgm:pt>
    <dgm:pt modelId="{B94A2D1E-7C22-4A76-B21D-FB18C16F2A32}" type="parTrans" cxnId="{5F5CD025-E994-43BB-BB95-DB7198D8D057}">
      <dgm:prSet/>
      <dgm:spPr/>
      <dgm:t>
        <a:bodyPr/>
        <a:lstStyle/>
        <a:p>
          <a:endParaRPr lang="en-US"/>
        </a:p>
      </dgm:t>
    </dgm:pt>
    <dgm:pt modelId="{427D392B-76A0-49B3-B021-79F9E1FB089C}" type="sibTrans" cxnId="{5F5CD025-E994-43BB-BB95-DB7198D8D057}">
      <dgm:prSet/>
      <dgm:spPr/>
      <dgm:t>
        <a:bodyPr/>
        <a:lstStyle/>
        <a:p>
          <a:endParaRPr lang="en-US"/>
        </a:p>
      </dgm:t>
    </dgm:pt>
    <dgm:pt modelId="{13E099E0-0E01-4106-9EA5-6B10C3747BE6}">
      <dgm:prSet custT="1"/>
      <dgm:spPr/>
      <dgm:t>
        <a:bodyPr/>
        <a:lstStyle/>
        <a:p>
          <a:pPr rtl="0"/>
          <a:r>
            <a:rPr lang="en-US" sz="1800" b="1" dirty="0" smtClean="0">
              <a:latin typeface="Arial" pitchFamily="34" charset="0"/>
              <a:cs typeface="Arial" pitchFamily="34" charset="0"/>
            </a:rPr>
            <a:t>Expired Listing</a:t>
          </a:r>
          <a:endParaRPr lang="en-US" sz="1800" b="1" dirty="0">
            <a:latin typeface="Arial" pitchFamily="34" charset="0"/>
            <a:cs typeface="Arial" pitchFamily="34" charset="0"/>
          </a:endParaRPr>
        </a:p>
      </dgm:t>
    </dgm:pt>
    <dgm:pt modelId="{63F07D7A-9DC5-4CA7-AFB0-2F58E7D40015}" type="parTrans" cxnId="{4CF4FD04-5196-41D9-AA4E-6A4623D5A80C}">
      <dgm:prSet/>
      <dgm:spPr/>
      <dgm:t>
        <a:bodyPr/>
        <a:lstStyle/>
        <a:p>
          <a:endParaRPr lang="en-US"/>
        </a:p>
      </dgm:t>
    </dgm:pt>
    <dgm:pt modelId="{67FBE19D-5290-480A-AA5F-19B43B390066}" type="sibTrans" cxnId="{4CF4FD04-5196-41D9-AA4E-6A4623D5A80C}">
      <dgm:prSet/>
      <dgm:spPr/>
      <dgm:t>
        <a:bodyPr/>
        <a:lstStyle/>
        <a:p>
          <a:endParaRPr lang="en-US"/>
        </a:p>
      </dgm:t>
    </dgm:pt>
    <dgm:pt modelId="{B4D8BC16-6A89-4248-A3E6-4F7310FF73D8}">
      <dgm:prSet custT="1"/>
      <dgm:spPr/>
      <dgm:t>
        <a:bodyPr/>
        <a:lstStyle/>
        <a:p>
          <a:pPr rtl="0"/>
          <a:r>
            <a:rPr lang="en-US" sz="1800" b="1" dirty="0" smtClean="0">
              <a:latin typeface="Arial" pitchFamily="34" charset="0"/>
              <a:cs typeface="Arial" pitchFamily="34" charset="0"/>
            </a:rPr>
            <a:t>Statute of Frauds</a:t>
          </a:r>
          <a:endParaRPr lang="en-US" sz="1800" b="1" dirty="0">
            <a:latin typeface="Arial" pitchFamily="34" charset="0"/>
            <a:cs typeface="Arial" pitchFamily="34" charset="0"/>
          </a:endParaRPr>
        </a:p>
      </dgm:t>
    </dgm:pt>
    <dgm:pt modelId="{528E7E41-83A5-4B77-B777-482CF9CDAF32}" type="parTrans" cxnId="{1290CCC2-55AF-49BC-B385-47B052A52367}">
      <dgm:prSet/>
      <dgm:spPr/>
      <dgm:t>
        <a:bodyPr/>
        <a:lstStyle/>
        <a:p>
          <a:endParaRPr lang="en-US"/>
        </a:p>
      </dgm:t>
    </dgm:pt>
    <dgm:pt modelId="{6603056A-8ADD-4D16-B3E7-D7CC93CA9809}" type="sibTrans" cxnId="{1290CCC2-55AF-49BC-B385-47B052A52367}">
      <dgm:prSet/>
      <dgm:spPr/>
      <dgm:t>
        <a:bodyPr/>
        <a:lstStyle/>
        <a:p>
          <a:endParaRPr lang="en-US"/>
        </a:p>
      </dgm:t>
    </dgm:pt>
    <dgm:pt modelId="{1A83D557-F123-4F53-93F7-79E7EA5A0ED5}">
      <dgm:prSet custT="1"/>
      <dgm:spPr/>
      <dgm:t>
        <a:bodyPr/>
        <a:lstStyle/>
        <a:p>
          <a:pPr rtl="0"/>
          <a:r>
            <a:rPr lang="en-US" sz="1800" b="1" dirty="0" smtClean="0">
              <a:latin typeface="Arial" pitchFamily="34" charset="0"/>
              <a:cs typeface="Arial" pitchFamily="34" charset="0"/>
            </a:rPr>
            <a:t>Article 26 </a:t>
          </a:r>
          <a:endParaRPr lang="en-US" sz="1800" b="1" dirty="0">
            <a:latin typeface="Arial" pitchFamily="34" charset="0"/>
            <a:cs typeface="Arial" pitchFamily="34" charset="0"/>
          </a:endParaRPr>
        </a:p>
      </dgm:t>
    </dgm:pt>
    <dgm:pt modelId="{AB89B4CF-DEE1-43A3-80D4-A3BB88C6E3B0}" type="parTrans" cxnId="{828D6B75-9788-4646-A5FE-6B228F27BD9C}">
      <dgm:prSet/>
      <dgm:spPr/>
      <dgm:t>
        <a:bodyPr/>
        <a:lstStyle/>
        <a:p>
          <a:endParaRPr lang="en-US"/>
        </a:p>
      </dgm:t>
    </dgm:pt>
    <dgm:pt modelId="{385BF612-53C4-4EFB-A042-FEA13ADD7949}" type="sibTrans" cxnId="{828D6B75-9788-4646-A5FE-6B228F27BD9C}">
      <dgm:prSet/>
      <dgm:spPr/>
      <dgm:t>
        <a:bodyPr/>
        <a:lstStyle/>
        <a:p>
          <a:endParaRPr lang="en-US"/>
        </a:p>
      </dgm:t>
    </dgm:pt>
    <dgm:pt modelId="{C03099EF-2A09-4BF1-8F2A-219861E9EA59}">
      <dgm:prSet custT="1"/>
      <dgm:spPr/>
      <dgm:t>
        <a:bodyPr/>
        <a:lstStyle/>
        <a:p>
          <a:pPr rtl="0"/>
          <a:r>
            <a:rPr lang="en-US" sz="1800" b="1" dirty="0" smtClean="0">
              <a:latin typeface="Arial" pitchFamily="34" charset="0"/>
              <a:cs typeface="Arial" pitchFamily="34" charset="0"/>
            </a:rPr>
            <a:t>Limited Practice of Law</a:t>
          </a:r>
          <a:endParaRPr lang="en-US" sz="1800" b="1" dirty="0">
            <a:latin typeface="Arial" pitchFamily="34" charset="0"/>
            <a:cs typeface="Arial" pitchFamily="34" charset="0"/>
          </a:endParaRPr>
        </a:p>
      </dgm:t>
    </dgm:pt>
    <dgm:pt modelId="{F6ACE690-C151-4451-9E6E-F1368E5424B2}" type="parTrans" cxnId="{A5A74240-B0D9-40DC-B100-788C18800B76}">
      <dgm:prSet/>
      <dgm:spPr/>
      <dgm:t>
        <a:bodyPr/>
        <a:lstStyle/>
        <a:p>
          <a:endParaRPr lang="en-US"/>
        </a:p>
      </dgm:t>
    </dgm:pt>
    <dgm:pt modelId="{9CFB17D4-847F-4BAB-AB4E-0C785DD234C3}" type="sibTrans" cxnId="{A5A74240-B0D9-40DC-B100-788C18800B76}">
      <dgm:prSet/>
      <dgm:spPr/>
      <dgm:t>
        <a:bodyPr/>
        <a:lstStyle/>
        <a:p>
          <a:endParaRPr lang="en-US"/>
        </a:p>
      </dgm:t>
    </dgm:pt>
    <dgm:pt modelId="{CEDD9310-BA6A-470D-B0EF-7AA9863C1FBD}" type="pres">
      <dgm:prSet presAssocID="{D677134D-FEE3-485D-80DD-69BD19A52F1C}" presName="compositeShape" presStyleCnt="0">
        <dgm:presLayoutVars>
          <dgm:dir/>
          <dgm:resizeHandles/>
        </dgm:presLayoutVars>
      </dgm:prSet>
      <dgm:spPr/>
      <dgm:t>
        <a:bodyPr/>
        <a:lstStyle/>
        <a:p>
          <a:endParaRPr lang="en-US"/>
        </a:p>
      </dgm:t>
    </dgm:pt>
    <dgm:pt modelId="{A8E7FE6D-D856-423C-9A7E-A7BE6A151193}" type="pres">
      <dgm:prSet presAssocID="{D677134D-FEE3-485D-80DD-69BD19A52F1C}" presName="pyramid" presStyleLbl="node1" presStyleIdx="0" presStyleCnt="1"/>
      <dgm:spPr/>
    </dgm:pt>
    <dgm:pt modelId="{E81A6B4E-9CA5-4616-B4A1-37396C6C418E}" type="pres">
      <dgm:prSet presAssocID="{D677134D-FEE3-485D-80DD-69BD19A52F1C}" presName="theList" presStyleCnt="0"/>
      <dgm:spPr/>
    </dgm:pt>
    <dgm:pt modelId="{9625EC6D-3CC9-46D9-9B28-033F1C86E125}" type="pres">
      <dgm:prSet presAssocID="{5AC87683-4A7C-4C8C-B691-A1BBA5B54862}" presName="aNode" presStyleLbl="fgAcc1" presStyleIdx="0" presStyleCnt="5" custLinFactNeighborX="-145" custLinFactNeighborY="5174">
        <dgm:presLayoutVars>
          <dgm:bulletEnabled val="1"/>
        </dgm:presLayoutVars>
      </dgm:prSet>
      <dgm:spPr/>
      <dgm:t>
        <a:bodyPr/>
        <a:lstStyle/>
        <a:p>
          <a:endParaRPr lang="en-US"/>
        </a:p>
      </dgm:t>
    </dgm:pt>
    <dgm:pt modelId="{67F3DAFC-6510-42C1-B103-EF95429B1052}" type="pres">
      <dgm:prSet presAssocID="{5AC87683-4A7C-4C8C-B691-A1BBA5B54862}" presName="aSpace" presStyleCnt="0"/>
      <dgm:spPr/>
    </dgm:pt>
    <dgm:pt modelId="{4AAC3447-7031-4726-B94B-32C7DA3DA1EE}" type="pres">
      <dgm:prSet presAssocID="{13E099E0-0E01-4106-9EA5-6B10C3747BE6}" presName="aNode" presStyleLbl="fgAcc1" presStyleIdx="1" presStyleCnt="5">
        <dgm:presLayoutVars>
          <dgm:bulletEnabled val="1"/>
        </dgm:presLayoutVars>
      </dgm:prSet>
      <dgm:spPr/>
      <dgm:t>
        <a:bodyPr/>
        <a:lstStyle/>
        <a:p>
          <a:endParaRPr lang="en-US"/>
        </a:p>
      </dgm:t>
    </dgm:pt>
    <dgm:pt modelId="{312EE14B-C1F2-4860-9F15-08FC7D20D18B}" type="pres">
      <dgm:prSet presAssocID="{13E099E0-0E01-4106-9EA5-6B10C3747BE6}" presName="aSpace" presStyleCnt="0"/>
      <dgm:spPr/>
    </dgm:pt>
    <dgm:pt modelId="{D07B594A-C445-46DE-88CE-3CDAAF756D87}" type="pres">
      <dgm:prSet presAssocID="{B4D8BC16-6A89-4248-A3E6-4F7310FF73D8}" presName="aNode" presStyleLbl="fgAcc1" presStyleIdx="2" presStyleCnt="5">
        <dgm:presLayoutVars>
          <dgm:bulletEnabled val="1"/>
        </dgm:presLayoutVars>
      </dgm:prSet>
      <dgm:spPr/>
      <dgm:t>
        <a:bodyPr/>
        <a:lstStyle/>
        <a:p>
          <a:endParaRPr lang="en-US"/>
        </a:p>
      </dgm:t>
    </dgm:pt>
    <dgm:pt modelId="{88B6377F-8566-4A54-999C-7CD8D3A6F1EB}" type="pres">
      <dgm:prSet presAssocID="{B4D8BC16-6A89-4248-A3E6-4F7310FF73D8}" presName="aSpace" presStyleCnt="0"/>
      <dgm:spPr/>
    </dgm:pt>
    <dgm:pt modelId="{CAE1CCF1-0EC3-4938-B4E5-442FAEAE466A}" type="pres">
      <dgm:prSet presAssocID="{1A83D557-F123-4F53-93F7-79E7EA5A0ED5}" presName="aNode" presStyleLbl="fgAcc1" presStyleIdx="3" presStyleCnt="5">
        <dgm:presLayoutVars>
          <dgm:bulletEnabled val="1"/>
        </dgm:presLayoutVars>
      </dgm:prSet>
      <dgm:spPr/>
      <dgm:t>
        <a:bodyPr/>
        <a:lstStyle/>
        <a:p>
          <a:endParaRPr lang="en-US"/>
        </a:p>
      </dgm:t>
    </dgm:pt>
    <dgm:pt modelId="{E675B705-AB61-495A-83E0-7F1D50E31AC2}" type="pres">
      <dgm:prSet presAssocID="{1A83D557-F123-4F53-93F7-79E7EA5A0ED5}" presName="aSpace" presStyleCnt="0"/>
      <dgm:spPr/>
    </dgm:pt>
    <dgm:pt modelId="{63EA7C7F-F0A8-4DAF-97BC-8726AE9BCA01}" type="pres">
      <dgm:prSet presAssocID="{C03099EF-2A09-4BF1-8F2A-219861E9EA59}" presName="aNode" presStyleLbl="fgAcc1" presStyleIdx="4" presStyleCnt="5" custLinFactNeighborX="-145" custLinFactNeighborY="4790">
        <dgm:presLayoutVars>
          <dgm:bulletEnabled val="1"/>
        </dgm:presLayoutVars>
      </dgm:prSet>
      <dgm:spPr/>
      <dgm:t>
        <a:bodyPr/>
        <a:lstStyle/>
        <a:p>
          <a:endParaRPr lang="en-US"/>
        </a:p>
      </dgm:t>
    </dgm:pt>
    <dgm:pt modelId="{8D32236D-C9C5-4F9D-BB21-146CFCE5AB99}" type="pres">
      <dgm:prSet presAssocID="{C03099EF-2A09-4BF1-8F2A-219861E9EA59}" presName="aSpace" presStyleCnt="0"/>
      <dgm:spPr/>
    </dgm:pt>
  </dgm:ptLst>
  <dgm:cxnLst>
    <dgm:cxn modelId="{1290CCC2-55AF-49BC-B385-47B052A52367}" srcId="{D677134D-FEE3-485D-80DD-69BD19A52F1C}" destId="{B4D8BC16-6A89-4248-A3E6-4F7310FF73D8}" srcOrd="2" destOrd="0" parTransId="{528E7E41-83A5-4B77-B777-482CF9CDAF32}" sibTransId="{6603056A-8ADD-4D16-B3E7-D7CC93CA9809}"/>
    <dgm:cxn modelId="{5F5CD025-E994-43BB-BB95-DB7198D8D057}" srcId="{D677134D-FEE3-485D-80DD-69BD19A52F1C}" destId="{5AC87683-4A7C-4C8C-B691-A1BBA5B54862}" srcOrd="0" destOrd="0" parTransId="{B94A2D1E-7C22-4A76-B21D-FB18C16F2A32}" sibTransId="{427D392B-76A0-49B3-B021-79F9E1FB089C}"/>
    <dgm:cxn modelId="{FB8AD046-C9D2-4000-A435-210E0884AA1E}" type="presOf" srcId="{D677134D-FEE3-485D-80DD-69BD19A52F1C}" destId="{CEDD9310-BA6A-470D-B0EF-7AA9863C1FBD}" srcOrd="0" destOrd="0" presId="urn:microsoft.com/office/officeart/2005/8/layout/pyramid2"/>
    <dgm:cxn modelId="{A5A74240-B0D9-40DC-B100-788C18800B76}" srcId="{D677134D-FEE3-485D-80DD-69BD19A52F1C}" destId="{C03099EF-2A09-4BF1-8F2A-219861E9EA59}" srcOrd="4" destOrd="0" parTransId="{F6ACE690-C151-4451-9E6E-F1368E5424B2}" sibTransId="{9CFB17D4-847F-4BAB-AB4E-0C785DD234C3}"/>
    <dgm:cxn modelId="{72FB68B3-A80F-4F43-BC3B-16B38C42BBE6}" type="presOf" srcId="{13E099E0-0E01-4106-9EA5-6B10C3747BE6}" destId="{4AAC3447-7031-4726-B94B-32C7DA3DA1EE}" srcOrd="0" destOrd="0" presId="urn:microsoft.com/office/officeart/2005/8/layout/pyramid2"/>
    <dgm:cxn modelId="{7440B0E6-226D-4CB5-8E22-1C5357750E61}" type="presOf" srcId="{1A83D557-F123-4F53-93F7-79E7EA5A0ED5}" destId="{CAE1CCF1-0EC3-4938-B4E5-442FAEAE466A}" srcOrd="0" destOrd="0" presId="urn:microsoft.com/office/officeart/2005/8/layout/pyramid2"/>
    <dgm:cxn modelId="{9C73F6BE-41AD-41DE-96E2-346F9FB6D0B4}" type="presOf" srcId="{B4D8BC16-6A89-4248-A3E6-4F7310FF73D8}" destId="{D07B594A-C445-46DE-88CE-3CDAAF756D87}" srcOrd="0" destOrd="0" presId="urn:microsoft.com/office/officeart/2005/8/layout/pyramid2"/>
    <dgm:cxn modelId="{828D6B75-9788-4646-A5FE-6B228F27BD9C}" srcId="{D677134D-FEE3-485D-80DD-69BD19A52F1C}" destId="{1A83D557-F123-4F53-93F7-79E7EA5A0ED5}" srcOrd="3" destOrd="0" parTransId="{AB89B4CF-DEE1-43A3-80D4-A3BB88C6E3B0}" sibTransId="{385BF612-53C4-4EFB-A042-FEA13ADD7949}"/>
    <dgm:cxn modelId="{FF29BBB2-5F6E-4AF1-9AEB-8632C68C007D}" type="presOf" srcId="{C03099EF-2A09-4BF1-8F2A-219861E9EA59}" destId="{63EA7C7F-F0A8-4DAF-97BC-8726AE9BCA01}" srcOrd="0" destOrd="0" presId="urn:microsoft.com/office/officeart/2005/8/layout/pyramid2"/>
    <dgm:cxn modelId="{4CF4FD04-5196-41D9-AA4E-6A4623D5A80C}" srcId="{D677134D-FEE3-485D-80DD-69BD19A52F1C}" destId="{13E099E0-0E01-4106-9EA5-6B10C3747BE6}" srcOrd="1" destOrd="0" parTransId="{63F07D7A-9DC5-4CA7-AFB0-2F58E7D40015}" sibTransId="{67FBE19D-5290-480A-AA5F-19B43B390066}"/>
    <dgm:cxn modelId="{1800CF02-6DAD-4322-9591-4E19AD3653B2}" type="presOf" srcId="{5AC87683-4A7C-4C8C-B691-A1BBA5B54862}" destId="{9625EC6D-3CC9-46D9-9B28-033F1C86E125}" srcOrd="0" destOrd="0" presId="urn:microsoft.com/office/officeart/2005/8/layout/pyramid2"/>
    <dgm:cxn modelId="{B071619F-2CA2-42B2-A058-627989C2C291}" type="presParOf" srcId="{CEDD9310-BA6A-470D-B0EF-7AA9863C1FBD}" destId="{A8E7FE6D-D856-423C-9A7E-A7BE6A151193}" srcOrd="0" destOrd="0" presId="urn:microsoft.com/office/officeart/2005/8/layout/pyramid2"/>
    <dgm:cxn modelId="{6477D11C-A6F5-481E-9394-D421356BC534}" type="presParOf" srcId="{CEDD9310-BA6A-470D-B0EF-7AA9863C1FBD}" destId="{E81A6B4E-9CA5-4616-B4A1-37396C6C418E}" srcOrd="1" destOrd="0" presId="urn:microsoft.com/office/officeart/2005/8/layout/pyramid2"/>
    <dgm:cxn modelId="{37D49140-64F3-470E-9EB8-DFB1CBA2509E}" type="presParOf" srcId="{E81A6B4E-9CA5-4616-B4A1-37396C6C418E}" destId="{9625EC6D-3CC9-46D9-9B28-033F1C86E125}" srcOrd="0" destOrd="0" presId="urn:microsoft.com/office/officeart/2005/8/layout/pyramid2"/>
    <dgm:cxn modelId="{4ACD2857-7F98-4014-8D62-14D812740A71}" type="presParOf" srcId="{E81A6B4E-9CA5-4616-B4A1-37396C6C418E}" destId="{67F3DAFC-6510-42C1-B103-EF95429B1052}" srcOrd="1" destOrd="0" presId="urn:microsoft.com/office/officeart/2005/8/layout/pyramid2"/>
    <dgm:cxn modelId="{0CE895B4-C47F-42B5-91FE-EC0353C63007}" type="presParOf" srcId="{E81A6B4E-9CA5-4616-B4A1-37396C6C418E}" destId="{4AAC3447-7031-4726-B94B-32C7DA3DA1EE}" srcOrd="2" destOrd="0" presId="urn:microsoft.com/office/officeart/2005/8/layout/pyramid2"/>
    <dgm:cxn modelId="{B6597E11-0D05-4A8A-94A2-CC1FAE86D74B}" type="presParOf" srcId="{E81A6B4E-9CA5-4616-B4A1-37396C6C418E}" destId="{312EE14B-C1F2-4860-9F15-08FC7D20D18B}" srcOrd="3" destOrd="0" presId="urn:microsoft.com/office/officeart/2005/8/layout/pyramid2"/>
    <dgm:cxn modelId="{69C840EF-7EB1-461D-BF0A-2E77844B752A}" type="presParOf" srcId="{E81A6B4E-9CA5-4616-B4A1-37396C6C418E}" destId="{D07B594A-C445-46DE-88CE-3CDAAF756D87}" srcOrd="4" destOrd="0" presId="urn:microsoft.com/office/officeart/2005/8/layout/pyramid2"/>
    <dgm:cxn modelId="{592FA254-CC73-493B-A0C5-5D6CA81748B8}" type="presParOf" srcId="{E81A6B4E-9CA5-4616-B4A1-37396C6C418E}" destId="{88B6377F-8566-4A54-999C-7CD8D3A6F1EB}" srcOrd="5" destOrd="0" presId="urn:microsoft.com/office/officeart/2005/8/layout/pyramid2"/>
    <dgm:cxn modelId="{A3708529-0DA5-4F2F-83DF-ED1E675F983A}" type="presParOf" srcId="{E81A6B4E-9CA5-4616-B4A1-37396C6C418E}" destId="{CAE1CCF1-0EC3-4938-B4E5-442FAEAE466A}" srcOrd="6" destOrd="0" presId="urn:microsoft.com/office/officeart/2005/8/layout/pyramid2"/>
    <dgm:cxn modelId="{827B46F8-69EB-4134-AEDE-183D2E9D3C3C}" type="presParOf" srcId="{E81A6B4E-9CA5-4616-B4A1-37396C6C418E}" destId="{E675B705-AB61-495A-83E0-7F1D50E31AC2}" srcOrd="7" destOrd="0" presId="urn:microsoft.com/office/officeart/2005/8/layout/pyramid2"/>
    <dgm:cxn modelId="{C61DDACD-1A97-48B6-B5A3-735A44692844}" type="presParOf" srcId="{E81A6B4E-9CA5-4616-B4A1-37396C6C418E}" destId="{63EA7C7F-F0A8-4DAF-97BC-8726AE9BCA01}" srcOrd="8" destOrd="0" presId="urn:microsoft.com/office/officeart/2005/8/layout/pyramid2"/>
    <dgm:cxn modelId="{BA93D93E-26CB-4344-A6C9-8A3E27A32188}" type="presParOf" srcId="{E81A6B4E-9CA5-4616-B4A1-37396C6C418E}" destId="{8D32236D-C9C5-4F9D-BB21-146CFCE5AB99}"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1291F-3C6F-416E-915C-0ACC2F0BDA76}">
      <dsp:nvSpPr>
        <dsp:cNvPr id="0" name=""/>
        <dsp:cNvSpPr/>
      </dsp:nvSpPr>
      <dsp:spPr>
        <a:xfrm>
          <a:off x="3253623" y="919088"/>
          <a:ext cx="1231306" cy="12313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D63C5D7-8336-4050-8DC9-67A3B84DC455}">
      <dsp:nvSpPr>
        <dsp:cNvPr id="0" name=""/>
        <dsp:cNvSpPr/>
      </dsp:nvSpPr>
      <dsp:spPr>
        <a:xfrm>
          <a:off x="2726539" y="0"/>
          <a:ext cx="2285474" cy="8384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lvl="0" algn="l" defTabSz="1066800" rtl="0">
            <a:lnSpc>
              <a:spcPct val="90000"/>
            </a:lnSpc>
            <a:spcBef>
              <a:spcPct val="0"/>
            </a:spcBef>
            <a:spcAft>
              <a:spcPct val="35000"/>
            </a:spcAft>
          </a:pPr>
          <a:r>
            <a:rPr lang="en-US" sz="2400" b="1" kern="1200" dirty="0" err="1" smtClean="0">
              <a:solidFill>
                <a:schemeClr val="tx1"/>
              </a:solidFill>
              <a:latin typeface="Arial" pitchFamily="34" charset="0"/>
              <a:cs typeface="Arial" pitchFamily="34" charset="0"/>
            </a:rPr>
            <a:t>Unidsclosed</a:t>
          </a:r>
          <a:r>
            <a:rPr lang="en-US" sz="2400" b="1" kern="1200" dirty="0" smtClean="0">
              <a:solidFill>
                <a:schemeClr val="tx1"/>
              </a:solidFill>
              <a:latin typeface="Arial" pitchFamily="34" charset="0"/>
              <a:cs typeface="Arial" pitchFamily="34" charset="0"/>
            </a:rPr>
            <a:t> defects</a:t>
          </a:r>
          <a:endParaRPr lang="en-US" sz="2400" b="1" kern="1200" dirty="0">
            <a:solidFill>
              <a:schemeClr val="tx1"/>
            </a:solidFill>
            <a:latin typeface="Arial" pitchFamily="34" charset="0"/>
            <a:cs typeface="Arial" pitchFamily="34" charset="0"/>
          </a:endParaRPr>
        </a:p>
        <a:p>
          <a:pPr marL="228600" lvl="1" indent="-228600" algn="l" defTabSz="1066800" rtl="0">
            <a:lnSpc>
              <a:spcPct val="90000"/>
            </a:lnSpc>
            <a:spcBef>
              <a:spcPct val="0"/>
            </a:spcBef>
            <a:spcAft>
              <a:spcPct val="15000"/>
            </a:spcAft>
            <a:buChar char="••"/>
          </a:pPr>
          <a:r>
            <a:rPr lang="en-US" sz="2400" b="1" kern="1200" dirty="0" smtClean="0">
              <a:solidFill>
                <a:schemeClr val="tx1"/>
              </a:solidFill>
              <a:latin typeface="Arial" pitchFamily="34" charset="0"/>
              <a:cs typeface="Arial" pitchFamily="34" charset="0"/>
            </a:rPr>
            <a:t>Only Cosmetic?</a:t>
          </a:r>
          <a:endParaRPr lang="en-US" sz="2400" b="1" kern="1200" dirty="0">
            <a:solidFill>
              <a:schemeClr val="tx1"/>
            </a:solidFill>
            <a:latin typeface="Arial" pitchFamily="34" charset="0"/>
            <a:cs typeface="Arial" pitchFamily="34" charset="0"/>
          </a:endParaRPr>
        </a:p>
      </dsp:txBody>
      <dsp:txXfrm>
        <a:off x="2726539" y="0"/>
        <a:ext cx="2285474" cy="838438"/>
      </dsp:txXfrm>
    </dsp:sp>
    <dsp:sp modelId="{8B6C9757-1E2E-4DCE-97A8-91A0E4FF5597}">
      <dsp:nvSpPr>
        <dsp:cNvPr id="0" name=""/>
        <dsp:cNvSpPr/>
      </dsp:nvSpPr>
      <dsp:spPr>
        <a:xfrm>
          <a:off x="3653284" y="1149858"/>
          <a:ext cx="1231306" cy="12313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5C33CD9-C973-4A4C-9E6C-E2AF77B2C452}">
      <dsp:nvSpPr>
        <dsp:cNvPr id="0" name=""/>
        <dsp:cNvSpPr/>
      </dsp:nvSpPr>
      <dsp:spPr>
        <a:xfrm>
          <a:off x="5114179" y="798512"/>
          <a:ext cx="1182051" cy="9182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b="1" kern="1200" dirty="0" smtClean="0">
              <a:latin typeface="Arial" pitchFamily="34" charset="0"/>
              <a:cs typeface="Arial" pitchFamily="34" charset="0"/>
            </a:rPr>
            <a:t>Were there Red Flags?</a:t>
          </a:r>
          <a:endParaRPr lang="en-US" sz="2000" b="1" kern="1200" dirty="0">
            <a:latin typeface="Arial" pitchFamily="34" charset="0"/>
            <a:cs typeface="Arial" pitchFamily="34" charset="0"/>
          </a:endParaRPr>
        </a:p>
      </dsp:txBody>
      <dsp:txXfrm>
        <a:off x="5114179" y="798512"/>
        <a:ext cx="1182051" cy="918289"/>
      </dsp:txXfrm>
    </dsp:sp>
    <dsp:sp modelId="{D9E107DB-261A-4B3C-8DB5-512A97106FEB}">
      <dsp:nvSpPr>
        <dsp:cNvPr id="0" name=""/>
        <dsp:cNvSpPr/>
      </dsp:nvSpPr>
      <dsp:spPr>
        <a:xfrm>
          <a:off x="3653284" y="1611398"/>
          <a:ext cx="1231306" cy="12313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2D90BB8-9F7D-4076-BFD1-012692B1E88D}">
      <dsp:nvSpPr>
        <dsp:cNvPr id="0" name=""/>
        <dsp:cNvSpPr/>
      </dsp:nvSpPr>
      <dsp:spPr>
        <a:xfrm>
          <a:off x="4789666" y="2167961"/>
          <a:ext cx="1831078" cy="102608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lvl="0" algn="l" defTabSz="1066800" rtl="0">
            <a:lnSpc>
              <a:spcPct val="90000"/>
            </a:lnSpc>
            <a:spcBef>
              <a:spcPct val="0"/>
            </a:spcBef>
            <a:spcAft>
              <a:spcPct val="35000"/>
            </a:spcAft>
          </a:pPr>
          <a:r>
            <a:rPr lang="en-US" sz="2400" b="1" kern="1200" dirty="0" smtClean="0">
              <a:latin typeface="Arial" pitchFamily="34" charset="0"/>
              <a:cs typeface="Arial" pitchFamily="34" charset="0"/>
            </a:rPr>
            <a:t>“AS IS”</a:t>
          </a:r>
          <a:endParaRPr lang="en-US" sz="2400" b="1" kern="1200" dirty="0">
            <a:latin typeface="Arial" pitchFamily="34" charset="0"/>
            <a:cs typeface="Arial" pitchFamily="34" charset="0"/>
          </a:endParaRPr>
        </a:p>
        <a:p>
          <a:pPr marL="228600" lvl="1" indent="-228600" algn="l" defTabSz="1066800" rtl="0">
            <a:lnSpc>
              <a:spcPct val="90000"/>
            </a:lnSpc>
            <a:spcBef>
              <a:spcPct val="0"/>
            </a:spcBef>
            <a:spcAft>
              <a:spcPct val="15000"/>
            </a:spcAft>
            <a:buChar char="••"/>
          </a:pPr>
          <a:r>
            <a:rPr lang="en-US" sz="2400" b="1" kern="1200" dirty="0" smtClean="0">
              <a:latin typeface="Arial" pitchFamily="34" charset="0"/>
              <a:cs typeface="Arial" pitchFamily="34" charset="0"/>
            </a:rPr>
            <a:t>Waiver of Warranties</a:t>
          </a:r>
          <a:endParaRPr lang="en-US" sz="2400" b="1" kern="1200" dirty="0">
            <a:latin typeface="Arial" pitchFamily="34" charset="0"/>
            <a:cs typeface="Arial" pitchFamily="34" charset="0"/>
          </a:endParaRPr>
        </a:p>
      </dsp:txBody>
      <dsp:txXfrm>
        <a:off x="4789666" y="2167961"/>
        <a:ext cx="1831078" cy="1026088"/>
      </dsp:txXfrm>
    </dsp:sp>
    <dsp:sp modelId="{88EE7F9A-354C-478A-BB42-7E4110E1A48D}">
      <dsp:nvSpPr>
        <dsp:cNvPr id="0" name=""/>
        <dsp:cNvSpPr/>
      </dsp:nvSpPr>
      <dsp:spPr>
        <a:xfrm>
          <a:off x="3253623" y="1842567"/>
          <a:ext cx="1231306" cy="12313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667FE02-9349-4B9C-A95E-618423BCEE4B}">
      <dsp:nvSpPr>
        <dsp:cNvPr id="0" name=""/>
        <dsp:cNvSpPr/>
      </dsp:nvSpPr>
      <dsp:spPr>
        <a:xfrm>
          <a:off x="3099710" y="3154124"/>
          <a:ext cx="1539133" cy="8384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b="1" kern="1200" dirty="0" smtClean="0">
              <a:latin typeface="Arial" pitchFamily="34" charset="0"/>
              <a:cs typeface="Arial" pitchFamily="34" charset="0"/>
            </a:rPr>
            <a:t>Who knew?</a:t>
          </a:r>
          <a:endParaRPr lang="en-US" sz="2000" b="1" kern="1200" dirty="0">
            <a:latin typeface="Arial" pitchFamily="34" charset="0"/>
            <a:cs typeface="Arial" pitchFamily="34" charset="0"/>
          </a:endParaRPr>
        </a:p>
      </dsp:txBody>
      <dsp:txXfrm>
        <a:off x="3099710" y="3154124"/>
        <a:ext cx="1539133" cy="838438"/>
      </dsp:txXfrm>
    </dsp:sp>
    <dsp:sp modelId="{52D49FC1-4826-4686-8DAA-486DBFBAE25E}">
      <dsp:nvSpPr>
        <dsp:cNvPr id="0" name=""/>
        <dsp:cNvSpPr/>
      </dsp:nvSpPr>
      <dsp:spPr>
        <a:xfrm>
          <a:off x="2853961" y="1611398"/>
          <a:ext cx="1231306" cy="12313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06DF6A1-F221-48DD-81B6-C107055E8E13}">
      <dsp:nvSpPr>
        <dsp:cNvPr id="0" name=""/>
        <dsp:cNvSpPr/>
      </dsp:nvSpPr>
      <dsp:spPr>
        <a:xfrm>
          <a:off x="1304054" y="2167961"/>
          <a:ext cx="1458585" cy="102608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b="1" kern="1200" dirty="0" smtClean="0">
              <a:latin typeface="Arial" pitchFamily="34" charset="0"/>
              <a:cs typeface="Arial" pitchFamily="34" charset="0"/>
            </a:rPr>
            <a:t>Damages</a:t>
          </a:r>
          <a:endParaRPr lang="en-US" sz="2000" b="1" kern="1200" dirty="0">
            <a:latin typeface="Arial" pitchFamily="34" charset="0"/>
            <a:cs typeface="Arial" pitchFamily="34" charset="0"/>
          </a:endParaRPr>
        </a:p>
      </dsp:txBody>
      <dsp:txXfrm>
        <a:off x="1304054" y="2167961"/>
        <a:ext cx="1458585" cy="1026088"/>
      </dsp:txXfrm>
    </dsp:sp>
    <dsp:sp modelId="{FE21ED24-D424-42C2-99D5-02FF839FBC71}">
      <dsp:nvSpPr>
        <dsp:cNvPr id="0" name=""/>
        <dsp:cNvSpPr/>
      </dsp:nvSpPr>
      <dsp:spPr>
        <a:xfrm>
          <a:off x="2853961" y="1149858"/>
          <a:ext cx="1231306" cy="12313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7E56CC6-A879-4632-A54C-81828618BCAF}">
      <dsp:nvSpPr>
        <dsp:cNvPr id="0" name=""/>
        <dsp:cNvSpPr/>
      </dsp:nvSpPr>
      <dsp:spPr>
        <a:xfrm>
          <a:off x="1304054" y="798512"/>
          <a:ext cx="1458585" cy="102608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b="1" kern="1200" dirty="0" smtClean="0">
              <a:latin typeface="Arial" pitchFamily="34" charset="0"/>
              <a:cs typeface="Arial" pitchFamily="34" charset="0"/>
            </a:rPr>
            <a:t>Hold Harmless?</a:t>
          </a:r>
          <a:endParaRPr lang="en-US" sz="2000" b="1" kern="1200" dirty="0">
            <a:latin typeface="Arial" pitchFamily="34" charset="0"/>
            <a:cs typeface="Arial" pitchFamily="34" charset="0"/>
          </a:endParaRPr>
        </a:p>
      </dsp:txBody>
      <dsp:txXfrm>
        <a:off x="1304054" y="798512"/>
        <a:ext cx="1458585" cy="10260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7FE6D-D856-423C-9A7E-A7BE6A151193}">
      <dsp:nvSpPr>
        <dsp:cNvPr id="0" name=""/>
        <dsp:cNvSpPr/>
      </dsp:nvSpPr>
      <dsp:spPr>
        <a:xfrm>
          <a:off x="0" y="0"/>
          <a:ext cx="3511826" cy="452596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25EC6D-3CC9-46D9-9B28-033F1C86E125}">
      <dsp:nvSpPr>
        <dsp:cNvPr id="0" name=""/>
        <dsp:cNvSpPr/>
      </dsp:nvSpPr>
      <dsp:spPr>
        <a:xfrm>
          <a:off x="1752603" y="457200"/>
          <a:ext cx="2282686" cy="64353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pitchFamily="34" charset="0"/>
              <a:cs typeface="Arial" pitchFamily="34" charset="0"/>
            </a:rPr>
            <a:t>Commission Claim</a:t>
          </a:r>
          <a:endParaRPr lang="en-US" sz="1800" b="1" kern="1200" dirty="0">
            <a:latin typeface="Arial" pitchFamily="34" charset="0"/>
            <a:cs typeface="Arial" pitchFamily="34" charset="0"/>
          </a:endParaRPr>
        </a:p>
      </dsp:txBody>
      <dsp:txXfrm>
        <a:off x="1784018" y="488615"/>
        <a:ext cx="2219856" cy="580705"/>
      </dsp:txXfrm>
    </dsp:sp>
    <dsp:sp modelId="{4AAC3447-7031-4726-B94B-32C7DA3DA1EE}">
      <dsp:nvSpPr>
        <dsp:cNvPr id="0" name=""/>
        <dsp:cNvSpPr/>
      </dsp:nvSpPr>
      <dsp:spPr>
        <a:xfrm>
          <a:off x="1755913" y="1177015"/>
          <a:ext cx="2282686" cy="64353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pitchFamily="34" charset="0"/>
              <a:cs typeface="Arial" pitchFamily="34" charset="0"/>
            </a:rPr>
            <a:t>Expired Listing</a:t>
          </a:r>
          <a:endParaRPr lang="en-US" sz="1800" b="1" kern="1200" dirty="0">
            <a:latin typeface="Arial" pitchFamily="34" charset="0"/>
            <a:cs typeface="Arial" pitchFamily="34" charset="0"/>
          </a:endParaRPr>
        </a:p>
      </dsp:txBody>
      <dsp:txXfrm>
        <a:off x="1787328" y="1208430"/>
        <a:ext cx="2219856" cy="580705"/>
      </dsp:txXfrm>
    </dsp:sp>
    <dsp:sp modelId="{D07B594A-C445-46DE-88CE-3CDAAF756D87}">
      <dsp:nvSpPr>
        <dsp:cNvPr id="0" name=""/>
        <dsp:cNvSpPr/>
      </dsp:nvSpPr>
      <dsp:spPr>
        <a:xfrm>
          <a:off x="1755913" y="1900992"/>
          <a:ext cx="2282686" cy="64353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pitchFamily="34" charset="0"/>
              <a:cs typeface="Arial" pitchFamily="34" charset="0"/>
            </a:rPr>
            <a:t>Statute of Frauds</a:t>
          </a:r>
          <a:endParaRPr lang="en-US" sz="1800" b="1" kern="1200" dirty="0">
            <a:latin typeface="Arial" pitchFamily="34" charset="0"/>
            <a:cs typeface="Arial" pitchFamily="34" charset="0"/>
          </a:endParaRPr>
        </a:p>
      </dsp:txBody>
      <dsp:txXfrm>
        <a:off x="1787328" y="1932407"/>
        <a:ext cx="2219856" cy="580705"/>
      </dsp:txXfrm>
    </dsp:sp>
    <dsp:sp modelId="{CAE1CCF1-0EC3-4938-B4E5-442FAEAE466A}">
      <dsp:nvSpPr>
        <dsp:cNvPr id="0" name=""/>
        <dsp:cNvSpPr/>
      </dsp:nvSpPr>
      <dsp:spPr>
        <a:xfrm>
          <a:off x="1755913" y="2624970"/>
          <a:ext cx="2282686" cy="64353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pitchFamily="34" charset="0"/>
              <a:cs typeface="Arial" pitchFamily="34" charset="0"/>
            </a:rPr>
            <a:t>Article 26 </a:t>
          </a:r>
          <a:endParaRPr lang="en-US" sz="1800" b="1" kern="1200" dirty="0">
            <a:latin typeface="Arial" pitchFamily="34" charset="0"/>
            <a:cs typeface="Arial" pitchFamily="34" charset="0"/>
          </a:endParaRPr>
        </a:p>
      </dsp:txBody>
      <dsp:txXfrm>
        <a:off x="1787328" y="2656385"/>
        <a:ext cx="2219856" cy="580705"/>
      </dsp:txXfrm>
    </dsp:sp>
    <dsp:sp modelId="{63EA7C7F-F0A8-4DAF-97BC-8726AE9BCA01}">
      <dsp:nvSpPr>
        <dsp:cNvPr id="0" name=""/>
        <dsp:cNvSpPr/>
      </dsp:nvSpPr>
      <dsp:spPr>
        <a:xfrm>
          <a:off x="1752603" y="3352800"/>
          <a:ext cx="2282686" cy="64353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pitchFamily="34" charset="0"/>
              <a:cs typeface="Arial" pitchFamily="34" charset="0"/>
            </a:rPr>
            <a:t>Limited Practice of Law</a:t>
          </a:r>
          <a:endParaRPr lang="en-US" sz="1800" b="1" kern="1200" dirty="0">
            <a:latin typeface="Arial" pitchFamily="34" charset="0"/>
            <a:cs typeface="Arial" pitchFamily="34" charset="0"/>
          </a:endParaRPr>
        </a:p>
      </dsp:txBody>
      <dsp:txXfrm>
        <a:off x="1784018" y="3384215"/>
        <a:ext cx="2219856" cy="58070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995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0995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0995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0995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4AF76AC-7C50-4E67-9578-40A62B90B627}" type="slidenum">
              <a:rPr lang="en-US"/>
              <a:pPr>
                <a:defRPr/>
              </a:pPr>
              <a:t>‹#›</a:t>
            </a:fld>
            <a:endParaRPr lang="en-US"/>
          </a:p>
        </p:txBody>
      </p:sp>
    </p:spTree>
    <p:extLst>
      <p:ext uri="{BB962C8B-B14F-4D97-AF65-F5344CB8AC3E}">
        <p14:creationId xmlns:p14="http://schemas.microsoft.com/office/powerpoint/2010/main" val="4128091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297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US"/>
          </a:p>
        </p:txBody>
      </p:sp>
      <p:sp>
        <p:nvSpPr>
          <p:cNvPr id="38297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US"/>
          </a:p>
        </p:txBody>
      </p:sp>
      <p:sp>
        <p:nvSpPr>
          <p:cNvPr id="614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8298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298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n-US"/>
          </a:p>
        </p:txBody>
      </p:sp>
      <p:sp>
        <p:nvSpPr>
          <p:cNvPr id="38298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90B21DCE-7B78-4B12-9D03-DD5BD1269DD3}" type="slidenum">
              <a:rPr lang="en-US"/>
              <a:pPr>
                <a:defRPr/>
              </a:pPr>
              <a:t>‹#›</a:t>
            </a:fld>
            <a:endParaRPr lang="en-US"/>
          </a:p>
        </p:txBody>
      </p:sp>
    </p:spTree>
    <p:extLst>
      <p:ext uri="{BB962C8B-B14F-4D97-AF65-F5344CB8AC3E}">
        <p14:creationId xmlns:p14="http://schemas.microsoft.com/office/powerpoint/2010/main" val="27073392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5EBA617A-6A18-4548-97B3-FE01831FA420}" type="slidenum">
              <a:rPr lang="en-US" smtClean="0">
                <a:latin typeface="Arial" pitchFamily="34" charset="0"/>
              </a:rPr>
              <a:pPr/>
              <a:t>1</a:t>
            </a:fld>
            <a:endParaRPr lang="en-US" smtClean="0">
              <a:latin typeface="Arial"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82B0E2C-EC93-47A0-B221-FAE3EB8BAB7D}" type="slidenum">
              <a:rPr lang="en-US" smtClean="0">
                <a:latin typeface="Arial" pitchFamily="34" charset="0"/>
              </a:rPr>
              <a:pPr/>
              <a:t>6</a:t>
            </a:fld>
            <a:endParaRPr lang="en-US" smtClean="0">
              <a:latin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latin typeface="Arial" pitchFamily="34" charset="0"/>
              </a:rPr>
              <a:t>Questions 1-5 to ID what terms are at issue?</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Crossword Race</a:t>
            </a:r>
          </a:p>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9BE42DB-F8F1-4325-927F-D5F68A053AC8}" type="slidenum">
              <a:rPr lang="en-US" smtClean="0">
                <a:latin typeface="Arial" pitchFamily="34" charset="0"/>
              </a:rPr>
              <a:pPr/>
              <a:t>28</a:t>
            </a:fld>
            <a:endParaRPr lang="en-US" smtClean="0">
              <a:latin typeface="Arial"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latin typeface="Arial" pitchFamily="34" charset="0"/>
              </a:rPr>
              <a:t>Questions 1-5 to ID what terms are at issue?</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Crossword Race</a:t>
            </a:r>
          </a:p>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latin typeface="Arial" pitchFamily="34" charset="0"/>
            </a:endParaRPr>
          </a:p>
        </p:txBody>
      </p:sp>
      <p:sp>
        <p:nvSpPr>
          <p:cNvPr id="65540" name="Slide Number Placeholder 3"/>
          <p:cNvSpPr>
            <a:spLocks noGrp="1"/>
          </p:cNvSpPr>
          <p:nvPr>
            <p:ph type="sldNum" sz="quarter" idx="5"/>
          </p:nvPr>
        </p:nvSpPr>
        <p:spPr>
          <a:noFill/>
        </p:spPr>
        <p:txBody>
          <a:bodyPr/>
          <a:lstStyle/>
          <a:p>
            <a:fld id="{56A5D336-7B0B-4C28-8483-62E753A7CC63}" type="slidenum">
              <a:rPr lang="en-US" smtClean="0">
                <a:latin typeface="Arial" pitchFamily="34" charset="0"/>
              </a:rPr>
              <a:pPr/>
              <a:t>34</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E85C422-F5CE-4C3B-B7FE-88F87D6DCC03}" type="slidenum">
              <a:rPr lang="en-US" smtClean="0">
                <a:latin typeface="Arial" pitchFamily="34" charset="0"/>
              </a:rPr>
              <a:pPr/>
              <a:t>52</a:t>
            </a:fld>
            <a:endParaRPr lang="en-US" smtClean="0">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latin typeface="Arial" pitchFamily="34" charset="0"/>
              </a:rPr>
              <a:t>Questions 1-5 to ID what terms are at issue?</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Crossword Race</a:t>
            </a:r>
          </a:p>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7F8A206-E3A5-47CF-AA05-F99D7CF88D8E}" type="slidenum">
              <a:rPr lang="en-US" smtClean="0">
                <a:latin typeface="Arial" pitchFamily="34" charset="0"/>
              </a:rPr>
              <a:pPr/>
              <a:t>55</a:t>
            </a:fld>
            <a:endParaRPr lang="en-US" smtClean="0">
              <a:latin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smtClean="0">
                <a:latin typeface="Arial" pitchFamily="34" charset="0"/>
              </a:rPr>
              <a:t>What a reasonable real estate agent would have done in the same or similar circumstances</a:t>
            </a:r>
          </a:p>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90818" name="Rectangle 2"/>
          <p:cNvSpPr>
            <a:spLocks noGrp="1" noChangeArrowheads="1"/>
          </p:cNvSpPr>
          <p:nvPr>
            <p:ph type="ctrTitle"/>
          </p:nvPr>
        </p:nvSpPr>
        <p:spPr>
          <a:xfrm>
            <a:off x="1443038" y="2971800"/>
            <a:ext cx="7313612" cy="990600"/>
          </a:xfrm>
        </p:spPr>
        <p:txBody>
          <a:bodyPr/>
          <a:lstStyle>
            <a:lvl1pPr>
              <a:defRPr/>
            </a:lvl1pPr>
          </a:lstStyle>
          <a:p>
            <a:r>
              <a:rPr lang="en-US"/>
              <a:t>Click to edit Master title style</a:t>
            </a:r>
          </a:p>
        </p:txBody>
      </p:sp>
      <p:sp>
        <p:nvSpPr>
          <p:cNvPr id="290819" name="Rectangle 3"/>
          <p:cNvSpPr>
            <a:spLocks noGrp="1" noChangeArrowheads="1"/>
          </p:cNvSpPr>
          <p:nvPr>
            <p:ph type="subTitle" idx="1"/>
          </p:nvPr>
        </p:nvSpPr>
        <p:spPr>
          <a:xfrm>
            <a:off x="1443038" y="4191000"/>
            <a:ext cx="7313612" cy="14478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346CDB1-1278-465D-B297-9AFDA22365D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71042E-61F4-4D26-971A-90C6FD7BF95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274638"/>
            <a:ext cx="18272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274638"/>
            <a:ext cx="53340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C90703-A2D2-4F92-B696-3E7F49CFD38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964455-A66C-49DA-A4CB-5EC02710D685}"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A177875-2B65-4A80-B51E-E7E5FCB31A15}"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07CE0CB-E43F-4ACD-9802-CDA524EFF7C6}"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0596921-C1B9-47C8-8447-6E744D73C597}"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D1C24F1-7809-466E-85D1-D8190C1090AF}"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203D5E0-9011-4714-80DD-44138AF27BC2}"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4E60722-6B5F-40ED-AF07-DA8915BE0127}"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0BA7CD3-D574-46C1-BB17-A6C9AC8A9549}"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11F771-015C-41FF-8902-93C257273ED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42D5256-0ADF-49AF-897C-7B57CD13C44B}"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7C5F957-7D46-419A-9688-64D3623DDCC9}"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70020E9-33EA-473B-AF24-2AFC81BD6887}"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40F6F4E-37CD-4556-A461-3EBFE70E5CB2}"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F18FACD9-FF7D-44EA-87AF-9F0EA419049D}"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AFB9DD9-DA13-453E-8822-B2773FB38725}"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ECA9D1C-F847-48F4-986A-2733FF65CACD}"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502B632D-3BAB-4CC7-8125-C632A2B60D9B}"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597947-014D-4451-B27F-0D8EAFB1DBA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600200"/>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0013"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D4E169-999A-4EB6-90C2-F48E794F696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BE911FF-96F7-420C-ACE6-46971E6C3FB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31137F-A5DA-4734-A145-A313207BAA3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D41E3BC-347B-4268-A9A8-DEE3321C836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514D04-329F-4F0E-B367-DE0E6F6A6E7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5C58F0-2935-4E8C-88D0-BBFF174C30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274638"/>
            <a:ext cx="73136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447800" y="1600200"/>
            <a:ext cx="731361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9796" name="Rectangle 4"/>
          <p:cNvSpPr>
            <a:spLocks noGrp="1" noChangeArrowheads="1"/>
          </p:cNvSpPr>
          <p:nvPr>
            <p:ph type="dt" sz="half" idx="2"/>
          </p:nvPr>
        </p:nvSpPr>
        <p:spPr bwMode="auto">
          <a:xfrm>
            <a:off x="1443038" y="6524625"/>
            <a:ext cx="2133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89797" name="Rectangle 5"/>
          <p:cNvSpPr>
            <a:spLocks noGrp="1" noChangeArrowheads="1"/>
          </p:cNvSpPr>
          <p:nvPr>
            <p:ph type="ftr" sz="quarter" idx="3"/>
          </p:nvPr>
        </p:nvSpPr>
        <p:spPr bwMode="auto">
          <a:xfrm>
            <a:off x="3733800" y="6524625"/>
            <a:ext cx="2895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Arial" charset="0"/>
              </a:defRPr>
            </a:lvl1pPr>
          </a:lstStyle>
          <a:p>
            <a:pPr>
              <a:defRPr/>
            </a:pPr>
            <a:endParaRPr lang="en-US"/>
          </a:p>
        </p:txBody>
      </p:sp>
      <p:sp>
        <p:nvSpPr>
          <p:cNvPr id="289798" name="Rectangle 6"/>
          <p:cNvSpPr>
            <a:spLocks noGrp="1" noChangeArrowheads="1"/>
          </p:cNvSpPr>
          <p:nvPr>
            <p:ph type="sldNum" sz="quarter" idx="4"/>
          </p:nvPr>
        </p:nvSpPr>
        <p:spPr bwMode="auto">
          <a:xfrm>
            <a:off x="6781800" y="6524625"/>
            <a:ext cx="2133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10BA9CBC-741A-4D26-BD88-67CE33684C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9"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0BA9CBC-741A-4D26-BD88-67CE33684CDA}"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Lst>
  <p:transition>
    <p:fade thruBlk="1"/>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7.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3.gif"/><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381000"/>
            <a:ext cx="9144000" cy="1447800"/>
          </a:xfrm>
        </p:spPr>
        <p:txBody>
          <a:bodyPr/>
          <a:lstStyle/>
          <a:p>
            <a:pPr eaLnBrk="1" hangingPunct="1">
              <a:defRPr/>
            </a:pPr>
            <a:r>
              <a:rPr lang="en-US" dirty="0" smtClean="0">
                <a:solidFill>
                  <a:schemeClr val="tx1"/>
                </a:solidFill>
                <a:latin typeface="Arial" pitchFamily="34" charset="0"/>
                <a:cs typeface="Arial" pitchFamily="34" charset="0"/>
              </a:rPr>
              <a:t>Employment, Agency</a:t>
            </a:r>
            <a:br>
              <a:rPr lang="en-US" dirty="0" smtClean="0">
                <a:solidFill>
                  <a:schemeClr val="tx1"/>
                </a:solidFill>
                <a:latin typeface="Arial" pitchFamily="34" charset="0"/>
                <a:cs typeface="Arial" pitchFamily="34" charset="0"/>
              </a:rPr>
            </a:br>
            <a:r>
              <a:rPr lang="en-US" dirty="0" smtClean="0">
                <a:solidFill>
                  <a:schemeClr val="tx1"/>
                </a:solidFill>
                <a:latin typeface="Arial" pitchFamily="34" charset="0"/>
                <a:cs typeface="Arial" pitchFamily="34" charset="0"/>
              </a:rPr>
              <a:t>and the Standard of Care</a:t>
            </a:r>
          </a:p>
        </p:txBody>
      </p:sp>
      <p:sp>
        <p:nvSpPr>
          <p:cNvPr id="2051" name="Rectangle 3"/>
          <p:cNvSpPr>
            <a:spLocks noGrp="1" noChangeArrowheads="1"/>
          </p:cNvSpPr>
          <p:nvPr>
            <p:ph type="subTitle" idx="1"/>
          </p:nvPr>
        </p:nvSpPr>
        <p:spPr>
          <a:xfrm>
            <a:off x="0" y="5181600"/>
            <a:ext cx="9144000" cy="1676400"/>
          </a:xfrm>
        </p:spPr>
        <p:txBody>
          <a:bodyPr/>
          <a:lstStyle/>
          <a:p>
            <a:pPr eaLnBrk="1" hangingPunct="1">
              <a:lnSpc>
                <a:spcPct val="80000"/>
              </a:lnSpc>
              <a:defRPr/>
            </a:pPr>
            <a:endParaRPr lang="en-US" sz="500" i="1" dirty="0" smtClean="0">
              <a:solidFill>
                <a:schemeClr val="folHlink"/>
              </a:solidFill>
            </a:endParaRPr>
          </a:p>
          <a:p>
            <a:pPr eaLnBrk="1" hangingPunct="1">
              <a:lnSpc>
                <a:spcPct val="80000"/>
              </a:lnSpc>
              <a:defRPr/>
            </a:pPr>
            <a:endParaRPr lang="en-US" sz="500" i="1" dirty="0" smtClean="0">
              <a:solidFill>
                <a:schemeClr val="folHlink"/>
              </a:solidFill>
            </a:endParaRPr>
          </a:p>
          <a:p>
            <a:pPr eaLnBrk="1" hangingPunct="1">
              <a:lnSpc>
                <a:spcPct val="80000"/>
              </a:lnSpc>
              <a:defRPr/>
            </a:pPr>
            <a:endParaRPr lang="en-US" sz="500" i="1" dirty="0" smtClean="0">
              <a:solidFill>
                <a:schemeClr val="folHlink"/>
              </a:solidFill>
            </a:endParaRPr>
          </a:p>
          <a:p>
            <a:pPr eaLnBrk="1" hangingPunct="1">
              <a:lnSpc>
                <a:spcPct val="80000"/>
              </a:lnSpc>
              <a:defRPr/>
            </a:pPr>
            <a:endParaRPr lang="en-US" sz="500" i="1" dirty="0" smtClean="0">
              <a:solidFill>
                <a:schemeClr val="folHlink"/>
              </a:solidFill>
            </a:endParaRPr>
          </a:p>
          <a:p>
            <a:pPr eaLnBrk="1" hangingPunct="1">
              <a:lnSpc>
                <a:spcPct val="80000"/>
              </a:lnSpc>
              <a:defRPr/>
            </a:pPr>
            <a:endParaRPr lang="en-US" sz="500" i="1" dirty="0" smtClean="0">
              <a:solidFill>
                <a:schemeClr val="folHlink"/>
              </a:solidFill>
            </a:endParaRPr>
          </a:p>
          <a:p>
            <a:pPr eaLnBrk="1" hangingPunct="1">
              <a:lnSpc>
                <a:spcPct val="80000"/>
              </a:lnSpc>
              <a:defRPr/>
            </a:pPr>
            <a:r>
              <a:rPr lang="en-US" sz="1400" i="1" dirty="0" smtClean="0">
                <a:solidFill>
                  <a:schemeClr val="folHlink"/>
                </a:solidFill>
              </a:rPr>
              <a:t> </a:t>
            </a:r>
          </a:p>
          <a:p>
            <a:pPr eaLnBrk="1" hangingPunct="1">
              <a:lnSpc>
                <a:spcPct val="80000"/>
              </a:lnSpc>
              <a:defRPr/>
            </a:pPr>
            <a:endParaRPr lang="en-US" sz="1000" i="1" dirty="0" smtClean="0">
              <a:solidFill>
                <a:schemeClr val="folHlink"/>
              </a:solidFill>
            </a:endParaRPr>
          </a:p>
          <a:p>
            <a:pPr eaLnBrk="1" hangingPunct="1">
              <a:lnSpc>
                <a:spcPct val="80000"/>
              </a:lnSpc>
              <a:defRPr/>
            </a:pPr>
            <a:endParaRPr lang="en-US" sz="1000" i="1" dirty="0" smtClean="0">
              <a:solidFill>
                <a:schemeClr val="folHlink"/>
              </a:solidFill>
            </a:endParaRPr>
          </a:p>
        </p:txBody>
      </p:sp>
      <p:pic>
        <p:nvPicPr>
          <p:cNvPr id="5" name="Picture 4" descr="rCRMS_logo.jpg"/>
          <p:cNvPicPr>
            <a:picLocks noChangeAspect="1"/>
          </p:cNvPicPr>
          <p:nvPr/>
        </p:nvPicPr>
        <p:blipFill>
          <a:blip r:embed="rId3" cstate="email"/>
          <a:stretch>
            <a:fillRect/>
          </a:stretch>
        </p:blipFill>
        <p:spPr>
          <a:xfrm>
            <a:off x="2286000" y="2286000"/>
            <a:ext cx="4648200" cy="3048000"/>
          </a:xfrm>
          <a:prstGeom prst="rect">
            <a:avLst/>
          </a:prstGeom>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65238"/>
          </a:xfrm>
        </p:spPr>
        <p:txBody>
          <a:bodyPr>
            <a:normAutofit fontScale="90000"/>
          </a:bodyPr>
          <a:lstStyle/>
          <a:p>
            <a:pPr>
              <a:defRPr/>
            </a:pPr>
            <a:r>
              <a:rPr lang="en-US" i="1" dirty="0" smtClean="0"/>
              <a:t>“</a:t>
            </a:r>
            <a:r>
              <a:rPr lang="en-US" dirty="0" smtClean="0">
                <a:latin typeface="Arial" pitchFamily="34" charset="0"/>
                <a:cs typeface="Arial" pitchFamily="34" charset="0"/>
              </a:rPr>
              <a:t>Employees” for Regulatory and Civil Liability Purposes</a:t>
            </a:r>
            <a:endParaRPr lang="en-US" dirty="0">
              <a:latin typeface="Arial" pitchFamily="34" charset="0"/>
              <a:cs typeface="Arial" pitchFamily="34" charset="0"/>
            </a:endParaRPr>
          </a:p>
        </p:txBody>
      </p:sp>
      <p:pic>
        <p:nvPicPr>
          <p:cNvPr id="11268" name="Picture 4" descr="C:\Documents and Settings\Michelle\Local Settings\Temporary Internet Files\Content.IE5\NZ9WMYHD\MPj04017940000[1].jpg"/>
          <p:cNvPicPr>
            <a:picLocks noGrp="1" noChangeAspect="1" noChangeArrowheads="1"/>
          </p:cNvPicPr>
          <p:nvPr>
            <p:ph idx="1"/>
          </p:nvPr>
        </p:nvPicPr>
        <p:blipFill>
          <a:blip r:embed="rId2" cstate="email"/>
          <a:srcRect/>
          <a:stretch>
            <a:fillRect/>
          </a:stretch>
        </p:blipFill>
        <p:spPr>
          <a:xfrm>
            <a:off x="0" y="0"/>
            <a:ext cx="9144000" cy="6858000"/>
          </a:xfrm>
          <a:effectLst>
            <a:softEdge rad="112500"/>
          </a:effectLst>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pPr>
              <a:defRPr/>
            </a:pPr>
            <a:r>
              <a:rPr lang="en-US" dirty="0" smtClean="0">
                <a:latin typeface="Arial" pitchFamily="34" charset="0"/>
                <a:cs typeface="Arial" pitchFamily="34" charset="0"/>
              </a:rPr>
              <a:t>Terms To Consider in ICA</a:t>
            </a:r>
            <a:endParaRPr lang="en-US" dirty="0">
              <a:latin typeface="Arial" pitchFamily="34" charset="0"/>
              <a:cs typeface="Arial" pitchFamily="34" charset="0"/>
            </a:endParaRPr>
          </a:p>
        </p:txBody>
      </p:sp>
      <p:sp>
        <p:nvSpPr>
          <p:cNvPr id="3" name="Content Placeholder 2"/>
          <p:cNvSpPr>
            <a:spLocks noGrp="1"/>
          </p:cNvSpPr>
          <p:nvPr>
            <p:ph idx="1"/>
          </p:nvPr>
        </p:nvSpPr>
        <p:spPr>
          <a:xfrm>
            <a:off x="0" y="990600"/>
            <a:ext cx="8839200" cy="5867400"/>
          </a:xfrm>
        </p:spPr>
        <p:txBody>
          <a:bodyPr/>
          <a:lstStyle/>
          <a:p>
            <a:pPr>
              <a:defRPr/>
            </a:pPr>
            <a:endParaRPr lang="en-US" sz="1600" b="1" dirty="0" smtClean="0"/>
          </a:p>
          <a:p>
            <a:pPr>
              <a:defRPr/>
            </a:pPr>
            <a:r>
              <a:rPr lang="en-US" sz="2400" b="1" dirty="0" smtClean="0">
                <a:effectLst/>
                <a:latin typeface="Arial" pitchFamily="34" charset="0"/>
                <a:cs typeface="Arial" pitchFamily="34" charset="0"/>
              </a:rPr>
              <a:t>Obligations of the salesperson to:</a:t>
            </a:r>
            <a:endParaRPr lang="en-US" sz="2400" dirty="0" smtClean="0">
              <a:effectLst/>
              <a:latin typeface="Arial" pitchFamily="34" charset="0"/>
              <a:cs typeface="Arial" pitchFamily="34" charset="0"/>
            </a:endParaRPr>
          </a:p>
          <a:p>
            <a:pPr lvl="1">
              <a:defRPr/>
            </a:pPr>
            <a:r>
              <a:rPr lang="en-US" sz="2400" dirty="0" smtClean="0">
                <a:effectLst/>
                <a:latin typeface="Arial" pitchFamily="34" charset="0"/>
                <a:cs typeface="Arial" pitchFamily="34" charset="0"/>
              </a:rPr>
              <a:t>Maintain REALTOR</a:t>
            </a:r>
            <a:r>
              <a:rPr lang="en-US" sz="2400" baseline="30000" dirty="0" smtClean="0">
                <a:effectLst/>
                <a:latin typeface="Arial" pitchFamily="34" charset="0"/>
                <a:cs typeface="Arial" pitchFamily="34" charset="0"/>
              </a:rPr>
              <a:t>®</a:t>
            </a:r>
            <a:r>
              <a:rPr lang="en-US" sz="2400" dirty="0" smtClean="0">
                <a:effectLst/>
                <a:latin typeface="Arial" pitchFamily="34" charset="0"/>
                <a:cs typeface="Arial" pitchFamily="34" charset="0"/>
              </a:rPr>
              <a:t> membership</a:t>
            </a:r>
          </a:p>
          <a:p>
            <a:pPr lvl="1">
              <a:defRPr/>
            </a:pPr>
            <a:r>
              <a:rPr lang="en-US" sz="2400" dirty="0" smtClean="0">
                <a:effectLst/>
                <a:latin typeface="Arial" pitchFamily="34" charset="0"/>
                <a:cs typeface="Arial" pitchFamily="34" charset="0"/>
              </a:rPr>
              <a:t>Abide by all laws and rules</a:t>
            </a:r>
          </a:p>
          <a:p>
            <a:pPr lvl="1">
              <a:defRPr/>
            </a:pPr>
            <a:r>
              <a:rPr lang="en-US" sz="2400" dirty="0" smtClean="0">
                <a:effectLst/>
                <a:latin typeface="Arial" pitchFamily="34" charset="0"/>
                <a:cs typeface="Arial" pitchFamily="34" charset="0"/>
              </a:rPr>
              <a:t>Abide by broker’s policies and procedures</a:t>
            </a:r>
          </a:p>
          <a:p>
            <a:pPr lvl="1">
              <a:defRPr/>
            </a:pPr>
            <a:r>
              <a:rPr lang="en-US" sz="2400" dirty="0" smtClean="0">
                <a:effectLst/>
                <a:latin typeface="Arial" pitchFamily="34" charset="0"/>
                <a:cs typeface="Arial" pitchFamily="34" charset="0"/>
              </a:rPr>
              <a:t>Pay any amounts due to the broker</a:t>
            </a:r>
          </a:p>
          <a:p>
            <a:pPr lvl="1">
              <a:defRPr/>
            </a:pPr>
            <a:r>
              <a:rPr lang="en-US" sz="2400" dirty="0" smtClean="0">
                <a:effectLst/>
                <a:latin typeface="Arial" pitchFamily="34" charset="0"/>
                <a:cs typeface="Arial" pitchFamily="34" charset="0"/>
              </a:rPr>
              <a:t>Work diligently </a:t>
            </a:r>
          </a:p>
          <a:p>
            <a:pPr lvl="1">
              <a:buFont typeface="Wingdings" pitchFamily="2" charset="2"/>
              <a:buNone/>
              <a:defRPr/>
            </a:pPr>
            <a:endParaRPr lang="en-US" sz="2400" dirty="0" smtClean="0">
              <a:effectLst/>
              <a:latin typeface="Arial" pitchFamily="34" charset="0"/>
              <a:cs typeface="Arial" pitchFamily="34" charset="0"/>
            </a:endParaRPr>
          </a:p>
          <a:p>
            <a:pPr>
              <a:defRPr/>
            </a:pPr>
            <a:r>
              <a:rPr lang="en-US" sz="2400" b="1" dirty="0" smtClean="0">
                <a:effectLst/>
                <a:latin typeface="Arial" pitchFamily="34" charset="0"/>
                <a:cs typeface="Arial" pitchFamily="34" charset="0"/>
              </a:rPr>
              <a:t>Obligations of the broker to:</a:t>
            </a:r>
          </a:p>
          <a:p>
            <a:pPr lvl="1">
              <a:defRPr/>
            </a:pPr>
            <a:r>
              <a:rPr lang="en-US" sz="2400" dirty="0" smtClean="0">
                <a:effectLst/>
                <a:latin typeface="Arial" pitchFamily="34" charset="0"/>
                <a:cs typeface="Arial" pitchFamily="34" charset="0"/>
              </a:rPr>
              <a:t>Remain licensed</a:t>
            </a:r>
          </a:p>
          <a:p>
            <a:pPr lvl="1">
              <a:defRPr/>
            </a:pPr>
            <a:r>
              <a:rPr lang="en-US" sz="2400" dirty="0" smtClean="0">
                <a:effectLst/>
                <a:latin typeface="Arial" pitchFamily="34" charset="0"/>
                <a:cs typeface="Arial" pitchFamily="34" charset="0"/>
              </a:rPr>
              <a:t>Compensate the salesperson</a:t>
            </a:r>
          </a:p>
          <a:p>
            <a:pPr lvl="1">
              <a:defRPr/>
            </a:pPr>
            <a:r>
              <a:rPr lang="en-US" sz="2400" dirty="0" smtClean="0">
                <a:effectLst/>
                <a:latin typeface="Arial" pitchFamily="34" charset="0"/>
                <a:cs typeface="Arial" pitchFamily="34" charset="0"/>
              </a:rPr>
              <a:t>Provide office space</a:t>
            </a:r>
          </a:p>
          <a:p>
            <a:pPr lvl="1">
              <a:buNone/>
              <a:defRPr/>
            </a:pPr>
            <a:endParaRPr lang="en-US" sz="1600" dirty="0" smtClean="0"/>
          </a:p>
        </p:txBody>
      </p:sp>
      <p:pic>
        <p:nvPicPr>
          <p:cNvPr id="1026" name="Picture 2" descr="C:\Documents and Settings\Michelle\Local Settings\Temporary Internet Files\Content.IE5\OXJUWUD8\MPj04385050000[1].jpg"/>
          <p:cNvPicPr>
            <a:picLocks noChangeAspect="1" noChangeArrowheads="1"/>
          </p:cNvPicPr>
          <p:nvPr/>
        </p:nvPicPr>
        <p:blipFill>
          <a:blip r:embed="rId2" cstate="print"/>
          <a:srcRect/>
          <a:stretch>
            <a:fillRect/>
          </a:stretch>
        </p:blipFill>
        <p:spPr bwMode="auto">
          <a:xfrm>
            <a:off x="6248400" y="3352800"/>
            <a:ext cx="2590800" cy="2494844"/>
          </a:xfrm>
          <a:prstGeom prst="ellipse">
            <a:avLst/>
          </a:prstGeom>
          <a:noFill/>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More ICA Terms</a:t>
            </a:r>
            <a:endParaRPr lang="en-US" dirty="0">
              <a:latin typeface="Arial" pitchFamily="34" charset="0"/>
              <a:cs typeface="Arial" pitchFamily="34" charset="0"/>
            </a:endParaRPr>
          </a:p>
        </p:txBody>
      </p:sp>
      <p:sp>
        <p:nvSpPr>
          <p:cNvPr id="3" name="Content Placeholder 2"/>
          <p:cNvSpPr>
            <a:spLocks noGrp="1"/>
          </p:cNvSpPr>
          <p:nvPr>
            <p:ph idx="1"/>
          </p:nvPr>
        </p:nvSpPr>
        <p:spPr>
          <a:xfrm>
            <a:off x="228600" y="1295400"/>
            <a:ext cx="8763000" cy="5410200"/>
          </a:xfrm>
        </p:spPr>
        <p:txBody>
          <a:bodyPr/>
          <a:lstStyle/>
          <a:p>
            <a:pPr>
              <a:defRPr/>
            </a:pPr>
            <a:r>
              <a:rPr lang="en-US" sz="2800" dirty="0" smtClean="0">
                <a:effectLst/>
                <a:latin typeface="Arial" pitchFamily="34" charset="0"/>
                <a:cs typeface="Arial" pitchFamily="34" charset="0"/>
              </a:rPr>
              <a:t>E&amp;O insurance </a:t>
            </a:r>
          </a:p>
          <a:p>
            <a:pPr>
              <a:defRPr/>
            </a:pPr>
            <a:r>
              <a:rPr lang="en-US" sz="2800" dirty="0" smtClean="0">
                <a:effectLst/>
                <a:latin typeface="Arial" pitchFamily="34" charset="0"/>
                <a:cs typeface="Arial" pitchFamily="34" charset="0"/>
              </a:rPr>
              <a:t>Allocation of expenses</a:t>
            </a:r>
          </a:p>
          <a:p>
            <a:pPr>
              <a:defRPr/>
            </a:pPr>
            <a:r>
              <a:rPr lang="en-US" sz="2800" dirty="0" smtClean="0">
                <a:effectLst/>
                <a:latin typeface="Arial" pitchFamily="34" charset="0"/>
                <a:cs typeface="Arial" pitchFamily="34" charset="0"/>
              </a:rPr>
              <a:t>The files and documents that the salesperson may take upon departure</a:t>
            </a:r>
          </a:p>
          <a:p>
            <a:pPr>
              <a:defRPr/>
            </a:pPr>
            <a:r>
              <a:rPr lang="en-US" sz="2800" dirty="0" smtClean="0">
                <a:effectLst/>
                <a:latin typeface="Arial" pitchFamily="34" charset="0"/>
                <a:cs typeface="Arial" pitchFamily="34" charset="0"/>
              </a:rPr>
              <a:t>Dispute resolution between broker and salesperson as well as between two salespersons within the brokerage</a:t>
            </a:r>
          </a:p>
          <a:p>
            <a:pPr>
              <a:defRPr/>
            </a:pPr>
            <a:r>
              <a:rPr lang="en-US" sz="2800" dirty="0" smtClean="0">
                <a:effectLst/>
                <a:latin typeface="Arial" pitchFamily="34" charset="0"/>
                <a:cs typeface="Arial" pitchFamily="34" charset="0"/>
              </a:rPr>
              <a:t>Liability and indemnification</a:t>
            </a:r>
          </a:p>
          <a:p>
            <a:pPr>
              <a:defRPr/>
            </a:pPr>
            <a:r>
              <a:rPr lang="en-US" sz="2800" dirty="0" smtClean="0">
                <a:effectLst/>
                <a:latin typeface="Arial" pitchFamily="34" charset="0"/>
                <a:cs typeface="Arial" pitchFamily="34" charset="0"/>
              </a:rPr>
              <a:t>Payment of commissions on pending transactions upon departure of the salesperson</a:t>
            </a:r>
          </a:p>
          <a:p>
            <a:endParaRPr lang="en-US" sz="2400" dirty="0">
              <a:effectLst/>
              <a:latin typeface="Arial" pitchFamily="34" charset="0"/>
              <a:cs typeface="Arial" pitchFamily="34" charset="0"/>
            </a:endParaRPr>
          </a:p>
        </p:txBody>
      </p:sp>
    </p:spTree>
  </p:cSld>
  <p:clrMapOvr>
    <a:masterClrMapping/>
  </p:clrMapOvr>
  <p:transition>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C:\Documents and Settings\Michelle\Local Settings\Temporary Internet Files\Content.IE5\NZ9WMYHD\MPj04385850000[1].jpg"/>
          <p:cNvPicPr>
            <a:picLocks noChangeAspect="1" noChangeArrowheads="1"/>
          </p:cNvPicPr>
          <p:nvPr/>
        </p:nvPicPr>
        <p:blipFill>
          <a:blip r:embed="rId2" cstate="email"/>
          <a:srcRect/>
          <a:stretch>
            <a:fillRect/>
          </a:stretch>
        </p:blipFill>
        <p:spPr bwMode="auto">
          <a:xfrm>
            <a:off x="0" y="1843719"/>
            <a:ext cx="3352800" cy="4919793"/>
          </a:xfrm>
          <a:prstGeom prst="pentagon">
            <a:avLst/>
          </a:prstGeom>
          <a:ln>
            <a:noFill/>
          </a:ln>
          <a:effectLst>
            <a:softEdge rad="112500"/>
          </a:effectLst>
        </p:spPr>
      </p:pic>
      <p:sp>
        <p:nvSpPr>
          <p:cNvPr id="2" name="Title 1"/>
          <p:cNvSpPr>
            <a:spLocks noGrp="1"/>
          </p:cNvSpPr>
          <p:nvPr>
            <p:ph type="title"/>
          </p:nvPr>
        </p:nvSpPr>
        <p:spPr>
          <a:xfrm>
            <a:off x="0" y="0"/>
            <a:ext cx="9144000" cy="1143000"/>
          </a:xfrm>
        </p:spPr>
        <p:txBody>
          <a:bodyPr>
            <a:normAutofit fontScale="90000"/>
          </a:bodyPr>
          <a:lstStyle/>
          <a:p>
            <a:pPr>
              <a:defRPr/>
            </a:pPr>
            <a:r>
              <a:rPr lang="en-US" sz="4000" dirty="0" smtClean="0">
                <a:latin typeface="Arial" pitchFamily="34" charset="0"/>
                <a:cs typeface="Arial" pitchFamily="34" charset="0"/>
              </a:rPr>
              <a:t>Broker-Client </a:t>
            </a:r>
            <a:br>
              <a:rPr lang="en-US" sz="4000" dirty="0" smtClean="0">
                <a:latin typeface="Arial" pitchFamily="34" charset="0"/>
                <a:cs typeface="Arial" pitchFamily="34" charset="0"/>
              </a:rPr>
            </a:br>
            <a:r>
              <a:rPr lang="en-US" sz="4000" dirty="0" smtClean="0">
                <a:latin typeface="Arial" pitchFamily="34" charset="0"/>
                <a:cs typeface="Arial" pitchFamily="34" charset="0"/>
              </a:rPr>
              <a:t>Employment Agreements</a:t>
            </a:r>
            <a:endParaRPr lang="en-US" sz="4000" dirty="0">
              <a:latin typeface="Arial" pitchFamily="34" charset="0"/>
              <a:cs typeface="Arial" pitchFamily="34" charset="0"/>
            </a:endParaRPr>
          </a:p>
        </p:txBody>
      </p:sp>
      <p:sp>
        <p:nvSpPr>
          <p:cNvPr id="3" name="Content Placeholder 2"/>
          <p:cNvSpPr>
            <a:spLocks noGrp="1"/>
          </p:cNvSpPr>
          <p:nvPr>
            <p:ph sz="half" idx="2"/>
          </p:nvPr>
        </p:nvSpPr>
        <p:spPr>
          <a:xfrm>
            <a:off x="3352800" y="1371600"/>
            <a:ext cx="5791200" cy="5334000"/>
          </a:xfrm>
          <a:solidFill>
            <a:schemeClr val="bg1"/>
          </a:solidFill>
        </p:spPr>
        <p:txBody>
          <a:bodyPr/>
          <a:lstStyle/>
          <a:p>
            <a:pPr>
              <a:buFont typeface="Wingdings" pitchFamily="2" charset="2"/>
              <a:buNone/>
              <a:defRPr/>
            </a:pPr>
            <a:r>
              <a:rPr lang="en-US" b="1" i="1" dirty="0" smtClean="0">
                <a:effectLst/>
                <a:latin typeface="Arial" pitchFamily="34" charset="0"/>
                <a:cs typeface="Arial" pitchFamily="34" charset="0"/>
              </a:rPr>
              <a:t>Must be:</a:t>
            </a:r>
          </a:p>
          <a:p>
            <a:pPr>
              <a:defRPr/>
            </a:pPr>
            <a:r>
              <a:rPr lang="en-US" b="1" dirty="0" smtClean="0">
                <a:effectLst/>
                <a:latin typeface="Arial" pitchFamily="34" charset="0"/>
                <a:cs typeface="Arial" pitchFamily="34" charset="0"/>
              </a:rPr>
              <a:t>in clear and unambiguous language</a:t>
            </a:r>
          </a:p>
          <a:p>
            <a:pPr>
              <a:defRPr/>
            </a:pPr>
            <a:r>
              <a:rPr lang="en-US" b="1" dirty="0" smtClean="0">
                <a:effectLst/>
                <a:latin typeface="Arial" pitchFamily="34" charset="0"/>
                <a:cs typeface="Arial" pitchFamily="34" charset="0"/>
              </a:rPr>
              <a:t>fully set forth all material terms</a:t>
            </a:r>
          </a:p>
          <a:p>
            <a:pPr>
              <a:defRPr/>
            </a:pPr>
            <a:r>
              <a:rPr lang="en-US" b="1" dirty="0" smtClean="0">
                <a:effectLst/>
                <a:latin typeface="Arial" pitchFamily="34" charset="0"/>
                <a:cs typeface="Arial" pitchFamily="34" charset="0"/>
              </a:rPr>
              <a:t>have a definite duration or expiration date</a:t>
            </a:r>
          </a:p>
          <a:p>
            <a:pPr>
              <a:defRPr/>
            </a:pPr>
            <a:r>
              <a:rPr lang="en-US" b="1" dirty="0" smtClean="0">
                <a:effectLst/>
                <a:latin typeface="Arial" pitchFamily="34" charset="0"/>
                <a:cs typeface="Arial" pitchFamily="34" charset="0"/>
              </a:rPr>
              <a:t>be signed by all parties  </a:t>
            </a:r>
            <a:r>
              <a:rPr lang="en-US" b="1" i="1" dirty="0" smtClean="0">
                <a:effectLst/>
                <a:latin typeface="Arial" pitchFamily="34" charset="0"/>
                <a:cs typeface="Arial" pitchFamily="34" charset="0"/>
              </a:rPr>
              <a:t>A.R.S. §32-2151.02(A)</a:t>
            </a:r>
          </a:p>
          <a:p>
            <a:pPr>
              <a:buFont typeface="Wingdings" pitchFamily="2" charset="2"/>
              <a:buNone/>
              <a:defRPr/>
            </a:pPr>
            <a:endParaRPr lang="en-US" b="1" dirty="0" smtClean="0">
              <a:effectLst/>
              <a:latin typeface="Arial" pitchFamily="34" charset="0"/>
              <a:cs typeface="Arial" pitchFamily="34" charset="0"/>
            </a:endParaRPr>
          </a:p>
          <a:p>
            <a:pPr>
              <a:buFont typeface="Wingdings" pitchFamily="2" charset="2"/>
              <a:buNone/>
              <a:defRPr/>
            </a:pPr>
            <a:endParaRPr lang="en-US" sz="1200" dirty="0"/>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p:nvPr>
        </p:nvSpPr>
        <p:spPr/>
        <p:txBody>
          <a:bodyPr>
            <a:normAutofit lnSpcReduction="10000"/>
          </a:bodyPr>
          <a:lstStyle/>
          <a:p>
            <a:pPr>
              <a:buNone/>
              <a:defRPr/>
            </a:pPr>
            <a:r>
              <a:rPr lang="en-US" b="1" i="1" dirty="0" smtClean="0">
                <a:effectLst/>
                <a:latin typeface="Arial" pitchFamily="34" charset="0"/>
                <a:cs typeface="Arial" pitchFamily="34" charset="0"/>
              </a:rPr>
              <a:t>Also </a:t>
            </a:r>
            <a:endParaRPr lang="en-US" b="1" dirty="0" smtClean="0">
              <a:effectLst/>
              <a:latin typeface="Arial" pitchFamily="34" charset="0"/>
              <a:cs typeface="Arial" pitchFamily="34" charset="0"/>
            </a:endParaRPr>
          </a:p>
          <a:p>
            <a:pPr>
              <a:defRPr/>
            </a:pPr>
            <a:r>
              <a:rPr lang="en-US" b="1" dirty="0" smtClean="0">
                <a:effectLst/>
                <a:latin typeface="Arial" pitchFamily="34" charset="0"/>
                <a:cs typeface="Arial" pitchFamily="34" charset="0"/>
              </a:rPr>
              <a:t>Not assignable without express written consent </a:t>
            </a:r>
          </a:p>
          <a:p>
            <a:pPr>
              <a:defRPr/>
            </a:pPr>
            <a:r>
              <a:rPr lang="en-US" b="1" dirty="0" smtClean="0">
                <a:effectLst/>
                <a:latin typeface="Arial" pitchFamily="34" charset="0"/>
                <a:cs typeface="Arial" pitchFamily="34" charset="0"/>
              </a:rPr>
              <a:t>Cannot be executed if subject to an existing exclusive agreement with another broker (</a:t>
            </a:r>
            <a:r>
              <a:rPr lang="en-US" b="1" i="1" dirty="0" smtClean="0">
                <a:effectLst/>
                <a:latin typeface="Arial" pitchFamily="34" charset="0"/>
                <a:cs typeface="Arial" pitchFamily="34" charset="0"/>
              </a:rPr>
              <a:t>unless they have acknowledged in writing that they may be liable for both brokers’ commissions).</a:t>
            </a:r>
          </a:p>
          <a:p>
            <a:pPr>
              <a:defRPr/>
            </a:pPr>
            <a:r>
              <a:rPr lang="en-US" b="1" dirty="0" smtClean="0">
                <a:effectLst/>
                <a:latin typeface="Arial" pitchFamily="34" charset="0"/>
                <a:cs typeface="Arial" pitchFamily="34" charset="0"/>
              </a:rPr>
              <a:t>A copy must be provided to the client upon execution.</a:t>
            </a:r>
          </a:p>
          <a:p>
            <a:pPr>
              <a:buNone/>
              <a:defRPr/>
            </a:pPr>
            <a:r>
              <a:rPr lang="en-US" sz="2800" dirty="0" smtClean="0"/>
              <a:t> </a:t>
            </a:r>
          </a:p>
          <a:p>
            <a:endParaRPr lang="en-US" dirty="0"/>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defRPr/>
            </a:pPr>
            <a:r>
              <a:rPr lang="en-US" dirty="0" smtClean="0">
                <a:latin typeface="Arial" pitchFamily="34" charset="0"/>
                <a:cs typeface="Arial" pitchFamily="34" charset="0"/>
              </a:rPr>
              <a:t>Listing Agreements</a:t>
            </a:r>
            <a:endParaRPr lang="en-US" dirty="0">
              <a:latin typeface="Arial" pitchFamily="34" charset="0"/>
              <a:cs typeface="Arial" pitchFamily="34" charset="0"/>
            </a:endParaRPr>
          </a:p>
        </p:txBody>
      </p:sp>
      <p:sp>
        <p:nvSpPr>
          <p:cNvPr id="3" name="Content Placeholder 2"/>
          <p:cNvSpPr>
            <a:spLocks noGrp="1"/>
          </p:cNvSpPr>
          <p:nvPr>
            <p:ph type="body" sz="half" idx="1"/>
          </p:nvPr>
        </p:nvSpPr>
        <p:spPr>
          <a:xfrm>
            <a:off x="0" y="1219200"/>
            <a:ext cx="4495800" cy="5638800"/>
          </a:xfrm>
        </p:spPr>
        <p:txBody>
          <a:bodyPr>
            <a:normAutofit lnSpcReduction="10000"/>
          </a:bodyPr>
          <a:lstStyle/>
          <a:p>
            <a:pPr>
              <a:defRPr/>
            </a:pPr>
            <a:r>
              <a:rPr lang="en-US" sz="2000" b="1" dirty="0" smtClean="0">
                <a:effectLst/>
                <a:latin typeface="Arial" pitchFamily="34" charset="0"/>
                <a:cs typeface="Arial" pitchFamily="34" charset="0"/>
              </a:rPr>
              <a:t>ARMLS</a:t>
            </a:r>
          </a:p>
          <a:p>
            <a:pPr>
              <a:defRPr/>
            </a:pPr>
            <a:r>
              <a:rPr lang="en-US" sz="2000" b="1" dirty="0" smtClean="0">
                <a:effectLst/>
                <a:latin typeface="Arial" pitchFamily="34" charset="0"/>
                <a:cs typeface="Arial" pitchFamily="34" charset="0"/>
              </a:rPr>
              <a:t>TARMLS</a:t>
            </a:r>
          </a:p>
          <a:p>
            <a:pPr>
              <a:defRPr/>
            </a:pPr>
            <a:r>
              <a:rPr lang="en-US" sz="2000" b="1" dirty="0" smtClean="0">
                <a:effectLst/>
                <a:latin typeface="Arial" pitchFamily="34" charset="0"/>
                <a:cs typeface="Arial" pitchFamily="34" charset="0"/>
              </a:rPr>
              <a:t>Bullhead City/Mohave Valley</a:t>
            </a:r>
          </a:p>
          <a:p>
            <a:pPr>
              <a:defRPr/>
            </a:pPr>
            <a:r>
              <a:rPr lang="en-US" sz="2000" b="1" dirty="0" smtClean="0">
                <a:effectLst/>
                <a:latin typeface="Arial" pitchFamily="34" charset="0"/>
                <a:cs typeface="Arial" pitchFamily="34" charset="0"/>
              </a:rPr>
              <a:t>Kingman/Golden Valley</a:t>
            </a:r>
          </a:p>
          <a:p>
            <a:pPr>
              <a:defRPr/>
            </a:pPr>
            <a:r>
              <a:rPr lang="en-US" sz="2000" b="1" dirty="0" smtClean="0">
                <a:effectLst/>
                <a:latin typeface="Arial" pitchFamily="34" charset="0"/>
                <a:cs typeface="Arial" pitchFamily="34" charset="0"/>
              </a:rPr>
              <a:t>La Paz</a:t>
            </a:r>
          </a:p>
          <a:p>
            <a:pPr>
              <a:defRPr/>
            </a:pPr>
            <a:r>
              <a:rPr lang="en-US" sz="2000" b="1" dirty="0" smtClean="0">
                <a:effectLst/>
                <a:latin typeface="Arial" pitchFamily="34" charset="0"/>
                <a:cs typeface="Arial" pitchFamily="34" charset="0"/>
              </a:rPr>
              <a:t>Lake Havasu</a:t>
            </a:r>
          </a:p>
          <a:p>
            <a:pPr>
              <a:defRPr/>
            </a:pPr>
            <a:r>
              <a:rPr lang="en-US" sz="2000" b="1" dirty="0" smtClean="0">
                <a:effectLst/>
                <a:latin typeface="Arial" pitchFamily="34" charset="0"/>
                <a:cs typeface="Arial" pitchFamily="34" charset="0"/>
              </a:rPr>
              <a:t>Yuma</a:t>
            </a:r>
          </a:p>
          <a:p>
            <a:pPr>
              <a:defRPr/>
            </a:pPr>
            <a:r>
              <a:rPr lang="en-US" sz="2000" b="1" dirty="0" smtClean="0">
                <a:effectLst/>
                <a:latin typeface="Arial" pitchFamily="34" charset="0"/>
                <a:cs typeface="Arial" pitchFamily="34" charset="0"/>
              </a:rPr>
              <a:t>White Mountain</a:t>
            </a:r>
          </a:p>
          <a:p>
            <a:pPr>
              <a:defRPr/>
            </a:pPr>
            <a:r>
              <a:rPr lang="en-US" sz="2000" b="1" dirty="0" smtClean="0">
                <a:effectLst/>
                <a:latin typeface="Arial" pitchFamily="34" charset="0"/>
                <a:cs typeface="Arial" pitchFamily="34" charset="0"/>
              </a:rPr>
              <a:t>Southeast AZ</a:t>
            </a:r>
          </a:p>
          <a:p>
            <a:pPr>
              <a:defRPr/>
            </a:pPr>
            <a:r>
              <a:rPr lang="en-US" sz="2000" b="1" dirty="0" smtClean="0">
                <a:effectLst/>
                <a:latin typeface="Arial" pitchFamily="34" charset="0"/>
                <a:cs typeface="Arial" pitchFamily="34" charset="0"/>
              </a:rPr>
              <a:t>Sedona/Verde Valley</a:t>
            </a:r>
          </a:p>
          <a:p>
            <a:pPr>
              <a:defRPr/>
            </a:pPr>
            <a:r>
              <a:rPr lang="en-US" sz="2000" b="1" dirty="0" smtClean="0">
                <a:effectLst/>
                <a:latin typeface="Arial" pitchFamily="34" charset="0"/>
                <a:cs typeface="Arial" pitchFamily="34" charset="0"/>
              </a:rPr>
              <a:t>Santa Cruz</a:t>
            </a:r>
          </a:p>
          <a:p>
            <a:pPr>
              <a:defRPr/>
            </a:pPr>
            <a:r>
              <a:rPr lang="en-US" sz="2000" b="1" dirty="0" smtClean="0">
                <a:effectLst/>
                <a:latin typeface="Arial" pitchFamily="34" charset="0"/>
                <a:cs typeface="Arial" pitchFamily="34" charset="0"/>
              </a:rPr>
              <a:t>Prescott</a:t>
            </a:r>
          </a:p>
          <a:p>
            <a:pPr>
              <a:defRPr/>
            </a:pPr>
            <a:r>
              <a:rPr lang="en-US" sz="2000" b="1" dirty="0" smtClean="0">
                <a:effectLst/>
                <a:latin typeface="Arial" pitchFamily="34" charset="0"/>
                <a:cs typeface="Arial" pitchFamily="34" charset="0"/>
              </a:rPr>
              <a:t>Northern AZ</a:t>
            </a:r>
          </a:p>
          <a:p>
            <a:pPr>
              <a:defRPr/>
            </a:pPr>
            <a:r>
              <a:rPr lang="en-US" sz="2000" b="1" dirty="0" smtClean="0">
                <a:effectLst/>
                <a:latin typeface="Arial" pitchFamily="34" charset="0"/>
                <a:cs typeface="Arial" pitchFamily="34" charset="0"/>
              </a:rPr>
              <a:t>Central AZ</a:t>
            </a:r>
          </a:p>
          <a:p>
            <a:pPr>
              <a:buFont typeface="Wingdings" pitchFamily="2" charset="2"/>
              <a:buNone/>
              <a:defRPr/>
            </a:pPr>
            <a:r>
              <a:rPr lang="en-US" sz="1800" dirty="0" smtClean="0">
                <a:effectLst/>
                <a:latin typeface="Arial" pitchFamily="34" charset="0"/>
                <a:cs typeface="Arial" pitchFamily="34" charset="0"/>
              </a:rPr>
              <a:t/>
            </a:r>
            <a:br>
              <a:rPr lang="en-US" sz="1800" dirty="0" smtClean="0">
                <a:effectLst/>
                <a:latin typeface="Arial" pitchFamily="34" charset="0"/>
                <a:cs typeface="Arial" pitchFamily="34" charset="0"/>
              </a:rPr>
            </a:br>
            <a:endParaRPr lang="en-US" sz="1800" dirty="0">
              <a:effectLst/>
              <a:latin typeface="Arial" pitchFamily="34" charset="0"/>
              <a:cs typeface="Arial" pitchFamily="34" charset="0"/>
            </a:endParaRPr>
          </a:p>
        </p:txBody>
      </p:sp>
      <p:pic>
        <p:nvPicPr>
          <p:cNvPr id="14340" name="Picture 4" descr="C:\Documents and Settings\Michelle\Local Settings\Temporary Internet Files\Content.IE5\V5SOEN2T\MPj03089380000[1].jpg"/>
          <p:cNvPicPr>
            <a:picLocks noGrp="1" noChangeAspect="1" noChangeArrowheads="1"/>
          </p:cNvPicPr>
          <p:nvPr>
            <p:ph type="clipArt" sz="half" idx="2"/>
          </p:nvPr>
        </p:nvPicPr>
        <p:blipFill>
          <a:blip r:embed="rId2" cstate="print"/>
          <a:srcRect/>
          <a:stretch>
            <a:fillRect/>
          </a:stretch>
        </p:blipFill>
        <p:spPr>
          <a:xfrm>
            <a:off x="4093028" y="838200"/>
            <a:ext cx="4898571" cy="5029200"/>
          </a:xfrm>
          <a:prstGeom prst="pentagon">
            <a:avLst/>
          </a:prstGeom>
          <a:effectLst>
            <a:softEdge rad="112500"/>
          </a:effectLst>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Types of Listing Agreements</a:t>
            </a:r>
            <a:endParaRPr lang="en-US" dirty="0">
              <a:latin typeface="Arial" pitchFamily="34" charset="0"/>
              <a:cs typeface="Arial" pitchFamily="34" charset="0"/>
            </a:endParaRPr>
          </a:p>
        </p:txBody>
      </p:sp>
      <p:sp>
        <p:nvSpPr>
          <p:cNvPr id="3" name="Text Placeholder 2"/>
          <p:cNvSpPr>
            <a:spLocks noGrp="1"/>
          </p:cNvSpPr>
          <p:nvPr>
            <p:ph type="body" sz="half" idx="1"/>
          </p:nvPr>
        </p:nvSpPr>
        <p:spPr>
          <a:xfrm>
            <a:off x="0" y="1600200"/>
            <a:ext cx="4495800" cy="4648200"/>
          </a:xfrm>
        </p:spPr>
        <p:txBody>
          <a:bodyPr>
            <a:normAutofit lnSpcReduction="10000"/>
          </a:bodyPr>
          <a:lstStyle/>
          <a:p>
            <a:r>
              <a:rPr lang="en-US" dirty="0" smtClean="0">
                <a:effectLst/>
                <a:latin typeface="Arial" pitchFamily="34" charset="0"/>
                <a:cs typeface="Arial" pitchFamily="34" charset="0"/>
              </a:rPr>
              <a:t>Exclusive Right to sell</a:t>
            </a:r>
          </a:p>
          <a:p>
            <a:pPr lvl="1"/>
            <a:r>
              <a:rPr lang="en-US" dirty="0" smtClean="0">
                <a:effectLst/>
                <a:latin typeface="Arial" pitchFamily="34" charset="0"/>
                <a:cs typeface="Arial" pitchFamily="34" charset="0"/>
              </a:rPr>
              <a:t>Sale=commission</a:t>
            </a:r>
          </a:p>
          <a:p>
            <a:pPr lvl="1">
              <a:buNone/>
            </a:pPr>
            <a:endParaRPr lang="en-US" dirty="0" smtClean="0">
              <a:effectLst/>
              <a:latin typeface="Arial" pitchFamily="34" charset="0"/>
              <a:cs typeface="Arial" pitchFamily="34" charset="0"/>
            </a:endParaRPr>
          </a:p>
          <a:p>
            <a:r>
              <a:rPr lang="en-US" dirty="0" smtClean="0">
                <a:effectLst/>
                <a:latin typeface="Arial" pitchFamily="34" charset="0"/>
                <a:cs typeface="Arial" pitchFamily="34" charset="0"/>
              </a:rPr>
              <a:t>Exclusive Agency</a:t>
            </a:r>
          </a:p>
          <a:p>
            <a:pPr lvl="1"/>
            <a:r>
              <a:rPr lang="en-US" dirty="0" smtClean="0">
                <a:effectLst/>
                <a:latin typeface="Arial" pitchFamily="34" charset="0"/>
                <a:cs typeface="Arial" pitchFamily="34" charset="0"/>
              </a:rPr>
              <a:t>Seller may sell</a:t>
            </a:r>
          </a:p>
          <a:p>
            <a:pPr lvl="1"/>
            <a:endParaRPr lang="en-US" dirty="0" smtClean="0">
              <a:effectLst/>
              <a:latin typeface="Arial" pitchFamily="34" charset="0"/>
              <a:cs typeface="Arial" pitchFamily="34" charset="0"/>
            </a:endParaRPr>
          </a:p>
          <a:p>
            <a:r>
              <a:rPr lang="en-US" dirty="0" smtClean="0">
                <a:effectLst/>
                <a:latin typeface="Arial" pitchFamily="34" charset="0"/>
                <a:cs typeface="Arial" pitchFamily="34" charset="0"/>
              </a:rPr>
              <a:t>Open Listing</a:t>
            </a:r>
          </a:p>
          <a:p>
            <a:pPr>
              <a:buNone/>
            </a:pPr>
            <a:endParaRPr lang="en-US" dirty="0" smtClean="0">
              <a:effectLst/>
              <a:latin typeface="Arial" pitchFamily="34" charset="0"/>
              <a:cs typeface="Arial" pitchFamily="34" charset="0"/>
            </a:endParaRPr>
          </a:p>
          <a:p>
            <a:r>
              <a:rPr lang="en-US" dirty="0" smtClean="0">
                <a:effectLst/>
                <a:latin typeface="Arial" pitchFamily="34" charset="0"/>
                <a:cs typeface="Arial" pitchFamily="34" charset="0"/>
              </a:rPr>
              <a:t>Net listing</a:t>
            </a:r>
            <a:endParaRPr lang="en-US" dirty="0">
              <a:effectLst/>
              <a:latin typeface="Arial" pitchFamily="34" charset="0"/>
              <a:cs typeface="Arial" pitchFamily="34" charset="0"/>
            </a:endParaRPr>
          </a:p>
        </p:txBody>
      </p:sp>
      <p:pic>
        <p:nvPicPr>
          <p:cNvPr id="1027" name="Picture 3" descr="C:\Documents and Settings\Michelle\Local Settings\Temporary Internet Files\Content.IE5\OXJUWUD8\MPj04010400000[1].jpg"/>
          <p:cNvPicPr>
            <a:picLocks noChangeAspect="1" noChangeArrowheads="1"/>
          </p:cNvPicPr>
          <p:nvPr/>
        </p:nvPicPr>
        <p:blipFill>
          <a:blip r:embed="rId2" cstate="print"/>
          <a:srcRect/>
          <a:stretch>
            <a:fillRect/>
          </a:stretch>
        </p:blipFill>
        <p:spPr bwMode="auto">
          <a:xfrm rot="324668">
            <a:off x="5930055" y="2104259"/>
            <a:ext cx="2707608" cy="3280371"/>
          </a:xfrm>
          <a:prstGeom prst="rect">
            <a:avLst/>
          </a:prstGeom>
          <a:ln w="228600" cap="sq" cmpd="thickThin">
            <a:solidFill>
              <a:srgbClr val="FFFF00"/>
            </a:solidFill>
            <a:prstDash val="solid"/>
            <a:miter lim="800000"/>
          </a:ln>
          <a:effectLst>
            <a:innerShdw blurRad="76200">
              <a:srgbClr val="000000"/>
            </a:innerShdw>
          </a:effectLst>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dirty="0" smtClean="0">
                <a:latin typeface="Arial" pitchFamily="34" charset="0"/>
                <a:cs typeface="Arial" pitchFamily="34" charset="0"/>
              </a:rPr>
              <a:t>When is a Commission Earned Under a Listing Agreement?</a:t>
            </a:r>
            <a:endParaRPr lang="en-US" dirty="0">
              <a:latin typeface="Arial" pitchFamily="34" charset="0"/>
              <a:cs typeface="Arial" pitchFamily="34" charset="0"/>
            </a:endParaRPr>
          </a:p>
        </p:txBody>
      </p:sp>
      <p:sp>
        <p:nvSpPr>
          <p:cNvPr id="5" name="Content Placeholder 4"/>
          <p:cNvSpPr>
            <a:spLocks noGrp="1"/>
          </p:cNvSpPr>
          <p:nvPr>
            <p:ph idx="1"/>
          </p:nvPr>
        </p:nvSpPr>
        <p:spPr>
          <a:xfrm>
            <a:off x="0" y="1600200"/>
            <a:ext cx="9144000" cy="5257800"/>
          </a:xfrm>
        </p:spPr>
        <p:txBody>
          <a:bodyPr/>
          <a:lstStyle/>
          <a:p>
            <a:endParaRPr lang="en-US" i="1" dirty="0" smtClean="0"/>
          </a:p>
          <a:p>
            <a:r>
              <a:rPr lang="en-US" sz="2800" b="1" dirty="0" smtClean="0">
                <a:effectLst/>
                <a:latin typeface="Arial" pitchFamily="34" charset="0"/>
                <a:cs typeface="Arial" pitchFamily="34" charset="0"/>
              </a:rPr>
              <a:t>Bass Investment Co. v. Banner Realty</a:t>
            </a:r>
          </a:p>
          <a:p>
            <a:endParaRPr lang="en-US" sz="2800" dirty="0" smtClean="0">
              <a:effectLst/>
              <a:latin typeface="Arial" pitchFamily="34" charset="0"/>
              <a:cs typeface="Arial" pitchFamily="34" charset="0"/>
            </a:endParaRPr>
          </a:p>
          <a:p>
            <a:r>
              <a:rPr lang="en-US" sz="2800" b="1" dirty="0" smtClean="0">
                <a:effectLst/>
                <a:latin typeface="Arial" pitchFamily="34" charset="0"/>
                <a:cs typeface="Arial" pitchFamily="34" charset="0"/>
              </a:rPr>
              <a:t>Management Clearing v. Vance</a:t>
            </a:r>
            <a:r>
              <a:rPr lang="en-US" sz="2800" dirty="0" smtClean="0">
                <a:effectLst/>
                <a:latin typeface="Arial" pitchFamily="34" charset="0"/>
                <a:cs typeface="Arial" pitchFamily="34" charset="0"/>
              </a:rPr>
              <a:t>: </a:t>
            </a:r>
          </a:p>
          <a:p>
            <a:pPr>
              <a:buNone/>
            </a:pPr>
            <a:r>
              <a:rPr lang="en-US" sz="2800" dirty="0" smtClean="0">
                <a:effectLst/>
                <a:latin typeface="Arial" pitchFamily="34" charset="0"/>
                <a:cs typeface="Arial" pitchFamily="34" charset="0"/>
              </a:rPr>
              <a:t>“contingent on inspection”</a:t>
            </a:r>
          </a:p>
          <a:p>
            <a:endParaRPr lang="en-US" sz="2800" dirty="0" smtClean="0">
              <a:effectLst/>
              <a:latin typeface="Arial" pitchFamily="34" charset="0"/>
              <a:cs typeface="Arial" pitchFamily="34" charset="0"/>
            </a:endParaRPr>
          </a:p>
          <a:p>
            <a:r>
              <a:rPr lang="en-US" sz="2800" b="1" dirty="0" smtClean="0">
                <a:effectLst/>
                <a:latin typeface="Arial" pitchFamily="34" charset="0"/>
                <a:cs typeface="Arial" pitchFamily="34" charset="0"/>
              </a:rPr>
              <a:t>Nationwide Resources v. </a:t>
            </a:r>
            <a:r>
              <a:rPr lang="en-US" sz="2800" b="1" dirty="0" err="1" smtClean="0">
                <a:effectLst/>
                <a:latin typeface="Arial" pitchFamily="34" charset="0"/>
                <a:cs typeface="Arial" pitchFamily="34" charset="0"/>
              </a:rPr>
              <a:t>Ngai</a:t>
            </a:r>
            <a:r>
              <a:rPr lang="en-US" sz="2800" b="1" dirty="0" smtClean="0">
                <a:effectLst/>
                <a:latin typeface="Arial" pitchFamily="34" charset="0"/>
                <a:cs typeface="Arial" pitchFamily="34" charset="0"/>
              </a:rPr>
              <a:t>: </a:t>
            </a:r>
          </a:p>
          <a:p>
            <a:pPr>
              <a:buNone/>
            </a:pPr>
            <a:r>
              <a:rPr lang="en-US" sz="2800" dirty="0" smtClean="0">
                <a:effectLst/>
                <a:latin typeface="Arial" pitchFamily="34" charset="0"/>
                <a:cs typeface="Arial" pitchFamily="34" charset="0"/>
              </a:rPr>
              <a:t>“contingent on title, termite inspection, </a:t>
            </a:r>
          </a:p>
          <a:p>
            <a:pPr>
              <a:buNone/>
            </a:pPr>
            <a:r>
              <a:rPr lang="en-US" sz="2800" dirty="0" smtClean="0">
                <a:effectLst/>
                <a:latin typeface="Arial" pitchFamily="34" charset="0"/>
                <a:cs typeface="Arial" pitchFamily="34" charset="0"/>
              </a:rPr>
              <a:t>more detailed agreement”</a:t>
            </a:r>
          </a:p>
          <a:p>
            <a:pPr>
              <a:buNone/>
            </a:pPr>
            <a:r>
              <a:rPr lang="en-US" sz="1800" dirty="0" smtClean="0">
                <a:effectLst/>
                <a:latin typeface="Arial" pitchFamily="34" charset="0"/>
                <a:cs typeface="Arial" pitchFamily="34" charset="0"/>
              </a:rPr>
              <a:t>								</a:t>
            </a:r>
            <a:endParaRPr lang="en-US" sz="1800" dirty="0">
              <a:effectLst/>
              <a:latin typeface="Arial" pitchFamily="34" charset="0"/>
              <a:cs typeface="Arial" pitchFamily="34" charset="0"/>
            </a:endParaRPr>
          </a:p>
        </p:txBody>
      </p:sp>
      <p:pic>
        <p:nvPicPr>
          <p:cNvPr id="1026" name="Picture 2" descr="C:\Documents and Settings\Michelle\Local Settings\Temporary Internet Files\Content.IE5\H55T2GQJ\MP900442284[1].jpg"/>
          <p:cNvPicPr>
            <a:picLocks noChangeAspect="1" noChangeArrowheads="1"/>
          </p:cNvPicPr>
          <p:nvPr/>
        </p:nvPicPr>
        <p:blipFill>
          <a:blip r:embed="rId2" cstate="print"/>
          <a:srcRect/>
          <a:stretch>
            <a:fillRect/>
          </a:stretch>
        </p:blipFill>
        <p:spPr bwMode="auto">
          <a:xfrm>
            <a:off x="5660571" y="2590800"/>
            <a:ext cx="3483429" cy="3657600"/>
          </a:xfrm>
          <a:prstGeom prst="ellipse">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3886200"/>
            <a:ext cx="4572000" cy="2743200"/>
          </a:xfrm>
        </p:spPr>
        <p:txBody>
          <a:bodyPr/>
          <a:lstStyle/>
          <a:p>
            <a:pPr>
              <a:defRPr/>
            </a:pPr>
            <a:r>
              <a:rPr lang="en-US" dirty="0" smtClean="0">
                <a:solidFill>
                  <a:srgbClr val="000000"/>
                </a:solidFill>
                <a:latin typeface="Arial" pitchFamily="34" charset="0"/>
                <a:cs typeface="Arial" pitchFamily="34" charset="0"/>
              </a:rPr>
              <a:t>Buyer-Broker Employment Agreements</a:t>
            </a:r>
            <a:endParaRPr lang="en-US" dirty="0">
              <a:solidFill>
                <a:srgbClr val="000000"/>
              </a:solidFill>
              <a:latin typeface="Arial" pitchFamily="34" charset="0"/>
              <a:cs typeface="Arial" pitchFamily="34" charset="0"/>
            </a:endParaRPr>
          </a:p>
        </p:txBody>
      </p:sp>
      <p:pic>
        <p:nvPicPr>
          <p:cNvPr id="4" name="Content Placeholder 3" descr="j0386293.jpg"/>
          <p:cNvPicPr>
            <a:picLocks noGrp="1" noChangeAspect="1"/>
          </p:cNvPicPr>
          <p:nvPr>
            <p:ph idx="1"/>
          </p:nvPr>
        </p:nvPicPr>
        <p:blipFill>
          <a:blip r:embed="rId2" cstate="print"/>
          <a:stretch>
            <a:fillRect/>
          </a:stretch>
        </p:blipFill>
        <p:spPr>
          <a:xfrm>
            <a:off x="0" y="-228600"/>
            <a:ext cx="9144000" cy="6858000"/>
          </a:xfrm>
          <a:effectLst>
            <a:softEdge rad="112500"/>
          </a:effectLst>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latin typeface="Arial" pitchFamily="34" charset="0"/>
                <a:cs typeface="Arial" pitchFamily="34" charset="0"/>
              </a:rPr>
              <a:t>Termination of Employment Agreement</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effectLst/>
                <a:latin typeface="Arial" pitchFamily="34" charset="0"/>
                <a:cs typeface="Arial" pitchFamily="34" charset="0"/>
              </a:rPr>
              <a:t>No fiduciary duty after termination</a:t>
            </a:r>
          </a:p>
          <a:p>
            <a:endParaRPr lang="en-US" dirty="0" smtClean="0">
              <a:effectLst/>
              <a:latin typeface="Arial" pitchFamily="34" charset="0"/>
              <a:cs typeface="Arial" pitchFamily="34" charset="0"/>
            </a:endParaRPr>
          </a:p>
          <a:p>
            <a:r>
              <a:rPr lang="en-US" dirty="0" smtClean="0">
                <a:effectLst/>
                <a:latin typeface="Arial" pitchFamily="34" charset="0"/>
                <a:cs typeface="Arial" pitchFamily="34" charset="0"/>
              </a:rPr>
              <a:t>Can not hinder, delay or interfere with transaction that the employment agreement was intended to bring into being</a:t>
            </a:r>
          </a:p>
          <a:p>
            <a:endParaRPr lang="en-US" dirty="0" smtClean="0">
              <a:effectLst/>
              <a:latin typeface="Arial" pitchFamily="34" charset="0"/>
              <a:cs typeface="Arial" pitchFamily="34" charset="0"/>
            </a:endParaRPr>
          </a:p>
          <a:p>
            <a:r>
              <a:rPr lang="en-US" dirty="0" smtClean="0">
                <a:effectLst/>
                <a:latin typeface="Arial" pitchFamily="34" charset="0"/>
                <a:cs typeface="Arial" pitchFamily="34" charset="0"/>
              </a:rPr>
              <a:t>Maintain confidential information</a:t>
            </a:r>
          </a:p>
          <a:p>
            <a:pPr>
              <a:buNone/>
            </a:pPr>
            <a:r>
              <a:rPr lang="en-US" sz="1800" dirty="0" smtClean="0">
                <a:effectLst/>
                <a:latin typeface="Arial" pitchFamily="34" charset="0"/>
                <a:cs typeface="Arial" pitchFamily="34" charset="0"/>
              </a:rPr>
              <a:t>							</a:t>
            </a:r>
          </a:p>
          <a:p>
            <a:pPr>
              <a:buNone/>
            </a:pPr>
            <a:r>
              <a:rPr lang="en-US" sz="1800" dirty="0" smtClean="0">
                <a:effectLst/>
                <a:latin typeface="Arial" pitchFamily="34" charset="0"/>
                <a:cs typeface="Arial" pitchFamily="34" charset="0"/>
              </a:rPr>
              <a:t>							</a:t>
            </a:r>
            <a:endParaRPr lang="en-US" sz="1800" dirty="0">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		INSTRUCTORS</a:t>
            </a:r>
            <a:r>
              <a:rPr lang="en-US" dirty="0" smtClean="0"/>
              <a:t>		</a:t>
            </a:r>
            <a:endParaRPr lang="en-US" dirty="0"/>
          </a:p>
        </p:txBody>
      </p:sp>
      <p:sp>
        <p:nvSpPr>
          <p:cNvPr id="3" name="Content Placeholder 2"/>
          <p:cNvSpPr>
            <a:spLocks noGrp="1"/>
          </p:cNvSpPr>
          <p:nvPr>
            <p:ph idx="1"/>
          </p:nvPr>
        </p:nvSpPr>
        <p:spPr>
          <a:xfrm>
            <a:off x="457200" y="1143000"/>
            <a:ext cx="8229600" cy="5562600"/>
          </a:xfrm>
        </p:spPr>
        <p:txBody>
          <a:bodyPr/>
          <a:lstStyle/>
          <a:p>
            <a:pPr>
              <a:buNone/>
            </a:pPr>
            <a:endParaRPr lang="en-US" b="1" dirty="0" smtClean="0">
              <a:latin typeface="Arial" pitchFamily="34" charset="0"/>
              <a:cs typeface="Arial" pitchFamily="34" charset="0"/>
            </a:endParaRPr>
          </a:p>
          <a:p>
            <a:pPr>
              <a:buNone/>
            </a:pPr>
            <a:r>
              <a:rPr lang="en-US" b="1" dirty="0" smtClean="0">
                <a:latin typeface="Arial" pitchFamily="34" charset="0"/>
                <a:cs typeface="Arial" pitchFamily="34" charset="0"/>
              </a:rPr>
              <a:t>FRANK DICKENS</a:t>
            </a:r>
          </a:p>
          <a:p>
            <a:pPr algn="ctr">
              <a:buNone/>
            </a:pPr>
            <a:endParaRPr lang="en-US" b="1" dirty="0" smtClean="0">
              <a:latin typeface="Arial" pitchFamily="34" charset="0"/>
              <a:cs typeface="Arial" pitchFamily="34" charset="0"/>
            </a:endParaRPr>
          </a:p>
          <a:p>
            <a:pPr algn="ctr">
              <a:buNone/>
            </a:pPr>
            <a:endParaRPr lang="en-US" b="1" dirty="0" smtClean="0">
              <a:latin typeface="Arial" pitchFamily="34" charset="0"/>
              <a:cs typeface="Arial" pitchFamily="34" charset="0"/>
            </a:endParaRPr>
          </a:p>
          <a:p>
            <a:pPr>
              <a:buNone/>
            </a:pPr>
            <a:endParaRPr lang="en-US" b="1" dirty="0" smtClean="0">
              <a:latin typeface="Arial" pitchFamily="34" charset="0"/>
              <a:cs typeface="Arial" pitchFamily="34" charset="0"/>
            </a:endParaRPr>
          </a:p>
          <a:p>
            <a:pPr>
              <a:buNone/>
            </a:pPr>
            <a:r>
              <a:rPr lang="en-US" b="1" dirty="0" smtClean="0">
                <a:latin typeface="Arial" pitchFamily="34" charset="0"/>
                <a:cs typeface="Arial" pitchFamily="34" charset="0"/>
              </a:rPr>
              <a:t>RICHARD V. MACK, </a:t>
            </a:r>
          </a:p>
          <a:p>
            <a:pPr>
              <a:buNone/>
            </a:pPr>
            <a:r>
              <a:rPr lang="en-US" sz="3200" b="1" dirty="0" smtClean="0">
                <a:latin typeface="Arial" pitchFamily="34" charset="0"/>
                <a:cs typeface="Arial" pitchFamily="34" charset="0"/>
              </a:rPr>
              <a:t> MACK, DRUCKER </a:t>
            </a:r>
          </a:p>
          <a:p>
            <a:pPr lvl="1">
              <a:buNone/>
            </a:pPr>
            <a:r>
              <a:rPr lang="en-US" sz="3200" b="1" dirty="0" smtClean="0">
                <a:latin typeface="Arial" pitchFamily="34" charset="0"/>
                <a:cs typeface="Arial" pitchFamily="34" charset="0"/>
              </a:rPr>
              <a:t>   &amp; WATSON</a:t>
            </a:r>
            <a:endParaRPr lang="en-US" sz="3200" b="1" dirty="0">
              <a:latin typeface="Arial" pitchFamily="34" charset="0"/>
              <a:cs typeface="Arial" pitchFamily="34" charset="0"/>
            </a:endParaRPr>
          </a:p>
        </p:txBody>
      </p:sp>
      <p:pic>
        <p:nvPicPr>
          <p:cNvPr id="1026" name="Picture 2" descr="Dax Watson"/>
          <p:cNvPicPr>
            <a:picLocks noChangeAspect="1" noChangeArrowheads="1"/>
          </p:cNvPicPr>
          <p:nvPr/>
        </p:nvPicPr>
        <p:blipFill>
          <a:blip r:embed="rId2" cstate="print"/>
          <a:srcRect/>
          <a:stretch>
            <a:fillRect/>
          </a:stretch>
        </p:blipFill>
        <p:spPr bwMode="auto">
          <a:xfrm>
            <a:off x="5715000" y="4191000"/>
            <a:ext cx="1428750" cy="1905000"/>
          </a:xfrm>
          <a:prstGeom prst="rect">
            <a:avLst/>
          </a:prstGeom>
          <a:noFill/>
        </p:spPr>
      </p:pic>
      <p:pic>
        <p:nvPicPr>
          <p:cNvPr id="4" name="Picture 2" descr="P:\Users\AAR Officer Bios &amp; Photos\Dickens\dickens media photo color.jpg"/>
          <p:cNvPicPr>
            <a:picLocks noChangeAspect="1" noChangeArrowheads="1"/>
          </p:cNvPicPr>
          <p:nvPr/>
        </p:nvPicPr>
        <p:blipFill>
          <a:blip r:embed="rId3" cstate="print"/>
          <a:srcRect/>
          <a:stretch>
            <a:fillRect/>
          </a:stretch>
        </p:blipFill>
        <p:spPr bwMode="auto">
          <a:xfrm>
            <a:off x="5715000" y="1524000"/>
            <a:ext cx="1346200" cy="1905000"/>
          </a:xfrm>
          <a:prstGeom prst="rect">
            <a:avLst/>
          </a:prstGeom>
          <a:noFill/>
        </p:spPr>
      </p:pic>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pPr>
              <a:defRPr/>
            </a:pPr>
            <a:r>
              <a:rPr lang="en-US" dirty="0" smtClean="0"/>
              <a:t>   </a:t>
            </a:r>
            <a:r>
              <a:rPr lang="en-US" dirty="0" smtClean="0">
                <a:latin typeface="Arial" pitchFamily="34" charset="0"/>
                <a:cs typeface="Arial" pitchFamily="34" charset="0"/>
              </a:rPr>
              <a:t>Co-Brokerage Agreements</a:t>
            </a:r>
            <a:endParaRPr lang="en-US" dirty="0">
              <a:latin typeface="Arial" pitchFamily="34" charset="0"/>
              <a:cs typeface="Arial" pitchFamily="34" charset="0"/>
            </a:endParaRPr>
          </a:p>
        </p:txBody>
      </p:sp>
      <p:pic>
        <p:nvPicPr>
          <p:cNvPr id="3" name="Picture 2"/>
          <p:cNvPicPr>
            <a:picLocks noChangeAspect="1" noChangeArrowheads="1"/>
          </p:cNvPicPr>
          <p:nvPr/>
        </p:nvPicPr>
        <p:blipFill>
          <a:blip r:embed="rId2" cstate="print"/>
          <a:srcRect/>
          <a:stretch>
            <a:fillRect/>
          </a:stretch>
        </p:blipFill>
        <p:spPr bwMode="auto">
          <a:xfrm>
            <a:off x="5232400" y="1524001"/>
            <a:ext cx="3378200" cy="4343400"/>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304800" y="3048000"/>
            <a:ext cx="5057775" cy="334327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04800" y="1828800"/>
            <a:ext cx="3311718" cy="12954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Procuring Cause</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76200" y="1524000"/>
            <a:ext cx="4419600" cy="5334000"/>
          </a:xfrm>
        </p:spPr>
        <p:txBody>
          <a:bodyPr/>
          <a:lstStyle/>
          <a:p>
            <a:pPr algn="ctr">
              <a:buNone/>
            </a:pPr>
            <a:endParaRPr lang="en-US" sz="2400" b="1" dirty="0" smtClean="0"/>
          </a:p>
          <a:p>
            <a:pPr algn="ctr">
              <a:buNone/>
            </a:pPr>
            <a:endParaRPr lang="en-US" sz="2400" b="1" dirty="0" smtClean="0"/>
          </a:p>
          <a:p>
            <a:pPr algn="ctr">
              <a:buNone/>
            </a:pPr>
            <a:r>
              <a:rPr lang="en-US" sz="3200" dirty="0" smtClean="0">
                <a:effectLst/>
                <a:latin typeface="Arial" pitchFamily="34" charset="0"/>
                <a:cs typeface="Arial" pitchFamily="34" charset="0"/>
              </a:rPr>
              <a:t>Listing broker/Seller disputes </a:t>
            </a:r>
          </a:p>
          <a:p>
            <a:pPr algn="ctr">
              <a:buNone/>
            </a:pPr>
            <a:r>
              <a:rPr lang="en-US" sz="3200" dirty="0" smtClean="0">
                <a:effectLst/>
                <a:latin typeface="Arial" pitchFamily="34" charset="0"/>
                <a:cs typeface="Arial" pitchFamily="34" charset="0"/>
              </a:rPr>
              <a:t>vs. </a:t>
            </a:r>
          </a:p>
          <a:p>
            <a:pPr algn="ctr">
              <a:buNone/>
            </a:pPr>
            <a:r>
              <a:rPr lang="en-US" sz="3200" dirty="0" smtClean="0">
                <a:effectLst/>
                <a:latin typeface="Arial" pitchFamily="34" charset="0"/>
                <a:cs typeface="Arial" pitchFamily="34" charset="0"/>
              </a:rPr>
              <a:t>Listing broker/</a:t>
            </a:r>
          </a:p>
          <a:p>
            <a:pPr algn="ctr">
              <a:buNone/>
            </a:pPr>
            <a:r>
              <a:rPr lang="en-US" sz="3200" dirty="0" smtClean="0">
                <a:effectLst/>
                <a:latin typeface="Arial" pitchFamily="34" charset="0"/>
                <a:cs typeface="Arial" pitchFamily="34" charset="0"/>
              </a:rPr>
              <a:t>Cooperating broker disputes  </a:t>
            </a:r>
          </a:p>
          <a:p>
            <a:endParaRPr lang="en-US" dirty="0" smtClean="0"/>
          </a:p>
          <a:p>
            <a:pPr>
              <a:buNone/>
            </a:pPr>
            <a:endParaRPr lang="en-US" dirty="0"/>
          </a:p>
        </p:txBody>
      </p:sp>
      <p:pic>
        <p:nvPicPr>
          <p:cNvPr id="5" name="Content Placeholder 4" descr="Negotiating.jpg"/>
          <p:cNvPicPr>
            <a:picLocks noGrp="1" noChangeAspect="1"/>
          </p:cNvPicPr>
          <p:nvPr>
            <p:ph sz="half" idx="2"/>
          </p:nvPr>
        </p:nvPicPr>
        <p:blipFill>
          <a:blip r:embed="rId2" cstate="print"/>
          <a:stretch>
            <a:fillRect/>
          </a:stretch>
        </p:blipFill>
        <p:spPr>
          <a:xfrm>
            <a:off x="4744452" y="1066800"/>
            <a:ext cx="4170947" cy="4953000"/>
          </a:xfrm>
          <a:prstGeom prst="ellipse">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295400"/>
          </a:xfrm>
        </p:spPr>
        <p:txBody>
          <a:bodyPr/>
          <a:lstStyle/>
          <a:p>
            <a:r>
              <a:rPr lang="en-US" dirty="0" smtClean="0">
                <a:latin typeface="Arial" pitchFamily="34" charset="0"/>
                <a:cs typeface="Arial" pitchFamily="34" charset="0"/>
              </a:rPr>
              <a:t>Black’s Law Dictionary</a:t>
            </a:r>
            <a:endParaRPr lang="en-US" dirty="0">
              <a:latin typeface="Arial" pitchFamily="34" charset="0"/>
              <a:cs typeface="Arial" pitchFamily="34" charset="0"/>
            </a:endParaRPr>
          </a:p>
        </p:txBody>
      </p:sp>
      <p:sp>
        <p:nvSpPr>
          <p:cNvPr id="6" name="Content Placeholder 5"/>
          <p:cNvSpPr>
            <a:spLocks noGrp="1"/>
          </p:cNvSpPr>
          <p:nvPr>
            <p:ph idx="1"/>
          </p:nvPr>
        </p:nvSpPr>
        <p:spPr>
          <a:xfrm>
            <a:off x="152400" y="1143000"/>
            <a:ext cx="8839200" cy="5715000"/>
          </a:xfrm>
        </p:spPr>
        <p:txBody>
          <a:bodyPr>
            <a:normAutofit fontScale="92500" lnSpcReduction="10000"/>
          </a:bodyPr>
          <a:lstStyle/>
          <a:p>
            <a:r>
              <a:rPr lang="en-US" sz="2800" b="1" dirty="0" smtClean="0">
                <a:effectLst/>
                <a:latin typeface="Arial" pitchFamily="34" charset="0"/>
                <a:cs typeface="Arial" pitchFamily="34" charset="0"/>
              </a:rPr>
              <a:t>The cause originating a series of events which, without break in their continuity, result in the accomplishment of the prime object</a:t>
            </a:r>
          </a:p>
          <a:p>
            <a:pPr>
              <a:buNone/>
            </a:pPr>
            <a:endParaRPr lang="en-US" sz="2800" dirty="0" smtClean="0">
              <a:effectLst/>
              <a:latin typeface="Arial" pitchFamily="34" charset="0"/>
              <a:cs typeface="Arial" pitchFamily="34" charset="0"/>
            </a:endParaRPr>
          </a:p>
          <a:p>
            <a:endParaRPr lang="en-US" sz="2800" dirty="0" smtClean="0">
              <a:effectLst/>
              <a:latin typeface="Arial" pitchFamily="34" charset="0"/>
              <a:cs typeface="Arial" pitchFamily="34" charset="0"/>
            </a:endParaRPr>
          </a:p>
          <a:p>
            <a:r>
              <a:rPr lang="en-US" sz="2800" dirty="0" smtClean="0">
                <a:effectLst/>
                <a:latin typeface="Arial" pitchFamily="34" charset="0"/>
                <a:cs typeface="Arial" pitchFamily="34" charset="0"/>
              </a:rPr>
              <a:t>The inducing cause</a:t>
            </a:r>
          </a:p>
          <a:p>
            <a:endParaRPr lang="en-US" sz="2800" dirty="0" smtClean="0">
              <a:effectLst/>
              <a:latin typeface="Arial" pitchFamily="34" charset="0"/>
              <a:cs typeface="Arial" pitchFamily="34" charset="0"/>
            </a:endParaRPr>
          </a:p>
          <a:p>
            <a:r>
              <a:rPr lang="en-US" sz="2800" dirty="0" smtClean="0">
                <a:effectLst/>
                <a:latin typeface="Arial" pitchFamily="34" charset="0"/>
                <a:cs typeface="Arial" pitchFamily="34" charset="0"/>
              </a:rPr>
              <a:t>The direct cause</a:t>
            </a:r>
          </a:p>
          <a:p>
            <a:pPr>
              <a:buNone/>
            </a:pPr>
            <a:endParaRPr lang="en-US" sz="1800" dirty="0" smtClean="0">
              <a:effectLst/>
              <a:latin typeface="Arial" pitchFamily="34" charset="0"/>
              <a:cs typeface="Arial" pitchFamily="34" charset="0"/>
            </a:endParaRPr>
          </a:p>
          <a:p>
            <a:pPr>
              <a:buNone/>
            </a:pPr>
            <a:endParaRPr lang="en-US" sz="1800" dirty="0" smtClean="0">
              <a:effectLst/>
              <a:latin typeface="Arial" pitchFamily="34" charset="0"/>
              <a:cs typeface="Arial" pitchFamily="34" charset="0"/>
            </a:endParaRPr>
          </a:p>
          <a:p>
            <a:pPr>
              <a:buNone/>
            </a:pPr>
            <a:endParaRPr lang="en-US" sz="1800" dirty="0" smtClean="0">
              <a:effectLst/>
              <a:latin typeface="Arial" pitchFamily="34" charset="0"/>
              <a:cs typeface="Arial" pitchFamily="34" charset="0"/>
            </a:endParaRPr>
          </a:p>
          <a:p>
            <a:pPr>
              <a:buNone/>
            </a:pPr>
            <a:endParaRPr lang="en-US" sz="1800" dirty="0" smtClean="0">
              <a:effectLst/>
              <a:latin typeface="Arial" pitchFamily="34" charset="0"/>
              <a:cs typeface="Arial" pitchFamily="34" charset="0"/>
            </a:endParaRPr>
          </a:p>
          <a:p>
            <a:pPr>
              <a:buNone/>
            </a:pPr>
            <a:r>
              <a:rPr lang="en-US" sz="1800" dirty="0" smtClean="0">
                <a:effectLst/>
                <a:latin typeface="Arial" pitchFamily="34" charset="0"/>
                <a:cs typeface="Arial" pitchFamily="34" charset="0"/>
              </a:rPr>
              <a:t>							</a:t>
            </a:r>
          </a:p>
          <a:p>
            <a:pPr>
              <a:buNone/>
            </a:pPr>
            <a:r>
              <a:rPr lang="en-US" dirty="0" smtClean="0"/>
              <a:t/>
            </a:r>
            <a:br>
              <a:rPr lang="en-US" dirty="0" smtClean="0"/>
            </a:br>
            <a:endParaRPr lang="en-US" dirty="0"/>
          </a:p>
        </p:txBody>
      </p:sp>
      <p:pic>
        <p:nvPicPr>
          <p:cNvPr id="3075" name="Picture 3" descr="C:\Documents and Settings\Michelle\Local Settings\Temporary Internet Files\Content.IE5\OXJUWUD8\MP900387780[1].jpg"/>
          <p:cNvPicPr>
            <a:picLocks noChangeAspect="1" noChangeArrowheads="1"/>
          </p:cNvPicPr>
          <p:nvPr/>
        </p:nvPicPr>
        <p:blipFill>
          <a:blip r:embed="rId2" cstate="print"/>
          <a:srcRect/>
          <a:stretch>
            <a:fillRect/>
          </a:stretch>
        </p:blipFill>
        <p:spPr bwMode="auto">
          <a:xfrm>
            <a:off x="5029200" y="2438400"/>
            <a:ext cx="3886200" cy="3228536"/>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pPr>
              <a:defRPr/>
            </a:pPr>
            <a:r>
              <a:rPr lang="en-US" dirty="0" smtClean="0">
                <a:latin typeface="Arial" pitchFamily="34" charset="0"/>
                <a:cs typeface="Arial" pitchFamily="34" charset="0"/>
              </a:rPr>
              <a:t>Procuring Cause</a:t>
            </a:r>
            <a:endParaRPr lang="en-US" dirty="0">
              <a:latin typeface="Arial" pitchFamily="34" charset="0"/>
              <a:cs typeface="Arial" pitchFamily="34" charset="0"/>
            </a:endParaRPr>
          </a:p>
        </p:txBody>
      </p:sp>
      <p:pic>
        <p:nvPicPr>
          <p:cNvPr id="101378" name="Picture 2" descr="C:\Documents and Settings\Michelle\Local Settings\Temporary Internet Files\Content.IE5\OXJUWUD8\MPj04016050000[1].jpg"/>
          <p:cNvPicPr>
            <a:picLocks noGrp="1" noChangeAspect="1" noChangeArrowheads="1"/>
          </p:cNvPicPr>
          <p:nvPr>
            <p:ph idx="1"/>
          </p:nvPr>
        </p:nvPicPr>
        <p:blipFill>
          <a:blip r:embed="rId2" cstate="email"/>
          <a:stretch>
            <a:fillRect/>
          </a:stretch>
        </p:blipFill>
        <p:spPr>
          <a:xfrm>
            <a:off x="1447800" y="1371600"/>
            <a:ext cx="6817057" cy="4114800"/>
          </a:xfrm>
          <a:ln w="228600" cap="sq" cmpd="thickThin">
            <a:solidFill>
              <a:srgbClr val="000000"/>
            </a:solidFill>
          </a:ln>
          <a:effectLst>
            <a:innerShdw blurRad="76200">
              <a:srgbClr val="000000"/>
            </a:innerShdw>
          </a:effectLst>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dirty="0" smtClean="0">
                <a:latin typeface="Arial" pitchFamily="34" charset="0"/>
                <a:cs typeface="Arial" pitchFamily="34" charset="0"/>
              </a:rPr>
              <a:t>Duty to Arbitrate – Article 17</a:t>
            </a:r>
            <a:endParaRPr lang="en-US" dirty="0">
              <a:latin typeface="Arial" pitchFamily="34" charset="0"/>
              <a:cs typeface="Arial" pitchFamily="34" charset="0"/>
            </a:endParaRPr>
          </a:p>
        </p:txBody>
      </p:sp>
      <p:sp>
        <p:nvSpPr>
          <p:cNvPr id="3" name="Content Placeholder 2"/>
          <p:cNvSpPr>
            <a:spLocks noGrp="1"/>
          </p:cNvSpPr>
          <p:nvPr>
            <p:ph idx="1"/>
          </p:nvPr>
        </p:nvSpPr>
        <p:spPr>
          <a:xfrm>
            <a:off x="152400" y="990600"/>
            <a:ext cx="8839200" cy="5715000"/>
          </a:xfrm>
        </p:spPr>
        <p:txBody>
          <a:bodyPr/>
          <a:lstStyle/>
          <a:p>
            <a:endParaRPr lang="en-US" sz="2000" dirty="0" smtClean="0"/>
          </a:p>
          <a:p>
            <a:r>
              <a:rPr lang="en-US" sz="2000" dirty="0" smtClean="0">
                <a:effectLst/>
                <a:latin typeface="Arial" pitchFamily="34" charset="0"/>
                <a:cs typeface="Arial" pitchFamily="34" charset="0"/>
              </a:rPr>
              <a:t>In the event of contractual disputes or specific non-contractual disputes as defined in Standard of Practice 17-4 between </a:t>
            </a:r>
            <a:r>
              <a:rPr lang="en-US" sz="2000" b="1" u="sng" dirty="0" smtClean="0">
                <a:effectLst/>
                <a:latin typeface="Arial" pitchFamily="34" charset="0"/>
                <a:cs typeface="Arial" pitchFamily="34" charset="0"/>
              </a:rPr>
              <a:t>REALTORS</a:t>
            </a:r>
            <a:r>
              <a:rPr lang="en-US" sz="2000" b="1" u="sng" baseline="30000" dirty="0" smtClean="0">
                <a:effectLst/>
                <a:latin typeface="Arial" pitchFamily="34" charset="0"/>
                <a:cs typeface="Arial" pitchFamily="34" charset="0"/>
              </a:rPr>
              <a:t>®</a:t>
            </a:r>
            <a:r>
              <a:rPr lang="en-US" sz="2000" b="1" u="sng" dirty="0" smtClean="0">
                <a:effectLst/>
                <a:latin typeface="Arial" pitchFamily="34" charset="0"/>
                <a:cs typeface="Arial" pitchFamily="34" charset="0"/>
              </a:rPr>
              <a:t> (principals) associated with different firms</a:t>
            </a:r>
            <a:r>
              <a:rPr lang="en-US" sz="2000" b="1" dirty="0" smtClean="0">
                <a:effectLst/>
                <a:latin typeface="Arial" pitchFamily="34" charset="0"/>
                <a:cs typeface="Arial" pitchFamily="34" charset="0"/>
              </a:rPr>
              <a:t>,</a:t>
            </a:r>
            <a:r>
              <a:rPr lang="en-US" sz="2000" dirty="0" smtClean="0">
                <a:effectLst/>
                <a:latin typeface="Arial" pitchFamily="34" charset="0"/>
                <a:cs typeface="Arial" pitchFamily="34" charset="0"/>
              </a:rPr>
              <a:t> arising out of their relationship as REALTORS</a:t>
            </a:r>
            <a:r>
              <a:rPr lang="en-US" sz="2000" baseline="30000" dirty="0" smtClean="0">
                <a:effectLst/>
                <a:latin typeface="Arial" pitchFamily="34" charset="0"/>
                <a:cs typeface="Arial" pitchFamily="34" charset="0"/>
              </a:rPr>
              <a:t>®</a:t>
            </a:r>
            <a:r>
              <a:rPr lang="en-US" sz="2000" dirty="0" smtClean="0">
                <a:effectLst/>
                <a:latin typeface="Arial" pitchFamily="34" charset="0"/>
                <a:cs typeface="Arial" pitchFamily="34" charset="0"/>
              </a:rPr>
              <a:t>, the REALTORS</a:t>
            </a:r>
            <a:r>
              <a:rPr lang="en-US" sz="2000" baseline="30000" dirty="0" smtClean="0">
                <a:effectLst/>
                <a:latin typeface="Arial" pitchFamily="34" charset="0"/>
                <a:cs typeface="Arial" pitchFamily="34" charset="0"/>
              </a:rPr>
              <a:t>®</a:t>
            </a:r>
            <a:r>
              <a:rPr lang="en-US" sz="2000" dirty="0" smtClean="0">
                <a:effectLst/>
                <a:latin typeface="Arial" pitchFamily="34" charset="0"/>
                <a:cs typeface="Arial" pitchFamily="34" charset="0"/>
              </a:rPr>
              <a:t> shall submit the dispute to arbitration in accordance with the regulations of their Board or Boards rather than litigate the matter. </a:t>
            </a:r>
          </a:p>
          <a:p>
            <a:pPr>
              <a:buNone/>
            </a:pPr>
            <a:endParaRPr lang="en-US" sz="2000" dirty="0" smtClean="0">
              <a:effectLst/>
              <a:latin typeface="Arial" pitchFamily="34" charset="0"/>
              <a:cs typeface="Arial" pitchFamily="34" charset="0"/>
            </a:endParaRPr>
          </a:p>
          <a:p>
            <a:r>
              <a:rPr lang="en-US" sz="2000" dirty="0" smtClean="0">
                <a:effectLst/>
                <a:latin typeface="Arial" pitchFamily="34" charset="0"/>
                <a:cs typeface="Arial" pitchFamily="34" charset="0"/>
              </a:rPr>
              <a:t>In the event clients of REALTORS</a:t>
            </a:r>
            <a:r>
              <a:rPr lang="en-US" sz="2000" baseline="30000" dirty="0" smtClean="0">
                <a:effectLst/>
                <a:latin typeface="Arial" pitchFamily="34" charset="0"/>
                <a:cs typeface="Arial" pitchFamily="34" charset="0"/>
              </a:rPr>
              <a:t>®</a:t>
            </a:r>
            <a:r>
              <a:rPr lang="en-US" sz="2000" dirty="0" smtClean="0">
                <a:effectLst/>
                <a:latin typeface="Arial" pitchFamily="34" charset="0"/>
                <a:cs typeface="Arial" pitchFamily="34" charset="0"/>
              </a:rPr>
              <a:t> wish to arbitrate contractual disputes arising out of real estate transactions, REALTORS</a:t>
            </a:r>
            <a:r>
              <a:rPr lang="en-US" sz="2000" baseline="30000" dirty="0" smtClean="0">
                <a:effectLst/>
                <a:latin typeface="Arial" pitchFamily="34" charset="0"/>
                <a:cs typeface="Arial" pitchFamily="34" charset="0"/>
              </a:rPr>
              <a:t>®</a:t>
            </a:r>
            <a:r>
              <a:rPr lang="en-US" sz="2000" dirty="0" smtClean="0">
                <a:effectLst/>
                <a:latin typeface="Arial" pitchFamily="34" charset="0"/>
                <a:cs typeface="Arial" pitchFamily="34" charset="0"/>
              </a:rPr>
              <a:t> shall arbitrate those disputes in accordance with the regulations of their Board, provided the clients agree to be bound by the decision.</a:t>
            </a:r>
          </a:p>
          <a:p>
            <a:pPr>
              <a:buNone/>
            </a:pPr>
            <a:endParaRPr lang="en-US" sz="2000" dirty="0" smtClean="0">
              <a:effectLst/>
              <a:latin typeface="Arial" pitchFamily="34" charset="0"/>
              <a:cs typeface="Arial" pitchFamily="34" charset="0"/>
            </a:endParaRPr>
          </a:p>
          <a:p>
            <a:r>
              <a:rPr lang="en-US" sz="2000" dirty="0" smtClean="0">
                <a:effectLst/>
                <a:latin typeface="Arial" pitchFamily="34" charset="0"/>
                <a:cs typeface="Arial" pitchFamily="34" charset="0"/>
              </a:rPr>
              <a:t>The obligation to participate in arbitration contemplated by this </a:t>
            </a:r>
            <a:r>
              <a:rPr lang="en-US" sz="2000" b="1" dirty="0" smtClean="0">
                <a:effectLst/>
                <a:latin typeface="Arial" pitchFamily="34" charset="0"/>
                <a:cs typeface="Arial" pitchFamily="34" charset="0"/>
              </a:rPr>
              <a:t>Article includes the obligation of </a:t>
            </a:r>
            <a:r>
              <a:rPr lang="en-US" sz="2000" b="1" u="sng" dirty="0" smtClean="0">
                <a:effectLst/>
                <a:latin typeface="Arial" pitchFamily="34" charset="0"/>
                <a:cs typeface="Arial" pitchFamily="34" charset="0"/>
              </a:rPr>
              <a:t>REALTORS</a:t>
            </a:r>
            <a:r>
              <a:rPr lang="en-US" sz="2000" b="1" u="sng" baseline="30000" dirty="0" smtClean="0">
                <a:effectLst/>
                <a:latin typeface="Arial" pitchFamily="34" charset="0"/>
                <a:cs typeface="Arial" pitchFamily="34" charset="0"/>
              </a:rPr>
              <a:t>®</a:t>
            </a:r>
            <a:r>
              <a:rPr lang="en-US" sz="2000" b="1" u="sng" dirty="0" smtClean="0">
                <a:effectLst/>
                <a:latin typeface="Arial" pitchFamily="34" charset="0"/>
                <a:cs typeface="Arial" pitchFamily="34" charset="0"/>
              </a:rPr>
              <a:t> (principals) to cause their firms to arbitrate </a:t>
            </a:r>
            <a:r>
              <a:rPr lang="en-US" sz="2000" b="1" dirty="0" smtClean="0">
                <a:effectLst/>
                <a:latin typeface="Arial" pitchFamily="34" charset="0"/>
                <a:cs typeface="Arial" pitchFamily="34" charset="0"/>
              </a:rPr>
              <a:t>and be bound by any award. </a:t>
            </a:r>
          </a:p>
          <a:p>
            <a:endParaRPr lang="en-US" sz="2000" dirty="0"/>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pPr>
              <a:defRPr/>
            </a:pPr>
            <a:r>
              <a:rPr lang="en-US" dirty="0" smtClean="0">
                <a:latin typeface="Arial" pitchFamily="34" charset="0"/>
                <a:cs typeface="Arial" pitchFamily="34" charset="0"/>
              </a:rPr>
              <a:t>Arbitration</a:t>
            </a:r>
            <a:endParaRPr lang="en-US" dirty="0">
              <a:latin typeface="Arial" pitchFamily="34" charset="0"/>
              <a:cs typeface="Arial" pitchFamily="34" charset="0"/>
            </a:endParaRPr>
          </a:p>
        </p:txBody>
      </p:sp>
      <p:pic>
        <p:nvPicPr>
          <p:cNvPr id="4" name="Content Placeholder 3" descr="Conference with  Suits-Color-small_PS.jpg"/>
          <p:cNvPicPr>
            <a:picLocks noGrp="1" noChangeAspect="1"/>
          </p:cNvPicPr>
          <p:nvPr>
            <p:ph idx="1"/>
          </p:nvPr>
        </p:nvPicPr>
        <p:blipFill>
          <a:blip r:embed="rId2" cstate="print"/>
          <a:stretch>
            <a:fillRect/>
          </a:stretch>
        </p:blipFill>
        <p:spPr>
          <a:xfrm>
            <a:off x="3889248" y="3409029"/>
            <a:ext cx="1365504" cy="908304"/>
          </a:xfrm>
          <a:ln w="228600" cap="sq" cmpd="thickThin">
            <a:solidFill>
              <a:srgbClr val="000000"/>
            </a:solidFill>
          </a:ln>
          <a:effectLst>
            <a:innerShdw blurRad="76200">
              <a:srgbClr val="000000"/>
            </a:innerShdw>
          </a:effectLst>
        </p:spPr>
      </p:pic>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latin typeface="Arial" pitchFamily="34" charset="0"/>
                <a:cs typeface="Arial" pitchFamily="34" charset="0"/>
              </a:rPr>
              <a:t>Commission-</a:t>
            </a:r>
            <a:r>
              <a:rPr lang="en-US" dirty="0" err="1" smtClean="0">
                <a:latin typeface="Arial" pitchFamily="34" charset="0"/>
                <a:cs typeface="Arial" pitchFamily="34" charset="0"/>
              </a:rPr>
              <a:t>ectomies</a:t>
            </a:r>
            <a:endParaRPr lang="en-US" dirty="0">
              <a:latin typeface="Arial" pitchFamily="34" charset="0"/>
              <a:cs typeface="Arial" pitchFamily="34" charset="0"/>
            </a:endParaRPr>
          </a:p>
        </p:txBody>
      </p:sp>
      <p:pic>
        <p:nvPicPr>
          <p:cNvPr id="1027" name="Picture 3" descr="C:\Documents and Settings\Michelle\Local Settings\Temporary Internet Files\Content.IE5\H55T2GQJ\MPj04033950000[1].jpg"/>
          <p:cNvPicPr>
            <a:picLocks noChangeAspect="1" noChangeArrowheads="1"/>
          </p:cNvPicPr>
          <p:nvPr/>
        </p:nvPicPr>
        <p:blipFill>
          <a:blip r:embed="rId2" cstate="print"/>
          <a:srcRect/>
          <a:stretch>
            <a:fillRect/>
          </a:stretch>
        </p:blipFill>
        <p:spPr bwMode="auto">
          <a:xfrm>
            <a:off x="1219200" y="1066800"/>
            <a:ext cx="7239000" cy="4624917"/>
          </a:xfrm>
          <a:prstGeom prst="rect">
            <a:avLst/>
          </a:prstGeom>
          <a:noFill/>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3"/>
          </a:xfrm>
        </p:spPr>
        <p:txBody>
          <a:bodyPr/>
          <a:lstStyle/>
          <a:p>
            <a:pPr>
              <a:defRPr/>
            </a:pPr>
            <a:r>
              <a:rPr lang="en-US" dirty="0" smtClean="0">
                <a:latin typeface="Arial" pitchFamily="34" charset="0"/>
                <a:cs typeface="Arial" pitchFamily="34" charset="0"/>
              </a:rPr>
              <a:t>Agency Road</a:t>
            </a:r>
            <a:endParaRPr lang="en-US" dirty="0">
              <a:latin typeface="Arial" pitchFamily="34" charset="0"/>
              <a:cs typeface="Arial" pitchFamily="34" charset="0"/>
            </a:endParaRPr>
          </a:p>
        </p:txBody>
      </p:sp>
      <p:pic>
        <p:nvPicPr>
          <p:cNvPr id="4" name="Picture 6" descr="Agency sign"/>
          <p:cNvPicPr>
            <a:picLocks noGrp="1" noChangeAspect="1" noChangeArrowheads="1"/>
          </p:cNvPicPr>
          <p:nvPr>
            <p:ph idx="1"/>
          </p:nvPr>
        </p:nvPicPr>
        <p:blipFill>
          <a:blip r:embed="rId2" cstate="email"/>
          <a:stretch>
            <a:fillRect/>
          </a:stretch>
        </p:blipFill>
        <p:spPr>
          <a:xfrm>
            <a:off x="1524000" y="1295400"/>
            <a:ext cx="6529119" cy="4066381"/>
          </a:xfrm>
          <a:ln w="228600" cap="sq" cmpd="thickThin">
            <a:solidFill>
              <a:srgbClr val="000000"/>
            </a:solidFill>
          </a:ln>
          <a:effectLst>
            <a:innerShdw blurRad="76200">
              <a:srgbClr val="000000"/>
            </a:innerShdw>
          </a:effectLst>
        </p:spPr>
      </p:pic>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MPj03873010000[1]"/>
          <p:cNvPicPr>
            <a:picLocks noChangeAspect="1" noChangeArrowheads="1"/>
          </p:cNvPicPr>
          <p:nvPr/>
        </p:nvPicPr>
        <p:blipFill>
          <a:blip r:embed="rId3" cstate="print"/>
          <a:srcRect/>
          <a:stretch>
            <a:fillRect/>
          </a:stretch>
        </p:blipFill>
        <p:spPr bwMode="auto">
          <a:xfrm>
            <a:off x="1219200" y="381000"/>
            <a:ext cx="7162800" cy="5372100"/>
          </a:xfrm>
          <a:prstGeom prst="rect">
            <a:avLst/>
          </a:prstGeom>
          <a:noFill/>
          <a:ln w="9525">
            <a:noFill/>
            <a:miter lim="800000"/>
            <a:headEnd/>
            <a:tailEnd/>
          </a:ln>
        </p:spPr>
      </p:pic>
      <p:sp>
        <p:nvSpPr>
          <p:cNvPr id="389122" name="Rectangle 2"/>
          <p:cNvSpPr>
            <a:spLocks noGrp="1" noRot="1" noChangeArrowheads="1"/>
          </p:cNvSpPr>
          <p:nvPr>
            <p:ph type="title"/>
          </p:nvPr>
        </p:nvSpPr>
        <p:spPr>
          <a:xfrm>
            <a:off x="457200" y="2133600"/>
            <a:ext cx="8229600" cy="2362200"/>
          </a:xfrm>
        </p:spPr>
        <p:txBody>
          <a:bodyPr>
            <a:normAutofit fontScale="90000"/>
          </a:bodyPr>
          <a:lstStyle/>
          <a:p>
            <a:pPr eaLnBrk="1" hangingPunct="1">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8800" dirty="0" smtClean="0">
                <a:solidFill>
                  <a:srgbClr val="FF3300"/>
                </a:solidFill>
                <a:latin typeface="Arial" pitchFamily="34" charset="0"/>
                <a:cs typeface="Arial" pitchFamily="34" charset="0"/>
              </a:rPr>
              <a:t>What’s the risk?</a:t>
            </a:r>
          </a:p>
        </p:txBody>
      </p:sp>
    </p:spTree>
  </p:cSld>
  <p:clrMapOvr>
    <a:masterClrMapping/>
  </p:clrMapOvr>
  <p:transition>
    <p:wipe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7" name="Rectangle 5"/>
          <p:cNvSpPr>
            <a:spLocks noGrp="1" noChangeArrowheads="1"/>
          </p:cNvSpPr>
          <p:nvPr>
            <p:ph type="title"/>
          </p:nvPr>
        </p:nvSpPr>
        <p:spPr>
          <a:xfrm>
            <a:off x="457200" y="274638"/>
            <a:ext cx="5029200" cy="1143000"/>
          </a:xfrm>
        </p:spPr>
        <p:txBody>
          <a:bodyPr/>
          <a:lstStyle/>
          <a:p>
            <a:r>
              <a:rPr lang="en-US" dirty="0">
                <a:latin typeface="Arial" pitchFamily="34" charset="0"/>
                <a:cs typeface="Arial" pitchFamily="34" charset="0"/>
              </a:rPr>
              <a:t>Code of Ethics</a:t>
            </a:r>
          </a:p>
        </p:txBody>
      </p:sp>
      <p:pic>
        <p:nvPicPr>
          <p:cNvPr id="233479" name="Picture 7" descr="RLOGO1"/>
          <p:cNvPicPr>
            <a:picLocks noGrp="1" noChangeAspect="1" noChangeArrowheads="1"/>
          </p:cNvPicPr>
          <p:nvPr>
            <p:ph sz="half" idx="1"/>
          </p:nvPr>
        </p:nvPicPr>
        <p:blipFill>
          <a:blip r:embed="rId2" cstate="print"/>
          <a:srcRect/>
          <a:stretch>
            <a:fillRect/>
          </a:stretch>
        </p:blipFill>
        <p:spPr>
          <a:xfrm>
            <a:off x="228600" y="2209800"/>
            <a:ext cx="2965450" cy="2979738"/>
          </a:xfrm>
          <a:noFill/>
          <a:ln/>
        </p:spPr>
      </p:pic>
      <p:sp>
        <p:nvSpPr>
          <p:cNvPr id="233476" name="Rectangle 4"/>
          <p:cNvSpPr>
            <a:spLocks noGrp="1" noChangeArrowheads="1"/>
          </p:cNvSpPr>
          <p:nvPr>
            <p:ph type="body" sz="half" idx="2"/>
          </p:nvPr>
        </p:nvSpPr>
        <p:spPr>
          <a:xfrm>
            <a:off x="3505200" y="1447800"/>
            <a:ext cx="5181600" cy="4678363"/>
          </a:xfrm>
        </p:spPr>
        <p:txBody>
          <a:bodyPr>
            <a:normAutofit lnSpcReduction="10000"/>
          </a:bodyPr>
          <a:lstStyle/>
          <a:p>
            <a:pPr>
              <a:buFont typeface="Wingdings" pitchFamily="2" charset="2"/>
              <a:buNone/>
            </a:pPr>
            <a:r>
              <a:rPr lang="en-US" b="1" dirty="0">
                <a:effectLst/>
                <a:latin typeface="Arial" pitchFamily="34" charset="0"/>
                <a:cs typeface="Arial" pitchFamily="34" charset="0"/>
              </a:rPr>
              <a:t>Duties to Clients and Customers</a:t>
            </a:r>
            <a:r>
              <a:rPr lang="en-US" dirty="0">
                <a:effectLst/>
                <a:latin typeface="Arial" pitchFamily="34" charset="0"/>
                <a:cs typeface="Arial" pitchFamily="34" charset="0"/>
              </a:rPr>
              <a:t> </a:t>
            </a:r>
            <a:endParaRPr lang="en-US" b="1" dirty="0">
              <a:effectLst/>
              <a:latin typeface="Arial" pitchFamily="34" charset="0"/>
              <a:cs typeface="Arial" pitchFamily="34" charset="0"/>
            </a:endParaRPr>
          </a:p>
          <a:p>
            <a:pPr>
              <a:buFont typeface="Wingdings" pitchFamily="2" charset="2"/>
              <a:buNone/>
            </a:pPr>
            <a:r>
              <a:rPr lang="en-US" b="1" dirty="0">
                <a:effectLst/>
                <a:latin typeface="Arial" pitchFamily="34" charset="0"/>
                <a:cs typeface="Arial" pitchFamily="34" charset="0"/>
              </a:rPr>
              <a:t>Article 1</a:t>
            </a:r>
            <a:r>
              <a:rPr lang="en-US" dirty="0">
                <a:effectLst/>
                <a:latin typeface="Arial" pitchFamily="34" charset="0"/>
                <a:cs typeface="Arial" pitchFamily="34" charset="0"/>
              </a:rPr>
              <a:t> </a:t>
            </a:r>
          </a:p>
          <a:p>
            <a:pPr>
              <a:buNone/>
            </a:pPr>
            <a:r>
              <a:rPr lang="en-US" dirty="0">
                <a:effectLst/>
                <a:latin typeface="Arial" pitchFamily="34" charset="0"/>
                <a:cs typeface="Arial" pitchFamily="34" charset="0"/>
              </a:rPr>
              <a:t>When representing a buyer, seller, landlord, tenant, or other client as an agent, REALTORS</a:t>
            </a:r>
            <a:r>
              <a:rPr lang="en-US" baseline="30000" dirty="0">
                <a:effectLst/>
                <a:latin typeface="Arial" pitchFamily="34" charset="0"/>
                <a:cs typeface="Arial" pitchFamily="34" charset="0"/>
              </a:rPr>
              <a:t>®</a:t>
            </a:r>
            <a:r>
              <a:rPr lang="en-US" dirty="0">
                <a:effectLst/>
                <a:latin typeface="Arial" pitchFamily="34" charset="0"/>
                <a:cs typeface="Arial" pitchFamily="34" charset="0"/>
              </a:rPr>
              <a:t> pledge themselves to protect and promote the interests of their client. </a:t>
            </a:r>
          </a:p>
        </p:txBody>
      </p:sp>
    </p:spTree>
  </p:cSld>
  <p:clrMapOvr>
    <a:masterClrMapping/>
  </p:clrMapOvr>
  <p:transition>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C:\Documents and Settings\Michelle\Local Settings\Temporary Internet Files\Content.IE5\OXJUWUD8\MP900385501[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itle 4"/>
          <p:cNvSpPr>
            <a:spLocks noGrp="1"/>
          </p:cNvSpPr>
          <p:nvPr>
            <p:ph type="title"/>
          </p:nvPr>
        </p:nvSpPr>
        <p:spPr/>
        <p:txBody>
          <a:bodyPr>
            <a:normAutofit fontScale="90000"/>
          </a:bodyPr>
          <a:lstStyle/>
          <a:p>
            <a:r>
              <a:rPr lang="en-US" sz="8000" dirty="0" smtClean="0">
                <a:solidFill>
                  <a:srgbClr val="000000"/>
                </a:solidFill>
                <a:effectLst/>
              </a:rPr>
              <a:t>House Keeping</a:t>
            </a:r>
            <a:endParaRPr lang="en-US" sz="8000" dirty="0">
              <a:solidFill>
                <a:srgbClr val="000000"/>
              </a:solidFill>
              <a:effectLst/>
            </a:endParaRPr>
          </a:p>
        </p:txBody>
      </p:sp>
    </p:spTree>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533400" y="457200"/>
            <a:ext cx="8305800" cy="1143000"/>
          </a:xfrm>
        </p:spPr>
        <p:txBody>
          <a:bodyPr>
            <a:normAutofit fontScale="90000"/>
          </a:bodyPr>
          <a:lstStyle/>
          <a:p>
            <a:r>
              <a:rPr lang="en-US" sz="4000" b="1" dirty="0">
                <a:latin typeface="Arial" pitchFamily="34" charset="0"/>
                <a:cs typeface="Arial" pitchFamily="34" charset="0"/>
              </a:rPr>
              <a:t>CREATING AN AGENCY </a:t>
            </a:r>
            <a:r>
              <a:rPr lang="en-US" sz="4000" b="1" dirty="0" smtClean="0">
                <a:latin typeface="Arial" pitchFamily="34" charset="0"/>
                <a:cs typeface="Arial" pitchFamily="34" charset="0"/>
              </a:rPr>
              <a:t>RELATIONSHIP</a:t>
            </a:r>
            <a:r>
              <a:rPr lang="en-US" sz="4000" dirty="0"/>
              <a:t/>
            </a:r>
            <a:br>
              <a:rPr lang="en-US" sz="4000" dirty="0"/>
            </a:br>
            <a:endParaRPr lang="en-US" sz="4000" dirty="0"/>
          </a:p>
        </p:txBody>
      </p:sp>
      <p:sp>
        <p:nvSpPr>
          <p:cNvPr id="132099" name="Rectangle 3"/>
          <p:cNvSpPr>
            <a:spLocks noGrp="1" noChangeArrowheads="1"/>
          </p:cNvSpPr>
          <p:nvPr>
            <p:ph idx="1"/>
          </p:nvPr>
        </p:nvSpPr>
        <p:spPr>
          <a:xfrm>
            <a:off x="457200" y="1752600"/>
            <a:ext cx="8229600" cy="4953000"/>
          </a:xfrm>
        </p:spPr>
        <p:txBody>
          <a:bodyPr>
            <a:normAutofit lnSpcReduction="10000"/>
          </a:bodyPr>
          <a:lstStyle/>
          <a:p>
            <a:pPr>
              <a:lnSpc>
                <a:spcPct val="90000"/>
              </a:lnSpc>
            </a:pPr>
            <a:r>
              <a:rPr lang="en-US" dirty="0">
                <a:effectLst/>
                <a:latin typeface="Arial" pitchFamily="34" charset="0"/>
                <a:cs typeface="Arial" pitchFamily="34" charset="0"/>
              </a:rPr>
              <a:t>An agency relationship may exist without a compensation agreement.  </a:t>
            </a:r>
          </a:p>
          <a:p>
            <a:pPr>
              <a:lnSpc>
                <a:spcPct val="90000"/>
              </a:lnSpc>
            </a:pPr>
            <a:endParaRPr lang="en-US" dirty="0">
              <a:effectLst/>
              <a:latin typeface="Arial" pitchFamily="34" charset="0"/>
              <a:cs typeface="Arial" pitchFamily="34" charset="0"/>
            </a:endParaRPr>
          </a:p>
          <a:p>
            <a:pPr>
              <a:lnSpc>
                <a:spcPct val="90000"/>
              </a:lnSpc>
            </a:pPr>
            <a:r>
              <a:rPr lang="en-US" dirty="0">
                <a:effectLst/>
                <a:latin typeface="Arial" pitchFamily="34" charset="0"/>
                <a:cs typeface="Arial" pitchFamily="34" charset="0"/>
              </a:rPr>
              <a:t>Agency relationships are generally created by either express or implied conduct.</a:t>
            </a:r>
          </a:p>
          <a:p>
            <a:pPr>
              <a:lnSpc>
                <a:spcPct val="90000"/>
              </a:lnSpc>
              <a:buFont typeface="Wingdings" pitchFamily="2" charset="2"/>
              <a:buNone/>
            </a:pPr>
            <a:endParaRPr lang="en-US" dirty="0">
              <a:effectLst/>
              <a:latin typeface="Arial" pitchFamily="34" charset="0"/>
              <a:cs typeface="Arial" pitchFamily="34" charset="0"/>
            </a:endParaRPr>
          </a:p>
          <a:p>
            <a:pPr>
              <a:lnSpc>
                <a:spcPct val="90000"/>
              </a:lnSpc>
            </a:pPr>
            <a:r>
              <a:rPr lang="en-US" dirty="0">
                <a:effectLst/>
                <a:latin typeface="Arial" pitchFamily="34" charset="0"/>
                <a:cs typeface="Arial" pitchFamily="34" charset="0"/>
              </a:rPr>
              <a:t>Regardless of whether the agency relationship is express or implied – the duties are the same. </a:t>
            </a:r>
            <a:endParaRPr lang="en-US" dirty="0" smtClean="0">
              <a:effectLst/>
              <a:latin typeface="Arial" pitchFamily="34" charset="0"/>
              <a:cs typeface="Arial" pitchFamily="34" charset="0"/>
            </a:endParaRPr>
          </a:p>
          <a:p>
            <a:pPr>
              <a:lnSpc>
                <a:spcPct val="90000"/>
              </a:lnSpc>
              <a:buNone/>
            </a:pPr>
            <a:endParaRPr lang="en-US" sz="1800" dirty="0" smtClean="0">
              <a:effectLst/>
              <a:latin typeface="Arial" pitchFamily="34" charset="0"/>
              <a:cs typeface="Arial" pitchFamily="34" charset="0"/>
            </a:endParaRPr>
          </a:p>
          <a:p>
            <a:pPr>
              <a:lnSpc>
                <a:spcPct val="90000"/>
              </a:lnSpc>
              <a:buNone/>
            </a:pPr>
            <a:r>
              <a:rPr lang="en-US" sz="1800" dirty="0" smtClean="0">
                <a:effectLst/>
                <a:latin typeface="Arial" pitchFamily="34" charset="0"/>
                <a:cs typeface="Arial" pitchFamily="34" charset="0"/>
              </a:rPr>
              <a:t>							</a:t>
            </a:r>
            <a:endParaRPr lang="en-US" sz="1800" dirty="0">
              <a:effectLst/>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Grp="1" noChangeArrowheads="1"/>
          </p:cNvSpPr>
          <p:nvPr>
            <p:ph type="title"/>
          </p:nvPr>
        </p:nvSpPr>
        <p:spPr/>
        <p:txBody>
          <a:bodyPr/>
          <a:lstStyle/>
          <a:p>
            <a:r>
              <a:rPr lang="en-US" dirty="0">
                <a:latin typeface="Arial" pitchFamily="34" charset="0"/>
                <a:cs typeface="Arial" pitchFamily="34" charset="0"/>
              </a:rPr>
              <a:t>Express Agency</a:t>
            </a:r>
          </a:p>
        </p:txBody>
      </p:sp>
      <p:sp>
        <p:nvSpPr>
          <p:cNvPr id="133125" name="Rectangle 5"/>
          <p:cNvSpPr>
            <a:spLocks noGrp="1" noChangeArrowheads="1"/>
          </p:cNvSpPr>
          <p:nvPr>
            <p:ph type="body" sz="half" idx="1"/>
          </p:nvPr>
        </p:nvSpPr>
        <p:spPr>
          <a:xfrm>
            <a:off x="0" y="1371600"/>
            <a:ext cx="4876800" cy="4759325"/>
          </a:xfrm>
        </p:spPr>
        <p:txBody>
          <a:bodyPr/>
          <a:lstStyle/>
          <a:p>
            <a:endParaRPr lang="en-US" sz="2800" dirty="0"/>
          </a:p>
          <a:p>
            <a:r>
              <a:rPr lang="en-US" dirty="0">
                <a:effectLst/>
                <a:latin typeface="Arial" pitchFamily="34" charset="0"/>
                <a:cs typeface="Arial" pitchFamily="34" charset="0"/>
              </a:rPr>
              <a:t>All parties agree to the terms of the relationship</a:t>
            </a:r>
          </a:p>
          <a:p>
            <a:endParaRPr lang="en-US" dirty="0">
              <a:effectLst/>
              <a:latin typeface="Arial" pitchFamily="34" charset="0"/>
              <a:cs typeface="Arial" pitchFamily="34" charset="0"/>
            </a:endParaRPr>
          </a:p>
          <a:p>
            <a:r>
              <a:rPr lang="en-US" dirty="0">
                <a:effectLst/>
                <a:latin typeface="Arial" pitchFamily="34" charset="0"/>
                <a:cs typeface="Arial" pitchFamily="34" charset="0"/>
              </a:rPr>
              <a:t>May be supported by a written employment Agreement</a:t>
            </a:r>
          </a:p>
        </p:txBody>
      </p:sp>
      <p:pic>
        <p:nvPicPr>
          <p:cNvPr id="133129" name="Picture 9" descr="MPj04005050000[1]"/>
          <p:cNvPicPr>
            <a:picLocks noGrp="1" noChangeAspect="1" noChangeArrowheads="1"/>
          </p:cNvPicPr>
          <p:nvPr>
            <p:ph sz="half" idx="2"/>
          </p:nvPr>
        </p:nvPicPr>
        <p:blipFill>
          <a:blip r:embed="rId2" cstate="print"/>
          <a:stretch>
            <a:fillRect/>
          </a:stretch>
        </p:blipFill>
        <p:spPr>
          <a:xfrm>
            <a:off x="4716087" y="2304545"/>
            <a:ext cx="3902825" cy="3117273"/>
          </a:xfrm>
          <a:prstGeom prst="rect">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76200"/>
            <a:ext cx="8229600" cy="1143000"/>
          </a:xfrm>
        </p:spPr>
        <p:txBody>
          <a:bodyPr/>
          <a:lstStyle/>
          <a:p>
            <a:r>
              <a:rPr lang="en-US" dirty="0">
                <a:latin typeface="Arial" pitchFamily="34" charset="0"/>
                <a:cs typeface="Arial" pitchFamily="34" charset="0"/>
              </a:rPr>
              <a:t>Implied Agency</a:t>
            </a:r>
          </a:p>
        </p:txBody>
      </p:sp>
      <p:pic>
        <p:nvPicPr>
          <p:cNvPr id="136202" name="Picture 10" descr="MPj03846600000[1]"/>
          <p:cNvPicPr>
            <a:picLocks noGrp="1" noChangeAspect="1" noChangeArrowheads="1"/>
          </p:cNvPicPr>
          <p:nvPr>
            <p:ph sz="half" idx="1"/>
          </p:nvPr>
        </p:nvPicPr>
        <p:blipFill>
          <a:blip r:embed="rId2" cstate="print"/>
          <a:stretch>
            <a:fillRect/>
          </a:stretch>
        </p:blipFill>
        <p:spPr>
          <a:xfrm>
            <a:off x="860085" y="1600200"/>
            <a:ext cx="3232830" cy="4525963"/>
          </a:xfrm>
          <a:prstGeom prst="ellipse">
            <a:avLst/>
          </a:prstGeom>
        </p:spPr>
      </p:pic>
      <p:sp>
        <p:nvSpPr>
          <p:cNvPr id="136195" name="Rectangle 3"/>
          <p:cNvSpPr>
            <a:spLocks noGrp="1" noChangeArrowheads="1"/>
          </p:cNvSpPr>
          <p:nvPr>
            <p:ph type="body" sz="half" idx="2"/>
          </p:nvPr>
        </p:nvSpPr>
        <p:spPr>
          <a:xfrm>
            <a:off x="609600" y="1219200"/>
            <a:ext cx="3733800" cy="5135563"/>
          </a:xfrm>
        </p:spPr>
        <p:txBody>
          <a:bodyPr/>
          <a:lstStyle/>
          <a:p>
            <a:endParaRPr lang="en-US" sz="2400" dirty="0"/>
          </a:p>
          <a:p>
            <a:r>
              <a:rPr lang="en-US" dirty="0">
                <a:effectLst/>
                <a:latin typeface="Arial" pitchFamily="34" charset="0"/>
                <a:cs typeface="Arial" pitchFamily="34" charset="0"/>
              </a:rPr>
              <a:t>Sometimes called: “accidental agency”</a:t>
            </a:r>
          </a:p>
          <a:p>
            <a:endParaRPr lang="en-US" dirty="0">
              <a:effectLst/>
              <a:latin typeface="Arial" pitchFamily="34" charset="0"/>
              <a:cs typeface="Arial" pitchFamily="34" charset="0"/>
            </a:endParaRPr>
          </a:p>
          <a:p>
            <a:r>
              <a:rPr lang="en-US" dirty="0">
                <a:effectLst/>
                <a:latin typeface="Arial" pitchFamily="34" charset="0"/>
                <a:cs typeface="Arial" pitchFamily="34" charset="0"/>
              </a:rPr>
              <a:t>Created by actions or statements</a:t>
            </a:r>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latin typeface="Arial" pitchFamily="34" charset="0"/>
                <a:cs typeface="Arial" pitchFamily="34" charset="0"/>
              </a:rPr>
              <a:t>Agency Cases</a:t>
            </a:r>
            <a:endParaRPr lang="en-US" dirty="0">
              <a:latin typeface="Arial" pitchFamily="34" charset="0"/>
              <a:cs typeface="Arial" pitchFamily="34" charset="0"/>
            </a:endParaRPr>
          </a:p>
        </p:txBody>
      </p:sp>
      <p:pic>
        <p:nvPicPr>
          <p:cNvPr id="1027" name="Picture 3" descr="C:\Documents and Settings\Michelle\Local Settings\Temporary Internet Files\Content.IE5\V5SOEN2T\MPj03853460000[1].jpg"/>
          <p:cNvPicPr>
            <a:picLocks noGrp="1" noChangeAspect="1" noChangeArrowheads="1"/>
          </p:cNvPicPr>
          <p:nvPr>
            <p:ph sz="half" idx="1"/>
          </p:nvPr>
        </p:nvPicPr>
        <p:blipFill>
          <a:blip r:embed="rId2" cstate="print"/>
          <a:stretch>
            <a:fillRect/>
          </a:stretch>
        </p:blipFill>
        <p:spPr bwMode="auto">
          <a:xfrm>
            <a:off x="0" y="0"/>
            <a:ext cx="9144000" cy="6858000"/>
          </a:xfrm>
          <a:prstGeom prst="rect">
            <a:avLst/>
          </a:prstGeom>
          <a:noFill/>
        </p:spPr>
      </p:pic>
      <p:sp>
        <p:nvSpPr>
          <p:cNvPr id="7" name="Text Placeholder 6"/>
          <p:cNvSpPr>
            <a:spLocks noGrp="1"/>
          </p:cNvSpPr>
          <p:nvPr>
            <p:ph type="body" sz="half" idx="2"/>
          </p:nvPr>
        </p:nvSpPr>
        <p:spPr>
          <a:xfrm>
            <a:off x="304800" y="3657600"/>
            <a:ext cx="5334000" cy="2468563"/>
          </a:xfrm>
        </p:spPr>
        <p:txBody>
          <a:bodyPr/>
          <a:lstStyle/>
          <a:p>
            <a:pPr>
              <a:buNone/>
            </a:pPr>
            <a:r>
              <a:rPr lang="en-US" sz="4400" b="1" i="1" dirty="0" err="1" smtClean="0">
                <a:effectLst>
                  <a:outerShdw blurRad="38100" dist="38100" dir="2700000" algn="tl">
                    <a:srgbClr val="000000">
                      <a:alpha val="43137"/>
                    </a:srgbClr>
                  </a:outerShdw>
                </a:effectLst>
                <a:latin typeface="Arial" pitchFamily="34" charset="0"/>
                <a:cs typeface="Arial" pitchFamily="34" charset="0"/>
              </a:rPr>
              <a:t>Alaface</a:t>
            </a:r>
            <a:r>
              <a:rPr lang="en-US" sz="4400" b="1" i="1" dirty="0" smtClean="0">
                <a:effectLst>
                  <a:outerShdw blurRad="38100" dist="38100" dir="2700000" algn="tl">
                    <a:srgbClr val="000000">
                      <a:alpha val="43137"/>
                    </a:srgbClr>
                  </a:outerShdw>
                </a:effectLst>
                <a:latin typeface="Arial" pitchFamily="34" charset="0"/>
                <a:cs typeface="Arial" pitchFamily="34" charset="0"/>
              </a:rPr>
              <a:t> v. National Investment</a:t>
            </a:r>
            <a:endParaRPr lang="en-US" sz="4400" b="1" i="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5538" name="Picture 9" descr="MPj04022660000[1]"/>
          <p:cNvPicPr>
            <a:picLocks noGrp="1" noChangeAspect="1" noChangeArrowheads="1"/>
          </p:cNvPicPr>
          <p:nvPr>
            <p:ph/>
          </p:nvPr>
        </p:nvPicPr>
        <p:blipFill>
          <a:blip r:embed="rId3" cstate="print"/>
          <a:stretch>
            <a:fillRect/>
          </a:stretch>
        </p:blipFill>
        <p:spPr>
          <a:xfrm>
            <a:off x="3505200" y="1981200"/>
            <a:ext cx="2085688" cy="3131591"/>
          </a:xfrm>
          <a:ln w="228600" cap="sq" cmpd="thickThin">
            <a:solidFill>
              <a:srgbClr val="000000"/>
            </a:solidFill>
          </a:ln>
          <a:effectLst>
            <a:innerShdw blurRad="76200">
              <a:srgbClr val="000000"/>
            </a:innerShdw>
          </a:effectLst>
        </p:spPr>
      </p:pic>
      <p:sp>
        <p:nvSpPr>
          <p:cNvPr id="439298" name="Rectangle 2"/>
          <p:cNvSpPr>
            <a:spLocks noGrp="1" noRot="1" noChangeArrowheads="1"/>
          </p:cNvSpPr>
          <p:nvPr>
            <p:ph type="title" idx="4294967295"/>
          </p:nvPr>
        </p:nvSpPr>
        <p:spPr>
          <a:xfrm>
            <a:off x="0" y="914400"/>
            <a:ext cx="9144000" cy="990600"/>
          </a:xfrm>
        </p:spPr>
        <p:txBody>
          <a:bodyPr/>
          <a:lstStyle/>
          <a:p>
            <a:pPr eaLnBrk="1" hangingPunct="1">
              <a:defRPr/>
            </a:pPr>
            <a:r>
              <a:rPr lang="en-US" dirty="0" smtClean="0">
                <a:latin typeface="Arial" pitchFamily="34" charset="0"/>
                <a:cs typeface="Arial" pitchFamily="34" charset="0"/>
              </a:rPr>
              <a:t>Self Check:  Agency Duties</a:t>
            </a:r>
          </a:p>
        </p:txBody>
      </p:sp>
    </p:spTree>
  </p:cSld>
  <p:clrMapOvr>
    <a:masterClrMapping/>
  </p:clrMapOvr>
  <p:transition>
    <p:wipe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a:defRPr/>
            </a:pPr>
            <a:r>
              <a:rPr lang="en-US" dirty="0">
                <a:latin typeface="Arial" pitchFamily="34" charset="0"/>
                <a:cs typeface="Arial" pitchFamily="34" charset="0"/>
              </a:rPr>
              <a:t>AGENCY DUTIES</a:t>
            </a:r>
          </a:p>
        </p:txBody>
      </p:sp>
      <p:pic>
        <p:nvPicPr>
          <p:cNvPr id="25608" name="Picture 8" descr="C:\Documents and Settings\Michelle\Local Settings\Temporary Internet Files\Content.IE5\OXJUWUD8\MPj03089320000[1].jpg"/>
          <p:cNvPicPr>
            <a:picLocks noChangeAspect="1" noChangeArrowheads="1"/>
          </p:cNvPicPr>
          <p:nvPr/>
        </p:nvPicPr>
        <p:blipFill>
          <a:blip r:embed="rId2" cstate="print"/>
          <a:srcRect/>
          <a:stretch>
            <a:fillRect/>
          </a:stretch>
        </p:blipFill>
        <p:spPr bwMode="auto">
          <a:xfrm>
            <a:off x="1371600" y="1447800"/>
            <a:ext cx="6781800" cy="405640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a:defRPr/>
            </a:pPr>
            <a:r>
              <a:rPr lang="en-US" sz="4800" dirty="0">
                <a:latin typeface="Arial" pitchFamily="34" charset="0"/>
                <a:cs typeface="Arial" pitchFamily="34" charset="0"/>
              </a:rPr>
              <a:t>Where do agency duties come from?</a:t>
            </a:r>
          </a:p>
        </p:txBody>
      </p:sp>
      <p:pic>
        <p:nvPicPr>
          <p:cNvPr id="26628" name="Picture 1043" descr="MCj03098700000[1]"/>
          <p:cNvPicPr>
            <a:picLocks noGrp="1" noChangeAspect="1" noChangeArrowheads="1"/>
          </p:cNvPicPr>
          <p:nvPr>
            <p:ph sz="half" idx="1"/>
          </p:nvPr>
        </p:nvPicPr>
        <p:blipFill>
          <a:blip r:embed="rId2" cstate="print"/>
          <a:stretch>
            <a:fillRect/>
          </a:stretch>
        </p:blipFill>
        <p:spPr>
          <a:xfrm>
            <a:off x="1563014" y="3162751"/>
            <a:ext cx="1826971" cy="1400861"/>
          </a:xfrm>
          <a:prstGeom prst="ellipse">
            <a:avLst/>
          </a:prstGeom>
          <a:effectLst>
            <a:softEdge rad="112500"/>
          </a:effectLst>
        </p:spPr>
      </p:pic>
      <p:sp>
        <p:nvSpPr>
          <p:cNvPr id="18436" name="Rectangle 4"/>
          <p:cNvSpPr>
            <a:spLocks noGrp="1" noChangeArrowheads="1"/>
          </p:cNvSpPr>
          <p:nvPr>
            <p:ph type="body" sz="half" idx="2"/>
          </p:nvPr>
        </p:nvSpPr>
        <p:spPr>
          <a:xfrm>
            <a:off x="5181600" y="1600200"/>
            <a:ext cx="3810000" cy="4525963"/>
          </a:xfrm>
        </p:spPr>
        <p:txBody>
          <a:bodyPr/>
          <a:lstStyle/>
          <a:p>
            <a:pPr>
              <a:defRPr/>
            </a:pPr>
            <a:endParaRPr lang="en-US" sz="4000" dirty="0"/>
          </a:p>
          <a:p>
            <a:pPr>
              <a:defRPr/>
            </a:pPr>
            <a:r>
              <a:rPr lang="en-US" b="1" dirty="0">
                <a:effectLst/>
                <a:latin typeface="Arial" pitchFamily="34" charset="0"/>
                <a:cs typeface="Arial" pitchFamily="34" charset="0"/>
              </a:rPr>
              <a:t>Constitution</a:t>
            </a:r>
          </a:p>
          <a:p>
            <a:pPr>
              <a:defRPr/>
            </a:pPr>
            <a:r>
              <a:rPr lang="en-US" b="1" dirty="0">
                <a:effectLst/>
                <a:latin typeface="Arial" pitchFamily="34" charset="0"/>
                <a:cs typeface="Arial" pitchFamily="34" charset="0"/>
              </a:rPr>
              <a:t>State Statutes</a:t>
            </a:r>
          </a:p>
          <a:p>
            <a:pPr>
              <a:defRPr/>
            </a:pPr>
            <a:r>
              <a:rPr lang="en-US" b="1" dirty="0">
                <a:effectLst/>
                <a:latin typeface="Arial" pitchFamily="34" charset="0"/>
                <a:cs typeface="Arial" pitchFamily="34" charset="0"/>
              </a:rPr>
              <a:t>Commissioner’s Rules</a:t>
            </a:r>
          </a:p>
          <a:p>
            <a:pPr>
              <a:defRPr/>
            </a:pPr>
            <a:r>
              <a:rPr lang="en-US" b="1" dirty="0">
                <a:effectLst/>
                <a:latin typeface="Arial" pitchFamily="34" charset="0"/>
                <a:cs typeface="Arial" pitchFamily="34" charset="0"/>
              </a:rPr>
              <a:t>Common Law</a:t>
            </a:r>
          </a:p>
        </p:txBody>
      </p:sp>
    </p:spTree>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 y="274638"/>
            <a:ext cx="8839200" cy="1143000"/>
          </a:xfrm>
        </p:spPr>
        <p:txBody>
          <a:bodyPr/>
          <a:lstStyle/>
          <a:p>
            <a:pPr>
              <a:defRPr/>
            </a:pPr>
            <a:r>
              <a:rPr lang="en-US" dirty="0">
                <a:latin typeface="Arial" pitchFamily="34" charset="0"/>
                <a:cs typeface="Arial" pitchFamily="34" charset="0"/>
              </a:rPr>
              <a:t>Fiduciary Duties to Your </a:t>
            </a:r>
            <a:r>
              <a:rPr lang="en-US" dirty="0" smtClean="0">
                <a:latin typeface="Arial" pitchFamily="34" charset="0"/>
                <a:cs typeface="Arial" pitchFamily="34" charset="0"/>
              </a:rPr>
              <a:t>Client</a:t>
            </a:r>
            <a:endParaRPr lang="en-US" dirty="0">
              <a:latin typeface="Arial" pitchFamily="34" charset="0"/>
              <a:cs typeface="Arial" pitchFamily="34" charset="0"/>
            </a:endParaRPr>
          </a:p>
        </p:txBody>
      </p:sp>
      <p:sp>
        <p:nvSpPr>
          <p:cNvPr id="31747" name="Rectangle 3"/>
          <p:cNvSpPr>
            <a:spLocks noGrp="1" noChangeArrowheads="1"/>
          </p:cNvSpPr>
          <p:nvPr>
            <p:ph type="body" sz="half" idx="1"/>
          </p:nvPr>
        </p:nvSpPr>
        <p:spPr>
          <a:xfrm>
            <a:off x="152400" y="1600200"/>
            <a:ext cx="4800600" cy="4724400"/>
          </a:xfrm>
        </p:spPr>
        <p:txBody>
          <a:bodyPr/>
          <a:lstStyle/>
          <a:p>
            <a:pPr>
              <a:lnSpc>
                <a:spcPct val="80000"/>
              </a:lnSpc>
              <a:defRPr/>
            </a:pPr>
            <a:endParaRPr lang="en-US" sz="2400" dirty="0"/>
          </a:p>
          <a:p>
            <a:pPr>
              <a:lnSpc>
                <a:spcPct val="80000"/>
              </a:lnSpc>
              <a:defRPr/>
            </a:pPr>
            <a:r>
              <a:rPr lang="en-US" b="1" dirty="0">
                <a:effectLst/>
                <a:latin typeface="Arial" pitchFamily="34" charset="0"/>
                <a:cs typeface="Arial" pitchFamily="34" charset="0"/>
              </a:rPr>
              <a:t>C – Confidentiality</a:t>
            </a:r>
          </a:p>
          <a:p>
            <a:pPr>
              <a:lnSpc>
                <a:spcPct val="80000"/>
              </a:lnSpc>
              <a:defRPr/>
            </a:pPr>
            <a:r>
              <a:rPr lang="en-US" b="1" dirty="0">
                <a:effectLst/>
                <a:latin typeface="Arial" pitchFamily="34" charset="0"/>
                <a:cs typeface="Arial" pitchFamily="34" charset="0"/>
              </a:rPr>
              <a:t>A – Accounting</a:t>
            </a:r>
          </a:p>
          <a:p>
            <a:pPr>
              <a:lnSpc>
                <a:spcPct val="80000"/>
              </a:lnSpc>
              <a:defRPr/>
            </a:pPr>
            <a:r>
              <a:rPr lang="en-US" b="1" dirty="0">
                <a:effectLst/>
                <a:latin typeface="Arial" pitchFamily="34" charset="0"/>
                <a:cs typeface="Arial" pitchFamily="34" charset="0"/>
              </a:rPr>
              <a:t>R – Reasonable </a:t>
            </a:r>
            <a:r>
              <a:rPr lang="en-US" b="1" dirty="0" smtClean="0">
                <a:effectLst/>
                <a:latin typeface="Arial" pitchFamily="34" charset="0"/>
                <a:cs typeface="Arial" pitchFamily="34" charset="0"/>
              </a:rPr>
              <a:t>Care</a:t>
            </a:r>
            <a:endParaRPr lang="en-US" b="1" dirty="0">
              <a:effectLst/>
              <a:latin typeface="Arial" pitchFamily="34" charset="0"/>
              <a:cs typeface="Arial" pitchFamily="34" charset="0"/>
            </a:endParaRPr>
          </a:p>
          <a:p>
            <a:pPr>
              <a:lnSpc>
                <a:spcPct val="80000"/>
              </a:lnSpc>
              <a:defRPr/>
            </a:pPr>
            <a:r>
              <a:rPr lang="en-US" b="1" dirty="0">
                <a:effectLst/>
                <a:latin typeface="Arial" pitchFamily="34" charset="0"/>
                <a:cs typeface="Arial" pitchFamily="34" charset="0"/>
              </a:rPr>
              <a:t>L – Loyalty</a:t>
            </a:r>
          </a:p>
          <a:p>
            <a:pPr>
              <a:lnSpc>
                <a:spcPct val="80000"/>
              </a:lnSpc>
              <a:defRPr/>
            </a:pPr>
            <a:r>
              <a:rPr lang="en-US" b="1" dirty="0">
                <a:effectLst/>
                <a:latin typeface="Arial" pitchFamily="34" charset="0"/>
                <a:cs typeface="Arial" pitchFamily="34" charset="0"/>
              </a:rPr>
              <a:t>O – Obedience</a:t>
            </a:r>
          </a:p>
          <a:p>
            <a:pPr>
              <a:lnSpc>
                <a:spcPct val="80000"/>
              </a:lnSpc>
              <a:defRPr/>
            </a:pPr>
            <a:r>
              <a:rPr lang="en-US" b="1" dirty="0">
                <a:effectLst/>
                <a:latin typeface="Arial" pitchFamily="34" charset="0"/>
                <a:cs typeface="Arial" pitchFamily="34" charset="0"/>
              </a:rPr>
              <a:t>A – Advocacy</a:t>
            </a:r>
          </a:p>
          <a:p>
            <a:pPr>
              <a:lnSpc>
                <a:spcPct val="80000"/>
              </a:lnSpc>
              <a:defRPr/>
            </a:pPr>
            <a:r>
              <a:rPr lang="en-US" b="1" dirty="0">
                <a:effectLst/>
                <a:latin typeface="Arial" pitchFamily="34" charset="0"/>
                <a:cs typeface="Arial" pitchFamily="34" charset="0"/>
              </a:rPr>
              <a:t>D - Disclosure</a:t>
            </a:r>
          </a:p>
        </p:txBody>
      </p:sp>
      <p:pic>
        <p:nvPicPr>
          <p:cNvPr id="27652" name="Picture 4" descr="C:\Documents and Settings\Michelle\Local Settings\Temporary Internet Files\Content.IE5\H55T2GQJ\MPj04310020000[1].jpg"/>
          <p:cNvPicPr>
            <a:picLocks noGrp="1" noChangeAspect="1" noChangeArrowheads="1"/>
          </p:cNvPicPr>
          <p:nvPr>
            <p:ph sz="half" idx="2"/>
          </p:nvPr>
        </p:nvPicPr>
        <p:blipFill>
          <a:blip r:embed="rId2" cstate="email"/>
          <a:stretch>
            <a:fillRect/>
          </a:stretch>
        </p:blipFill>
        <p:spPr>
          <a:xfrm>
            <a:off x="5172048" y="1774250"/>
            <a:ext cx="3514752" cy="363595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610600" cy="4724400"/>
          </a:xfrm>
        </p:spPr>
        <p:txBody>
          <a:bodyPr>
            <a:normAutofit fontScale="90000"/>
          </a:bodyPr>
          <a:lstStyle/>
          <a:p>
            <a:r>
              <a:rPr lang="en-US" sz="6600" i="1" dirty="0" smtClean="0">
                <a:latin typeface="Arial" pitchFamily="34" charset="0"/>
                <a:cs typeface="Arial" pitchFamily="34" charset="0"/>
              </a:rPr>
              <a:t>Morley</a:t>
            </a:r>
            <a:r>
              <a:rPr lang="en-US" sz="6600" dirty="0" smtClean="0">
                <a:latin typeface="Arial" pitchFamily="34" charset="0"/>
                <a:cs typeface="Arial" pitchFamily="34" charset="0"/>
              </a:rPr>
              <a:t> Case</a:t>
            </a:r>
            <a:br>
              <a:rPr lang="en-US" sz="6600" dirty="0" smtClean="0">
                <a:latin typeface="Arial" pitchFamily="34" charset="0"/>
                <a:cs typeface="Arial" pitchFamily="34" charset="0"/>
              </a:rPr>
            </a:br>
            <a:r>
              <a:rPr lang="en-US" sz="6600" dirty="0" smtClean="0">
                <a:latin typeface="Arial" pitchFamily="34" charset="0"/>
                <a:cs typeface="Arial" pitchFamily="34" charset="0"/>
              </a:rPr>
              <a:t>&amp;</a:t>
            </a:r>
            <a:br>
              <a:rPr lang="en-US" sz="6600" dirty="0" smtClean="0">
                <a:latin typeface="Arial" pitchFamily="34" charset="0"/>
                <a:cs typeface="Arial" pitchFamily="34" charset="0"/>
              </a:rPr>
            </a:br>
            <a:r>
              <a:rPr lang="en-US" sz="6600" dirty="0" smtClean="0">
                <a:latin typeface="Arial" pitchFamily="34" charset="0"/>
                <a:cs typeface="Arial" pitchFamily="34" charset="0"/>
              </a:rPr>
              <a:t>Agency Scenarios</a:t>
            </a:r>
            <a:br>
              <a:rPr lang="en-US" sz="6600" dirty="0" smtClean="0">
                <a:latin typeface="Arial" pitchFamily="34" charset="0"/>
                <a:cs typeface="Arial" pitchFamily="34" charset="0"/>
              </a:rPr>
            </a:br>
            <a:r>
              <a:rPr lang="en-US" sz="6600" dirty="0" smtClean="0">
                <a:latin typeface="Arial" pitchFamily="34" charset="0"/>
                <a:cs typeface="Arial" pitchFamily="34" charset="0"/>
              </a:rPr>
              <a:t/>
            </a:r>
            <a:br>
              <a:rPr lang="en-US" sz="6600" dirty="0" smtClean="0">
                <a:latin typeface="Arial" pitchFamily="34" charset="0"/>
                <a:cs typeface="Arial" pitchFamily="34" charset="0"/>
              </a:rPr>
            </a:br>
            <a:r>
              <a:rPr lang="en-US" sz="6600" dirty="0" smtClean="0">
                <a:latin typeface="Arial" pitchFamily="34" charset="0"/>
                <a:cs typeface="Arial" pitchFamily="34" charset="0"/>
              </a:rPr>
              <a:t>						</a:t>
            </a:r>
            <a:endParaRPr lang="en-US" sz="1800" b="0" dirty="0">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4"/>
          <p:cNvSpPr>
            <a:spLocks noGrp="1" noChangeArrowheads="1"/>
          </p:cNvSpPr>
          <p:nvPr>
            <p:ph type="title"/>
          </p:nvPr>
        </p:nvSpPr>
        <p:spPr>
          <a:xfrm>
            <a:off x="457200" y="152400"/>
            <a:ext cx="8229600" cy="1143000"/>
          </a:xfrm>
        </p:spPr>
        <p:txBody>
          <a:bodyPr/>
          <a:lstStyle/>
          <a:p>
            <a:pPr>
              <a:defRPr/>
            </a:pPr>
            <a:r>
              <a:rPr lang="en-US" dirty="0">
                <a:latin typeface="Arial" pitchFamily="34" charset="0"/>
                <a:cs typeface="Arial" pitchFamily="34" charset="0"/>
              </a:rPr>
              <a:t>Agency Disclosure</a:t>
            </a:r>
          </a:p>
        </p:txBody>
      </p:sp>
      <p:pic>
        <p:nvPicPr>
          <p:cNvPr id="28676" name="Picture 19" descr="MPj04140390000[1]"/>
          <p:cNvPicPr>
            <a:picLocks noGrp="1" noChangeAspect="1" noChangeArrowheads="1"/>
          </p:cNvPicPr>
          <p:nvPr>
            <p:ph sz="half" idx="1"/>
          </p:nvPr>
        </p:nvPicPr>
        <p:blipFill>
          <a:blip r:embed="rId2" cstate="email"/>
          <a:stretch>
            <a:fillRect/>
          </a:stretch>
        </p:blipFill>
        <p:spPr>
          <a:xfrm>
            <a:off x="757371" y="1600200"/>
            <a:ext cx="3438257"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7221" name="Rectangle 5"/>
          <p:cNvSpPr>
            <a:spLocks noGrp="1" noChangeArrowheads="1"/>
          </p:cNvSpPr>
          <p:nvPr>
            <p:ph type="body" sz="half" idx="2"/>
          </p:nvPr>
        </p:nvSpPr>
        <p:spPr/>
        <p:txBody>
          <a:bodyPr/>
          <a:lstStyle/>
          <a:p>
            <a:pPr>
              <a:lnSpc>
                <a:spcPct val="90000"/>
              </a:lnSpc>
              <a:defRPr/>
            </a:pPr>
            <a:r>
              <a:rPr lang="en-US" sz="2800" dirty="0">
                <a:effectLst/>
                <a:latin typeface="Arial" pitchFamily="34" charset="0"/>
                <a:cs typeface="Arial" pitchFamily="34" charset="0"/>
              </a:rPr>
              <a:t>To avoid implied, accidental or undisclosed dual agency</a:t>
            </a:r>
          </a:p>
          <a:p>
            <a:pPr>
              <a:lnSpc>
                <a:spcPct val="90000"/>
              </a:lnSpc>
              <a:defRPr/>
            </a:pPr>
            <a:endParaRPr lang="en-US" sz="2800" dirty="0">
              <a:effectLst/>
              <a:latin typeface="Arial" pitchFamily="34" charset="0"/>
              <a:cs typeface="Arial" pitchFamily="34" charset="0"/>
            </a:endParaRPr>
          </a:p>
          <a:p>
            <a:pPr>
              <a:lnSpc>
                <a:spcPct val="90000"/>
              </a:lnSpc>
              <a:defRPr/>
            </a:pPr>
            <a:r>
              <a:rPr lang="en-US" sz="2800" dirty="0">
                <a:effectLst/>
                <a:latin typeface="Arial" pitchFamily="34" charset="0"/>
                <a:cs typeface="Arial" pitchFamily="34" charset="0"/>
              </a:rPr>
              <a:t>Disclosure at time of </a:t>
            </a:r>
            <a:r>
              <a:rPr lang="en-US" sz="2800" dirty="0" smtClean="0">
                <a:effectLst/>
                <a:latin typeface="Arial" pitchFamily="34" charset="0"/>
                <a:cs typeface="Arial" pitchFamily="34" charset="0"/>
              </a:rPr>
              <a:t>contract </a:t>
            </a:r>
            <a:r>
              <a:rPr lang="en-US" sz="2800" dirty="0">
                <a:effectLst/>
                <a:latin typeface="Arial" pitchFamily="34" charset="0"/>
                <a:cs typeface="Arial" pitchFamily="34" charset="0"/>
              </a:rPr>
              <a:t>is generally too late – an implied agency may already exist.</a:t>
            </a:r>
          </a:p>
        </p:txBody>
      </p:sp>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a:defRPr/>
            </a:pPr>
            <a:r>
              <a:rPr lang="en-US" dirty="0">
                <a:latin typeface="Arial" pitchFamily="34" charset="0"/>
                <a:cs typeface="Arial" pitchFamily="34" charset="0"/>
              </a:rPr>
              <a:t>Risk Management</a:t>
            </a:r>
          </a:p>
        </p:txBody>
      </p:sp>
      <p:sp>
        <p:nvSpPr>
          <p:cNvPr id="238595" name="Rectangle 3"/>
          <p:cNvSpPr>
            <a:spLocks noGrp="1" noChangeArrowheads="1"/>
          </p:cNvSpPr>
          <p:nvPr>
            <p:ph idx="1"/>
          </p:nvPr>
        </p:nvSpPr>
        <p:spPr>
          <a:xfrm>
            <a:off x="0" y="1371600"/>
            <a:ext cx="9144000" cy="5486400"/>
          </a:xfrm>
        </p:spPr>
        <p:txBody>
          <a:bodyPr/>
          <a:lstStyle/>
          <a:p>
            <a:pPr>
              <a:lnSpc>
                <a:spcPct val="90000"/>
              </a:lnSpc>
              <a:defRPr/>
            </a:pPr>
            <a:endParaRPr lang="en-US" sz="2400" dirty="0"/>
          </a:p>
          <a:p>
            <a:pPr>
              <a:lnSpc>
                <a:spcPct val="90000"/>
              </a:lnSpc>
              <a:defRPr/>
            </a:pPr>
            <a:r>
              <a:rPr lang="en-US" sz="2800" b="1" u="sng" dirty="0">
                <a:effectLst/>
                <a:latin typeface="Arial" pitchFamily="34" charset="0"/>
                <a:cs typeface="Arial" pitchFamily="34" charset="0"/>
              </a:rPr>
              <a:t>“Risk” </a:t>
            </a:r>
            <a:r>
              <a:rPr lang="en-US" sz="2800" b="1" dirty="0">
                <a:effectLst/>
                <a:latin typeface="Arial" pitchFamily="34" charset="0"/>
                <a:cs typeface="Arial" pitchFamily="34" charset="0"/>
              </a:rPr>
              <a:t>-  </a:t>
            </a:r>
            <a:r>
              <a:rPr lang="en-US" sz="2800" dirty="0">
                <a:effectLst/>
                <a:latin typeface="Arial" pitchFamily="34" charset="0"/>
                <a:cs typeface="Arial" pitchFamily="34" charset="0"/>
              </a:rPr>
              <a:t>“the chance that something will go wrong” or “to put someone in a situation where the person could be exposed to damage or loss.” </a:t>
            </a:r>
          </a:p>
          <a:p>
            <a:pPr>
              <a:lnSpc>
                <a:spcPct val="90000"/>
              </a:lnSpc>
              <a:defRPr/>
            </a:pPr>
            <a:endParaRPr lang="en-US" sz="2800" b="1" dirty="0">
              <a:effectLst/>
              <a:latin typeface="Arial" pitchFamily="34" charset="0"/>
              <a:cs typeface="Arial" pitchFamily="34" charset="0"/>
            </a:endParaRPr>
          </a:p>
          <a:p>
            <a:pPr>
              <a:lnSpc>
                <a:spcPct val="90000"/>
              </a:lnSpc>
              <a:defRPr/>
            </a:pPr>
            <a:r>
              <a:rPr lang="en-US" sz="2800" b="1" u="sng" dirty="0" smtClean="0">
                <a:effectLst/>
                <a:latin typeface="Arial" pitchFamily="34" charset="0"/>
                <a:cs typeface="Arial" pitchFamily="34" charset="0"/>
              </a:rPr>
              <a:t>“</a:t>
            </a:r>
            <a:r>
              <a:rPr lang="en-US" sz="2800" b="1" u="sng" dirty="0">
                <a:effectLst/>
                <a:latin typeface="Arial" pitchFamily="34" charset="0"/>
                <a:cs typeface="Arial" pitchFamily="34" charset="0"/>
              </a:rPr>
              <a:t>Management</a:t>
            </a:r>
            <a:r>
              <a:rPr lang="en-US" sz="2800" b="1" dirty="0">
                <a:effectLst/>
                <a:latin typeface="Arial" pitchFamily="34" charset="0"/>
                <a:cs typeface="Arial" pitchFamily="34" charset="0"/>
              </a:rPr>
              <a:t>” - </a:t>
            </a:r>
            <a:r>
              <a:rPr lang="en-US" sz="2800" dirty="0">
                <a:effectLst/>
                <a:latin typeface="Arial" pitchFamily="34" charset="0"/>
                <a:cs typeface="Arial" pitchFamily="34" charset="0"/>
              </a:rPr>
              <a:t>“the act of handling something successfully” or “the skillful use of resources.”  </a:t>
            </a:r>
          </a:p>
          <a:p>
            <a:pPr>
              <a:lnSpc>
                <a:spcPct val="90000"/>
              </a:lnSpc>
              <a:defRPr/>
            </a:pPr>
            <a:endParaRPr lang="en-US" sz="2800" i="1" dirty="0">
              <a:effectLst/>
              <a:latin typeface="Arial" pitchFamily="34" charset="0"/>
              <a:cs typeface="Arial" pitchFamily="34" charset="0"/>
            </a:endParaRPr>
          </a:p>
          <a:p>
            <a:pPr>
              <a:lnSpc>
                <a:spcPct val="90000"/>
              </a:lnSpc>
              <a:defRPr/>
            </a:pPr>
            <a:r>
              <a:rPr lang="en-US" sz="2800" b="1" u="sng" dirty="0">
                <a:effectLst/>
                <a:latin typeface="Arial" pitchFamily="34" charset="0"/>
                <a:cs typeface="Arial" pitchFamily="34" charset="0"/>
              </a:rPr>
              <a:t>“Risk Management” </a:t>
            </a:r>
            <a:r>
              <a:rPr lang="en-US" sz="2800" b="1" dirty="0">
                <a:effectLst/>
                <a:latin typeface="Arial" pitchFamily="34" charset="0"/>
                <a:cs typeface="Arial" pitchFamily="34" charset="0"/>
              </a:rPr>
              <a:t>- </a:t>
            </a:r>
            <a:r>
              <a:rPr lang="en-US" sz="2800" dirty="0">
                <a:effectLst/>
                <a:latin typeface="Arial" pitchFamily="34" charset="0"/>
                <a:cs typeface="Arial" pitchFamily="34" charset="0"/>
              </a:rPr>
              <a:t>handling a transaction by using available resources to reduce the chance that something will go wrong that could damage the buyer or seller. </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9034463" cy="1624013"/>
          </a:xfrm>
        </p:spPr>
        <p:txBody>
          <a:bodyPr/>
          <a:lstStyle/>
          <a:p>
            <a:pPr>
              <a:defRPr/>
            </a:pPr>
            <a:r>
              <a:rPr lang="en-US" dirty="0">
                <a:latin typeface="Arial" pitchFamily="34" charset="0"/>
                <a:cs typeface="Arial" pitchFamily="34" charset="0"/>
              </a:rPr>
              <a:t>Real Estate Agency Disclosure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and </a:t>
            </a:r>
            <a:r>
              <a:rPr lang="en-US" dirty="0">
                <a:latin typeface="Arial" pitchFamily="34" charset="0"/>
                <a:cs typeface="Arial" pitchFamily="34" charset="0"/>
              </a:rPr>
              <a:t>Election Form</a:t>
            </a:r>
          </a:p>
        </p:txBody>
      </p:sp>
      <p:pic>
        <p:nvPicPr>
          <p:cNvPr id="29700" name="Picture 19" descr="MPj03096270000[1]"/>
          <p:cNvPicPr>
            <a:picLocks noGrp="1" noChangeAspect="1" noChangeArrowheads="1"/>
          </p:cNvPicPr>
          <p:nvPr>
            <p:ph type="clipArt" sz="half" idx="1"/>
          </p:nvPr>
        </p:nvPicPr>
        <p:blipFill>
          <a:blip r:embed="rId2" cstate="email"/>
          <a:srcRect/>
          <a:stretch>
            <a:fillRect/>
          </a:stretch>
        </p:blipFill>
        <p:spPr>
          <a:xfrm rot="21112774">
            <a:off x="197953" y="2188201"/>
            <a:ext cx="3657600" cy="3459198"/>
          </a:xfrm>
          <a:prstGeom prst="teardrop">
            <a:avLst/>
          </a:prstGeom>
          <a:effectLst>
            <a:softEdge rad="112500"/>
          </a:effectLst>
        </p:spPr>
      </p:pic>
      <p:sp>
        <p:nvSpPr>
          <p:cNvPr id="39940" name="Rectangle 4"/>
          <p:cNvSpPr>
            <a:spLocks noGrp="1" noChangeArrowheads="1"/>
          </p:cNvSpPr>
          <p:nvPr>
            <p:ph type="body" sz="half" idx="2"/>
          </p:nvPr>
        </p:nvSpPr>
        <p:spPr>
          <a:xfrm>
            <a:off x="3810000" y="1295400"/>
            <a:ext cx="5029200" cy="5562600"/>
          </a:xfrm>
        </p:spPr>
        <p:txBody>
          <a:bodyPr/>
          <a:lstStyle/>
          <a:p>
            <a:pPr>
              <a:buFont typeface="Wingdings" pitchFamily="2" charset="2"/>
              <a:buNone/>
              <a:defRPr/>
            </a:pPr>
            <a:endParaRPr lang="en-US" sz="2800" dirty="0">
              <a:latin typeface="Albertus Medium" pitchFamily="34" charset="0"/>
            </a:endParaRPr>
          </a:p>
          <a:p>
            <a:pPr>
              <a:buFont typeface="Wingdings" pitchFamily="2" charset="2"/>
              <a:buNone/>
              <a:defRPr/>
            </a:pPr>
            <a:r>
              <a:rPr lang="en-US" b="1" dirty="0">
                <a:effectLst/>
                <a:latin typeface="Arial" pitchFamily="34" charset="0"/>
                <a:cs typeface="Arial" pitchFamily="34" charset="0"/>
              </a:rPr>
              <a:t>A disclosure and election of the agency relationship that a buyer or seller will have with the broker in the transaction</a:t>
            </a:r>
            <a:r>
              <a:rPr lang="en-US" b="1" dirty="0" smtClean="0">
                <a:effectLst/>
                <a:latin typeface="Arial" pitchFamily="34" charset="0"/>
                <a:cs typeface="Arial" pitchFamily="34" charset="0"/>
              </a:rPr>
              <a:t>.</a:t>
            </a:r>
          </a:p>
          <a:p>
            <a:pPr>
              <a:buFont typeface="Wingdings" pitchFamily="2" charset="2"/>
              <a:buNone/>
              <a:defRPr/>
            </a:pPr>
            <a:r>
              <a:rPr lang="en-US" b="1" dirty="0" smtClean="0">
                <a:effectLst/>
                <a:latin typeface="Arial" pitchFamily="34" charset="0"/>
                <a:cs typeface="Arial" pitchFamily="34" charset="0"/>
              </a:rPr>
              <a:t> The </a:t>
            </a:r>
            <a:r>
              <a:rPr lang="en-US" b="1" dirty="0">
                <a:effectLst/>
                <a:latin typeface="Arial" pitchFamily="34" charset="0"/>
                <a:cs typeface="Arial" pitchFamily="34" charset="0"/>
              </a:rPr>
              <a:t>form should be executed in every transaction. </a:t>
            </a:r>
            <a:endParaRPr lang="en-US" sz="1800" b="1" dirty="0" smtClean="0">
              <a:effectLst/>
              <a:latin typeface="Arial" pitchFamily="34" charset="0"/>
              <a:cs typeface="Arial" pitchFamily="34" charset="0"/>
            </a:endParaRPr>
          </a:p>
          <a:p>
            <a:pPr>
              <a:buFont typeface="Wingdings" pitchFamily="2" charset="2"/>
              <a:buNone/>
              <a:defRPr/>
            </a:pPr>
            <a:r>
              <a:rPr lang="en-US" sz="1800" b="1" dirty="0" smtClean="0">
                <a:effectLst/>
                <a:latin typeface="Arial" pitchFamily="34" charset="0"/>
                <a:cs typeface="Arial" pitchFamily="34" charset="0"/>
              </a:rPr>
              <a:t>			</a:t>
            </a:r>
            <a:endParaRPr lang="en-US" dirty="0">
              <a:effectLst/>
              <a:latin typeface="Arial" pitchFamily="34" charset="0"/>
              <a:cs typeface="Arial" pitchFamily="34" charset="0"/>
            </a:endParaRPr>
          </a:p>
        </p:txBody>
      </p:sp>
    </p:spTree>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Grp="1" noChangeAspect="1" noChangeArrowheads="1"/>
          </p:cNvPicPr>
          <p:nvPr>
            <p:ph/>
          </p:nvPr>
        </p:nvPicPr>
        <p:blipFill>
          <a:blip r:embed="rId2" cstate="print"/>
          <a:stretch>
            <a:fillRect/>
          </a:stretch>
        </p:blipFill>
        <p:spPr>
          <a:xfrm>
            <a:off x="1246361" y="990600"/>
            <a:ext cx="6651278" cy="4419600"/>
          </a:xfrm>
          <a:noFill/>
        </p:spPr>
      </p:pic>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defRPr/>
            </a:pPr>
            <a:r>
              <a:rPr lang="en-US" dirty="0">
                <a:latin typeface="Arial" pitchFamily="34" charset="0"/>
                <a:cs typeface="Arial" pitchFamily="34" charset="0"/>
              </a:rPr>
              <a:t>Sub-Agency</a:t>
            </a:r>
          </a:p>
        </p:txBody>
      </p:sp>
      <p:sp>
        <p:nvSpPr>
          <p:cNvPr id="124931" name="Rectangle 3"/>
          <p:cNvSpPr>
            <a:spLocks noGrp="1" noChangeArrowheads="1"/>
          </p:cNvSpPr>
          <p:nvPr>
            <p:ph idx="1"/>
          </p:nvPr>
        </p:nvSpPr>
        <p:spPr>
          <a:xfrm>
            <a:off x="152400" y="1600200"/>
            <a:ext cx="8991600" cy="5029200"/>
          </a:xfrm>
        </p:spPr>
        <p:txBody>
          <a:bodyPr/>
          <a:lstStyle/>
          <a:p>
            <a:pPr>
              <a:defRPr/>
            </a:pPr>
            <a:r>
              <a:rPr lang="en-US" sz="2800" dirty="0">
                <a:effectLst/>
                <a:latin typeface="Arial" pitchFamily="34" charset="0"/>
                <a:cs typeface="Arial" pitchFamily="34" charset="0"/>
              </a:rPr>
              <a:t>A sub-agent is an agent of a person who is already acting as an agent for a principal.</a:t>
            </a:r>
          </a:p>
          <a:p>
            <a:pPr>
              <a:buFont typeface="Wingdings" pitchFamily="2" charset="2"/>
              <a:buNone/>
              <a:defRPr/>
            </a:pPr>
            <a:endParaRPr lang="en-US" sz="2800" dirty="0">
              <a:effectLst/>
              <a:latin typeface="Arial" pitchFamily="34" charset="0"/>
              <a:cs typeface="Arial" pitchFamily="34" charset="0"/>
            </a:endParaRPr>
          </a:p>
          <a:p>
            <a:pPr>
              <a:defRPr/>
            </a:pPr>
            <a:r>
              <a:rPr lang="en-US" sz="2800" dirty="0">
                <a:effectLst/>
                <a:latin typeface="Arial" pitchFamily="34" charset="0"/>
                <a:cs typeface="Arial" pitchFamily="34" charset="0"/>
              </a:rPr>
              <a:t>The broker is the agent in all transactions</a:t>
            </a:r>
            <a:r>
              <a:rPr lang="en-US" sz="2800" dirty="0" smtClean="0">
                <a:effectLst/>
                <a:latin typeface="Arial" pitchFamily="34" charset="0"/>
                <a:cs typeface="Arial" pitchFamily="34" charset="0"/>
              </a:rPr>
              <a:t>, </a:t>
            </a:r>
            <a:r>
              <a:rPr lang="en-US" sz="2800" dirty="0">
                <a:effectLst/>
                <a:latin typeface="Arial" pitchFamily="34" charset="0"/>
                <a:cs typeface="Arial" pitchFamily="34" charset="0"/>
              </a:rPr>
              <a:t>therefore, all </a:t>
            </a:r>
            <a:r>
              <a:rPr lang="en-US" sz="2800" dirty="0" smtClean="0">
                <a:effectLst/>
                <a:latin typeface="Arial" pitchFamily="34" charset="0"/>
                <a:cs typeface="Arial" pitchFamily="34" charset="0"/>
              </a:rPr>
              <a:t>salespeople </a:t>
            </a:r>
            <a:r>
              <a:rPr lang="en-US" sz="2800" dirty="0">
                <a:effectLst/>
                <a:latin typeface="Arial" pitchFamily="34" charset="0"/>
                <a:cs typeface="Arial" pitchFamily="34" charset="0"/>
              </a:rPr>
              <a:t>in that brokerage are sub-agents to the broker’s principals.</a:t>
            </a:r>
          </a:p>
          <a:p>
            <a:pPr>
              <a:defRPr/>
            </a:pPr>
            <a:endParaRPr lang="en-US" sz="2800" dirty="0">
              <a:effectLst/>
              <a:latin typeface="Arial" pitchFamily="34" charset="0"/>
              <a:cs typeface="Arial" pitchFamily="34" charset="0"/>
            </a:endParaRPr>
          </a:p>
          <a:p>
            <a:pPr>
              <a:defRPr/>
            </a:pPr>
            <a:r>
              <a:rPr lang="en-US" sz="2800" dirty="0">
                <a:effectLst/>
                <a:latin typeface="Arial" pitchFamily="34" charset="0"/>
                <a:cs typeface="Arial" pitchFamily="34" charset="0"/>
              </a:rPr>
              <a:t>A cooperating salesperson may also act as a subagent of the seller.</a:t>
            </a:r>
          </a:p>
          <a:p>
            <a:pPr>
              <a:defRPr/>
            </a:pPr>
            <a:endParaRPr lang="en-US" sz="2800" dirty="0"/>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4"/>
          <p:cNvSpPr>
            <a:spLocks noGrp="1" noChangeArrowheads="1"/>
          </p:cNvSpPr>
          <p:nvPr>
            <p:ph type="title"/>
          </p:nvPr>
        </p:nvSpPr>
        <p:spPr>
          <a:xfrm>
            <a:off x="76200" y="76200"/>
            <a:ext cx="8991600" cy="1143000"/>
          </a:xfrm>
        </p:spPr>
        <p:txBody>
          <a:bodyPr/>
          <a:lstStyle/>
          <a:p>
            <a:pPr>
              <a:defRPr/>
            </a:pPr>
            <a:r>
              <a:rPr lang="en-US" dirty="0">
                <a:latin typeface="Arial" pitchFamily="34" charset="0"/>
                <a:cs typeface="Arial" pitchFamily="34" charset="0"/>
              </a:rPr>
              <a:t>Dual </a:t>
            </a:r>
            <a:r>
              <a:rPr lang="en-US" dirty="0" smtClean="0">
                <a:latin typeface="Arial" pitchFamily="34" charset="0"/>
                <a:cs typeface="Arial" pitchFamily="34" charset="0"/>
              </a:rPr>
              <a:t>Agency can be Dangerous!</a:t>
            </a:r>
            <a:endParaRPr lang="en-US" dirty="0">
              <a:latin typeface="Arial" pitchFamily="34" charset="0"/>
              <a:cs typeface="Arial" pitchFamily="34" charset="0"/>
            </a:endParaRPr>
          </a:p>
        </p:txBody>
      </p:sp>
      <p:pic>
        <p:nvPicPr>
          <p:cNvPr id="32772" name="Picture 11" descr="landing with alligators"/>
          <p:cNvPicPr>
            <a:picLocks noGrp="1" noChangeAspect="1" noChangeArrowheads="1"/>
          </p:cNvPicPr>
          <p:nvPr>
            <p:ph sz="half" idx="1"/>
          </p:nvPr>
        </p:nvPicPr>
        <p:blipFill>
          <a:blip r:embed="rId2" cstate="print"/>
          <a:stretch>
            <a:fillRect/>
          </a:stretch>
        </p:blipFill>
        <p:spPr>
          <a:xfrm>
            <a:off x="457200" y="2348706"/>
            <a:ext cx="4038600" cy="3028950"/>
          </a:xfrm>
          <a:ln w="228600" cap="sq" cmpd="thickThin">
            <a:solidFill>
              <a:srgbClr val="000000"/>
            </a:solidFill>
          </a:ln>
          <a:effectLst>
            <a:innerShdw blurRad="76200">
              <a:srgbClr val="000000"/>
            </a:innerShdw>
          </a:effectLst>
        </p:spPr>
      </p:pic>
      <p:sp>
        <p:nvSpPr>
          <p:cNvPr id="153605" name="Rectangle 5"/>
          <p:cNvSpPr>
            <a:spLocks noGrp="1" noChangeArrowheads="1"/>
          </p:cNvSpPr>
          <p:nvPr>
            <p:ph type="body" sz="half" idx="2"/>
          </p:nvPr>
        </p:nvSpPr>
        <p:spPr>
          <a:xfrm>
            <a:off x="5638800" y="1600200"/>
            <a:ext cx="3505200" cy="3962400"/>
          </a:xfrm>
        </p:spPr>
        <p:txBody>
          <a:bodyPr/>
          <a:lstStyle/>
          <a:p>
            <a:pPr>
              <a:buFont typeface="Wingdings" pitchFamily="2" charset="2"/>
              <a:buNone/>
              <a:defRPr/>
            </a:pPr>
            <a:endParaRPr lang="en-US" sz="4000"/>
          </a:p>
          <a:p>
            <a:pPr>
              <a:buFont typeface="Wingdings" pitchFamily="2" charset="2"/>
              <a:buNone/>
              <a:defRPr/>
            </a:pPr>
            <a:endParaRPr lang="en-US" sz="4000"/>
          </a:p>
        </p:txBody>
      </p:sp>
    </p:spTree>
  </p:cSld>
  <p:clrMapOvr>
    <a:masterClrMapping/>
  </p:clrMapOvr>
  <p:transition>
    <p:wipe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defRPr/>
            </a:pPr>
            <a:r>
              <a:rPr lang="en-US" dirty="0" smtClean="0">
                <a:latin typeface="Arial" pitchFamily="34" charset="0"/>
                <a:cs typeface="Arial" pitchFamily="34" charset="0"/>
              </a:rPr>
              <a:t>Dual </a:t>
            </a:r>
            <a:r>
              <a:rPr lang="en-US" dirty="0">
                <a:latin typeface="Arial" pitchFamily="34" charset="0"/>
                <a:cs typeface="Arial" pitchFamily="34" charset="0"/>
              </a:rPr>
              <a:t>Agency</a:t>
            </a:r>
          </a:p>
        </p:txBody>
      </p:sp>
      <p:sp>
        <p:nvSpPr>
          <p:cNvPr id="87043" name="Rectangle 3"/>
          <p:cNvSpPr>
            <a:spLocks noGrp="1" noChangeArrowheads="1"/>
          </p:cNvSpPr>
          <p:nvPr>
            <p:ph idx="1"/>
          </p:nvPr>
        </p:nvSpPr>
        <p:spPr>
          <a:xfrm>
            <a:off x="457200" y="1600200"/>
            <a:ext cx="8229600" cy="4953000"/>
          </a:xfrm>
        </p:spPr>
        <p:txBody>
          <a:bodyPr/>
          <a:lstStyle/>
          <a:p>
            <a:pPr>
              <a:defRPr/>
            </a:pPr>
            <a:r>
              <a:rPr lang="en-US" b="1" dirty="0">
                <a:effectLst/>
                <a:latin typeface="Arial" pitchFamily="34" charset="0"/>
                <a:cs typeface="Arial" pitchFamily="34" charset="0"/>
              </a:rPr>
              <a:t>Dual agency occurs when </a:t>
            </a:r>
          </a:p>
          <a:p>
            <a:pPr lvl="1">
              <a:defRPr/>
            </a:pPr>
            <a:r>
              <a:rPr lang="en-US" sz="3200" b="1" dirty="0" smtClean="0">
                <a:effectLst/>
                <a:latin typeface="Arial" pitchFamily="34" charset="0"/>
                <a:cs typeface="Arial" pitchFamily="34" charset="0"/>
              </a:rPr>
              <a:t>one </a:t>
            </a:r>
            <a:r>
              <a:rPr lang="en-US" sz="3200" b="1" dirty="0">
                <a:effectLst/>
                <a:latin typeface="Arial" pitchFamily="34" charset="0"/>
                <a:cs typeface="Arial" pitchFamily="34" charset="0"/>
              </a:rPr>
              <a:t>agent individually, or </a:t>
            </a:r>
            <a:endParaRPr lang="en-US" sz="3200" b="1" dirty="0" smtClean="0">
              <a:effectLst/>
              <a:latin typeface="Arial" pitchFamily="34" charset="0"/>
              <a:cs typeface="Arial" pitchFamily="34" charset="0"/>
            </a:endParaRPr>
          </a:p>
          <a:p>
            <a:pPr lvl="1">
              <a:buNone/>
              <a:defRPr/>
            </a:pPr>
            <a:endParaRPr lang="en-US" sz="3200" b="1" dirty="0">
              <a:effectLst/>
              <a:latin typeface="Arial" pitchFamily="34" charset="0"/>
              <a:cs typeface="Arial" pitchFamily="34" charset="0"/>
            </a:endParaRPr>
          </a:p>
          <a:p>
            <a:pPr lvl="1">
              <a:defRPr/>
            </a:pPr>
            <a:r>
              <a:rPr lang="en-US" sz="3200" b="1" dirty="0">
                <a:effectLst/>
                <a:latin typeface="Arial" pitchFamily="34" charset="0"/>
                <a:cs typeface="Arial" pitchFamily="34" charset="0"/>
              </a:rPr>
              <a:t>two agents within the same brokerage firm, </a:t>
            </a:r>
            <a:endParaRPr lang="en-US" sz="3200" b="1" dirty="0" smtClean="0">
              <a:effectLst/>
              <a:latin typeface="Arial" pitchFamily="34" charset="0"/>
              <a:cs typeface="Arial" pitchFamily="34" charset="0"/>
            </a:endParaRPr>
          </a:p>
          <a:p>
            <a:pPr lvl="1">
              <a:defRPr/>
            </a:pPr>
            <a:endParaRPr lang="en-US" sz="3200" b="1" dirty="0">
              <a:effectLst/>
              <a:latin typeface="Arial" pitchFamily="34" charset="0"/>
              <a:cs typeface="Arial" pitchFamily="34" charset="0"/>
            </a:endParaRPr>
          </a:p>
          <a:p>
            <a:pPr lvl="1">
              <a:defRPr/>
            </a:pPr>
            <a:r>
              <a:rPr lang="en-US" sz="3200" b="1" dirty="0">
                <a:effectLst/>
                <a:latin typeface="Arial" pitchFamily="34" charset="0"/>
                <a:cs typeface="Arial" pitchFamily="34" charset="0"/>
              </a:rPr>
              <a:t>represent both buyer and seller in a real estate transaction. </a:t>
            </a: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a:defRPr/>
            </a:pPr>
            <a:r>
              <a:rPr lang="en-US" dirty="0">
                <a:latin typeface="Arial" pitchFamily="34" charset="0"/>
                <a:cs typeface="Arial" pitchFamily="34" charset="0"/>
              </a:rPr>
              <a:t>Dual Agency </a:t>
            </a:r>
            <a:r>
              <a:rPr lang="en-US" dirty="0" smtClean="0">
                <a:latin typeface="Arial" pitchFamily="34" charset="0"/>
                <a:cs typeface="Arial" pitchFamily="34" charset="0"/>
              </a:rPr>
              <a:t>Claims</a:t>
            </a:r>
            <a:endParaRPr lang="en-US" dirty="0">
              <a:latin typeface="Arial" pitchFamily="34" charset="0"/>
              <a:cs typeface="Arial" pitchFamily="34" charset="0"/>
            </a:endParaRPr>
          </a:p>
        </p:txBody>
      </p:sp>
      <p:sp>
        <p:nvSpPr>
          <p:cNvPr id="154627" name="Rectangle 3"/>
          <p:cNvSpPr>
            <a:spLocks noGrp="1" noChangeArrowheads="1"/>
          </p:cNvSpPr>
          <p:nvPr>
            <p:ph idx="1"/>
          </p:nvPr>
        </p:nvSpPr>
        <p:spPr>
          <a:xfrm>
            <a:off x="228600" y="1447800"/>
            <a:ext cx="8763000" cy="5105400"/>
          </a:xfrm>
        </p:spPr>
        <p:txBody>
          <a:bodyPr>
            <a:normAutofit lnSpcReduction="10000"/>
          </a:bodyPr>
          <a:lstStyle/>
          <a:p>
            <a:pPr>
              <a:lnSpc>
                <a:spcPct val="80000"/>
              </a:lnSpc>
              <a:defRPr/>
            </a:pPr>
            <a:endParaRPr lang="en-US" sz="2800" b="1" dirty="0" smtClean="0"/>
          </a:p>
          <a:p>
            <a:pPr>
              <a:lnSpc>
                <a:spcPct val="80000"/>
              </a:lnSpc>
              <a:defRPr/>
            </a:pPr>
            <a:r>
              <a:rPr lang="en-US" dirty="0" smtClean="0">
                <a:effectLst/>
                <a:latin typeface="Arial" pitchFamily="34" charset="0"/>
                <a:cs typeface="Arial" pitchFamily="34" charset="0"/>
              </a:rPr>
              <a:t>Large </a:t>
            </a:r>
            <a:r>
              <a:rPr lang="en-US" dirty="0">
                <a:effectLst/>
                <a:latin typeface="Arial" pitchFamily="34" charset="0"/>
                <a:cs typeface="Arial" pitchFamily="34" charset="0"/>
              </a:rPr>
              <a:t>number of misrepresentation claims come out of dual agency transactions</a:t>
            </a:r>
          </a:p>
          <a:p>
            <a:pPr>
              <a:lnSpc>
                <a:spcPct val="80000"/>
              </a:lnSpc>
              <a:buFont typeface="Wingdings" pitchFamily="2" charset="2"/>
              <a:buNone/>
              <a:defRPr/>
            </a:pPr>
            <a:endParaRPr lang="en-US" dirty="0">
              <a:effectLst/>
              <a:latin typeface="Arial" pitchFamily="34" charset="0"/>
              <a:cs typeface="Arial" pitchFamily="34" charset="0"/>
            </a:endParaRPr>
          </a:p>
          <a:p>
            <a:pPr>
              <a:lnSpc>
                <a:spcPct val="80000"/>
              </a:lnSpc>
              <a:defRPr/>
            </a:pPr>
            <a:r>
              <a:rPr lang="en-US" dirty="0">
                <a:effectLst/>
                <a:latin typeface="Arial" pitchFamily="34" charset="0"/>
                <a:cs typeface="Arial" pitchFamily="34" charset="0"/>
              </a:rPr>
              <a:t>Even assuming appropriate disclosures, if buyers discover a defect after COE they’re more likely to file a complaint than if they had separate representation</a:t>
            </a:r>
          </a:p>
          <a:p>
            <a:pPr>
              <a:lnSpc>
                <a:spcPct val="80000"/>
              </a:lnSpc>
              <a:defRPr/>
            </a:pPr>
            <a:endParaRPr lang="en-US" dirty="0">
              <a:effectLst/>
              <a:latin typeface="Arial" pitchFamily="34" charset="0"/>
              <a:cs typeface="Arial" pitchFamily="34" charset="0"/>
            </a:endParaRPr>
          </a:p>
          <a:p>
            <a:pPr>
              <a:lnSpc>
                <a:spcPct val="80000"/>
              </a:lnSpc>
              <a:defRPr/>
            </a:pPr>
            <a:r>
              <a:rPr lang="en-US" dirty="0">
                <a:effectLst/>
                <a:latin typeface="Arial" pitchFamily="34" charset="0"/>
                <a:cs typeface="Arial" pitchFamily="34" charset="0"/>
              </a:rPr>
              <a:t>More likely to question whether they were represented adequately.</a:t>
            </a:r>
            <a:br>
              <a:rPr lang="en-US" dirty="0">
                <a:effectLst/>
                <a:latin typeface="Arial" pitchFamily="34" charset="0"/>
                <a:cs typeface="Arial" pitchFamily="34" charset="0"/>
              </a:rPr>
            </a:br>
            <a:endParaRPr lang="en-US" dirty="0">
              <a:effectLst/>
              <a:latin typeface="Arial" pitchFamily="34" charset="0"/>
              <a:cs typeface="Arial" pitchFamily="34" charset="0"/>
            </a:endParaRPr>
          </a:p>
        </p:txBody>
      </p:sp>
    </p:spTree>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457200"/>
            <a:ext cx="8229600" cy="960438"/>
          </a:xfrm>
        </p:spPr>
        <p:txBody>
          <a:bodyPr>
            <a:normAutofit fontScale="90000"/>
          </a:bodyPr>
          <a:lstStyle/>
          <a:p>
            <a:pPr>
              <a:defRPr/>
            </a:pPr>
            <a:r>
              <a:rPr lang="en-US" dirty="0">
                <a:latin typeface="Arial" pitchFamily="34" charset="0"/>
                <a:cs typeface="Arial" pitchFamily="34" charset="0"/>
              </a:rPr>
              <a:t>Dual Agency Requires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Written </a:t>
            </a:r>
            <a:r>
              <a:rPr lang="en-US" dirty="0">
                <a:latin typeface="Arial" pitchFamily="34" charset="0"/>
                <a:cs typeface="Arial" pitchFamily="34" charset="0"/>
              </a:rPr>
              <a:t>Consent of Both Parties </a:t>
            </a:r>
          </a:p>
        </p:txBody>
      </p:sp>
      <p:sp>
        <p:nvSpPr>
          <p:cNvPr id="88067" name="Rectangle 3"/>
          <p:cNvSpPr>
            <a:spLocks noGrp="1" noChangeArrowheads="1"/>
          </p:cNvSpPr>
          <p:nvPr>
            <p:ph type="body" sz="half" idx="1"/>
          </p:nvPr>
        </p:nvSpPr>
        <p:spPr>
          <a:xfrm>
            <a:off x="152400" y="1905000"/>
            <a:ext cx="4343400" cy="4648200"/>
          </a:xfrm>
        </p:spPr>
        <p:txBody>
          <a:bodyPr/>
          <a:lstStyle/>
          <a:p>
            <a:pPr>
              <a:buFont typeface="Wingdings" pitchFamily="2" charset="2"/>
              <a:buNone/>
              <a:defRPr/>
            </a:pPr>
            <a:r>
              <a:rPr lang="en-US" dirty="0" smtClean="0">
                <a:effectLst/>
                <a:latin typeface="Arial" pitchFamily="34" charset="0"/>
                <a:cs typeface="Arial" pitchFamily="34" charset="0"/>
              </a:rPr>
              <a:t>The </a:t>
            </a:r>
            <a:r>
              <a:rPr lang="en-US" dirty="0">
                <a:effectLst/>
                <a:latin typeface="Arial" pitchFamily="34" charset="0"/>
                <a:cs typeface="Arial" pitchFamily="34" charset="0"/>
              </a:rPr>
              <a:t>ADRE may sanction a licensee if the licensee has “[a]</a:t>
            </a:r>
            <a:r>
              <a:rPr lang="en-US" dirty="0" err="1">
                <a:effectLst/>
                <a:latin typeface="Arial" pitchFamily="34" charset="0"/>
                <a:cs typeface="Arial" pitchFamily="34" charset="0"/>
              </a:rPr>
              <a:t>cted</a:t>
            </a:r>
            <a:r>
              <a:rPr lang="en-US" dirty="0">
                <a:effectLst/>
                <a:latin typeface="Arial" pitchFamily="34" charset="0"/>
                <a:cs typeface="Arial" pitchFamily="34" charset="0"/>
              </a:rPr>
              <a:t> for more than one party in a transaction without the knowledge or consent of all parties to the transaction.” </a:t>
            </a:r>
          </a:p>
        </p:txBody>
      </p:sp>
      <p:pic>
        <p:nvPicPr>
          <p:cNvPr id="37892" name="Picture 4" descr="C:\Documents and Settings\Michelle\Local Settings\Temporary Internet Files\Content.IE5\NZ9WMYHD\MPj04230280000[1].jpg"/>
          <p:cNvPicPr>
            <a:picLocks noGrp="1" noChangeAspect="1" noChangeArrowheads="1"/>
          </p:cNvPicPr>
          <p:nvPr>
            <p:ph sz="half" idx="2"/>
          </p:nvPr>
        </p:nvPicPr>
        <p:blipFill>
          <a:blip r:embed="rId2" cstate="email"/>
          <a:stretch>
            <a:fillRect/>
          </a:stretch>
        </p:blipFill>
        <p:spPr>
          <a:xfrm>
            <a:off x="4852980" y="1632773"/>
            <a:ext cx="3833819" cy="4234627"/>
          </a:xfrm>
          <a:effectLst>
            <a:softEdge rad="112500"/>
          </a:effectLst>
        </p:spPr>
      </p:pic>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3333" t="15556" r="1667" b="4444"/>
          <a:stretch>
            <a:fillRect/>
          </a:stretch>
        </p:blipFill>
        <p:spPr bwMode="auto">
          <a:xfrm>
            <a:off x="381000" y="304800"/>
            <a:ext cx="7467600" cy="5600700"/>
          </a:xfrm>
          <a:prstGeom prst="rect">
            <a:avLst/>
          </a:prstGeom>
          <a:noFill/>
          <a:ln>
            <a:noFill/>
          </a:ln>
        </p:spPr>
      </p:pic>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defRPr/>
            </a:pPr>
            <a:r>
              <a:rPr lang="en-US" dirty="0">
                <a:latin typeface="Arial" pitchFamily="34" charset="0"/>
                <a:cs typeface="Arial" pitchFamily="34" charset="0"/>
              </a:rPr>
              <a:t>A Dual Agent’s Duties </a:t>
            </a:r>
          </a:p>
        </p:txBody>
      </p:sp>
      <p:sp>
        <p:nvSpPr>
          <p:cNvPr id="89091" name="Rectangle 3"/>
          <p:cNvSpPr>
            <a:spLocks noGrp="1" noChangeArrowheads="1"/>
          </p:cNvSpPr>
          <p:nvPr>
            <p:ph idx="1"/>
          </p:nvPr>
        </p:nvSpPr>
        <p:spPr>
          <a:xfrm>
            <a:off x="334736" y="1295400"/>
            <a:ext cx="8839200" cy="5410200"/>
          </a:xfrm>
        </p:spPr>
        <p:txBody>
          <a:bodyPr/>
          <a:lstStyle/>
          <a:p>
            <a:pPr>
              <a:defRPr/>
            </a:pPr>
            <a:r>
              <a:rPr lang="en-US" sz="2800" b="1" dirty="0">
                <a:effectLst/>
                <a:latin typeface="Arial" pitchFamily="34" charset="0"/>
                <a:cs typeface="Arial" pitchFamily="34" charset="0"/>
              </a:rPr>
              <a:t>Reasonable skill and care </a:t>
            </a:r>
          </a:p>
          <a:p>
            <a:pPr>
              <a:buNone/>
              <a:defRPr/>
            </a:pPr>
            <a:endParaRPr lang="en-US" sz="2800" b="1" dirty="0">
              <a:effectLst/>
              <a:latin typeface="Arial" pitchFamily="34" charset="0"/>
              <a:cs typeface="Arial" pitchFamily="34" charset="0"/>
            </a:endParaRPr>
          </a:p>
          <a:p>
            <a:pPr>
              <a:defRPr/>
            </a:pPr>
            <a:r>
              <a:rPr lang="en-US" sz="2800" b="1" dirty="0">
                <a:effectLst/>
                <a:latin typeface="Arial" pitchFamily="34" charset="0"/>
                <a:cs typeface="Arial" pitchFamily="34" charset="0"/>
              </a:rPr>
              <a:t>Honesty </a:t>
            </a:r>
          </a:p>
          <a:p>
            <a:pPr>
              <a:defRPr/>
            </a:pPr>
            <a:endParaRPr lang="en-US" sz="2800" b="1" dirty="0">
              <a:effectLst/>
              <a:latin typeface="Arial" pitchFamily="34" charset="0"/>
              <a:cs typeface="Arial" pitchFamily="34" charset="0"/>
            </a:endParaRPr>
          </a:p>
          <a:p>
            <a:pPr>
              <a:defRPr/>
            </a:pPr>
            <a:r>
              <a:rPr lang="en-US" sz="2800" b="1" dirty="0">
                <a:effectLst/>
                <a:latin typeface="Arial" pitchFamily="34" charset="0"/>
                <a:cs typeface="Arial" pitchFamily="34" charset="0"/>
              </a:rPr>
              <a:t>Disclose (in writing): </a:t>
            </a:r>
          </a:p>
          <a:p>
            <a:pPr lvl="1">
              <a:defRPr/>
            </a:pPr>
            <a:r>
              <a:rPr lang="en-US" dirty="0">
                <a:effectLst/>
                <a:latin typeface="Arial" pitchFamily="34" charset="0"/>
                <a:cs typeface="Arial" pitchFamily="34" charset="0"/>
              </a:rPr>
              <a:t>that the seller is or may be unable to perform</a:t>
            </a:r>
          </a:p>
          <a:p>
            <a:pPr lvl="1">
              <a:defRPr/>
            </a:pPr>
            <a:r>
              <a:rPr lang="en-US" dirty="0">
                <a:effectLst/>
                <a:latin typeface="Arial" pitchFamily="34" charset="0"/>
                <a:cs typeface="Arial" pitchFamily="34" charset="0"/>
              </a:rPr>
              <a:t>that the buyer is or may be unable to perform</a:t>
            </a:r>
          </a:p>
          <a:p>
            <a:pPr lvl="1">
              <a:defRPr/>
            </a:pPr>
            <a:r>
              <a:rPr lang="en-US" dirty="0" smtClean="0">
                <a:effectLst/>
                <a:latin typeface="Arial" pitchFamily="34" charset="0"/>
                <a:cs typeface="Arial" pitchFamily="34" charset="0"/>
              </a:rPr>
              <a:t>any </a:t>
            </a:r>
            <a:r>
              <a:rPr lang="en-US" dirty="0">
                <a:effectLst/>
                <a:latin typeface="Arial" pitchFamily="34" charset="0"/>
                <a:cs typeface="Arial" pitchFamily="34" charset="0"/>
              </a:rPr>
              <a:t>material defect  </a:t>
            </a:r>
          </a:p>
          <a:p>
            <a:pPr lvl="1">
              <a:defRPr/>
            </a:pPr>
            <a:r>
              <a:rPr lang="en-US" dirty="0" smtClean="0">
                <a:effectLst/>
                <a:latin typeface="Arial" pitchFamily="34" charset="0"/>
                <a:cs typeface="Arial" pitchFamily="34" charset="0"/>
              </a:rPr>
              <a:t>the </a:t>
            </a:r>
            <a:r>
              <a:rPr lang="en-US" dirty="0">
                <a:effectLst/>
                <a:latin typeface="Arial" pitchFamily="34" charset="0"/>
                <a:cs typeface="Arial" pitchFamily="34" charset="0"/>
              </a:rPr>
              <a:t>possible existence of a lien or encumbrance on the property being </a:t>
            </a:r>
            <a:r>
              <a:rPr lang="en-US" dirty="0" smtClean="0">
                <a:effectLst/>
                <a:latin typeface="Arial" pitchFamily="34" charset="0"/>
                <a:cs typeface="Arial" pitchFamily="34" charset="0"/>
              </a:rPr>
              <a:t>transferred  </a:t>
            </a:r>
            <a:endParaRPr lang="en-US" dirty="0">
              <a:effectLst/>
              <a:latin typeface="Arial" pitchFamily="34" charset="0"/>
              <a:cs typeface="Arial" pitchFamily="34" charset="0"/>
            </a:endParaRPr>
          </a:p>
          <a:p>
            <a:pPr lvl="1">
              <a:defRPr/>
            </a:pPr>
            <a:endParaRPr lang="en-US" dirty="0"/>
          </a:p>
          <a:p>
            <a:pPr>
              <a:buFont typeface="Wingdings" pitchFamily="2" charset="2"/>
              <a:buNone/>
              <a:defRPr/>
            </a:pPr>
            <a:endParaRPr lang="en-US" dirty="0"/>
          </a:p>
        </p:txBody>
      </p:sp>
    </p:spTree>
  </p:cSld>
  <p:clrMapOvr>
    <a:masterClrMapping/>
  </p:clrMapOvr>
  <p:transition>
    <p:wipe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defRPr/>
            </a:pPr>
            <a:r>
              <a:rPr lang="en-US" dirty="0">
                <a:latin typeface="Arial" pitchFamily="34" charset="0"/>
                <a:cs typeface="Arial" pitchFamily="34" charset="0"/>
              </a:rPr>
              <a:t>Limitations of Dual Agency</a:t>
            </a:r>
          </a:p>
        </p:txBody>
      </p:sp>
      <p:sp>
        <p:nvSpPr>
          <p:cNvPr id="90115" name="Rectangle 3"/>
          <p:cNvSpPr>
            <a:spLocks noGrp="1" noChangeArrowheads="1"/>
          </p:cNvSpPr>
          <p:nvPr>
            <p:ph idx="1"/>
          </p:nvPr>
        </p:nvSpPr>
        <p:spPr>
          <a:xfrm>
            <a:off x="838200" y="1295400"/>
            <a:ext cx="7924800" cy="4876800"/>
          </a:xfrm>
        </p:spPr>
        <p:txBody>
          <a:bodyPr>
            <a:normAutofit fontScale="92500"/>
          </a:bodyPr>
          <a:lstStyle/>
          <a:p>
            <a:pPr>
              <a:lnSpc>
                <a:spcPct val="90000"/>
              </a:lnSpc>
              <a:buFont typeface="Wingdings" pitchFamily="2" charset="2"/>
              <a:buNone/>
              <a:defRPr/>
            </a:pPr>
            <a:r>
              <a:rPr lang="en-US" sz="2800" dirty="0">
                <a:effectLst/>
                <a:latin typeface="Arial" pitchFamily="34" charset="0"/>
                <a:cs typeface="Arial" pitchFamily="34" charset="0"/>
              </a:rPr>
              <a:t>A dual agent must not</a:t>
            </a:r>
            <a:r>
              <a:rPr lang="en-US" sz="2000" dirty="0">
                <a:effectLst/>
                <a:latin typeface="Arial" pitchFamily="34" charset="0"/>
                <a:cs typeface="Arial" pitchFamily="34" charset="0"/>
              </a:rPr>
              <a:t>:</a:t>
            </a:r>
          </a:p>
          <a:p>
            <a:pPr>
              <a:lnSpc>
                <a:spcPct val="90000"/>
              </a:lnSpc>
              <a:buFont typeface="Wingdings" pitchFamily="2" charset="2"/>
              <a:buNone/>
              <a:defRPr/>
            </a:pPr>
            <a:endParaRPr lang="en-US" sz="2000" dirty="0">
              <a:effectLst/>
              <a:latin typeface="Arial" pitchFamily="34" charset="0"/>
              <a:cs typeface="Arial" pitchFamily="34" charset="0"/>
            </a:endParaRPr>
          </a:p>
          <a:p>
            <a:pPr>
              <a:lnSpc>
                <a:spcPct val="90000"/>
              </a:lnSpc>
              <a:defRPr/>
            </a:pPr>
            <a:r>
              <a:rPr lang="en-US" sz="2400" dirty="0">
                <a:effectLst/>
                <a:latin typeface="Arial" pitchFamily="34" charset="0"/>
                <a:cs typeface="Arial" pitchFamily="34" charset="0"/>
              </a:rPr>
              <a:t>Advocate or negotiate </a:t>
            </a:r>
          </a:p>
          <a:p>
            <a:pPr>
              <a:lnSpc>
                <a:spcPct val="90000"/>
              </a:lnSpc>
              <a:buFont typeface="Wingdings" pitchFamily="2" charset="2"/>
              <a:buNone/>
              <a:defRPr/>
            </a:pPr>
            <a:r>
              <a:rPr lang="en-US" sz="2400" dirty="0">
                <a:effectLst/>
                <a:latin typeface="Arial" pitchFamily="34" charset="0"/>
                <a:cs typeface="Arial" pitchFamily="34" charset="0"/>
              </a:rPr>
              <a:t> </a:t>
            </a:r>
          </a:p>
          <a:p>
            <a:pPr>
              <a:lnSpc>
                <a:spcPct val="90000"/>
              </a:lnSpc>
              <a:defRPr/>
            </a:pPr>
            <a:r>
              <a:rPr lang="en-US" sz="2400" dirty="0">
                <a:effectLst/>
                <a:latin typeface="Arial" pitchFamily="34" charset="0"/>
                <a:cs typeface="Arial" pitchFamily="34" charset="0"/>
              </a:rPr>
              <a:t>Disclose any confidential information such as: </a:t>
            </a:r>
          </a:p>
          <a:p>
            <a:pPr>
              <a:lnSpc>
                <a:spcPct val="90000"/>
              </a:lnSpc>
              <a:buFont typeface="Wingdings" pitchFamily="2" charset="2"/>
              <a:buNone/>
              <a:defRPr/>
            </a:pPr>
            <a:r>
              <a:rPr lang="en-US" sz="2400" dirty="0">
                <a:effectLst/>
                <a:latin typeface="Arial" pitchFamily="34" charset="0"/>
                <a:cs typeface="Arial" pitchFamily="34" charset="0"/>
              </a:rPr>
              <a:t> </a:t>
            </a:r>
          </a:p>
          <a:p>
            <a:pPr lvl="1">
              <a:lnSpc>
                <a:spcPct val="90000"/>
              </a:lnSpc>
              <a:defRPr/>
            </a:pPr>
            <a:r>
              <a:rPr lang="en-US" sz="2400" dirty="0">
                <a:effectLst/>
                <a:latin typeface="Arial" pitchFamily="34" charset="0"/>
                <a:cs typeface="Arial" pitchFamily="34" charset="0"/>
              </a:rPr>
              <a:t>The buyer is willing to pay more than offered; </a:t>
            </a:r>
          </a:p>
          <a:p>
            <a:pPr lvl="1">
              <a:lnSpc>
                <a:spcPct val="90000"/>
              </a:lnSpc>
              <a:defRPr/>
            </a:pPr>
            <a:r>
              <a:rPr lang="en-US" sz="2400" dirty="0">
                <a:effectLst/>
                <a:latin typeface="Arial" pitchFamily="34" charset="0"/>
                <a:cs typeface="Arial" pitchFamily="34" charset="0"/>
              </a:rPr>
              <a:t>That the seller is willing to accept less than the listing  </a:t>
            </a:r>
          </a:p>
          <a:p>
            <a:pPr lvl="1">
              <a:lnSpc>
                <a:spcPct val="90000"/>
              </a:lnSpc>
              <a:defRPr/>
            </a:pPr>
            <a:r>
              <a:rPr lang="en-US" sz="2400" dirty="0">
                <a:effectLst/>
                <a:latin typeface="Arial" pitchFamily="34" charset="0"/>
                <a:cs typeface="Arial" pitchFamily="34" charset="0"/>
              </a:rPr>
              <a:t>That a party will agree to financing terms other than those offered; </a:t>
            </a:r>
          </a:p>
          <a:p>
            <a:pPr lvl="1">
              <a:lnSpc>
                <a:spcPct val="90000"/>
              </a:lnSpc>
              <a:defRPr/>
            </a:pPr>
            <a:r>
              <a:rPr lang="en-US" sz="2400" dirty="0">
                <a:effectLst/>
                <a:latin typeface="Arial" pitchFamily="34" charset="0"/>
                <a:cs typeface="Arial" pitchFamily="34" charset="0"/>
              </a:rPr>
              <a:t>The repairs or improvements that a seller is willing to make or that the buyer is willing to forego;</a:t>
            </a:r>
          </a:p>
          <a:p>
            <a:pPr lvl="1">
              <a:lnSpc>
                <a:spcPct val="90000"/>
              </a:lnSpc>
              <a:defRPr/>
            </a:pPr>
            <a:r>
              <a:rPr lang="en-US" sz="2400" dirty="0">
                <a:effectLst/>
                <a:latin typeface="Arial" pitchFamily="34" charset="0"/>
                <a:cs typeface="Arial" pitchFamily="34" charset="0"/>
              </a:rPr>
              <a:t>The confidential motivating factors of either party.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011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011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011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0115">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0115">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01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838200"/>
          </a:xfrm>
        </p:spPr>
        <p:txBody>
          <a:bodyPr/>
          <a:lstStyle/>
          <a:p>
            <a:pPr>
              <a:defRPr/>
            </a:pPr>
            <a:r>
              <a:rPr lang="en-US" dirty="0" smtClean="0">
                <a:latin typeface="Arial" pitchFamily="34" charset="0"/>
                <a:cs typeface="Arial" pitchFamily="34" charset="0"/>
              </a:rPr>
              <a:t>Broker Employment Agreements</a:t>
            </a:r>
            <a:endParaRPr lang="en-US" dirty="0">
              <a:latin typeface="Arial" pitchFamily="34" charset="0"/>
              <a:cs typeface="Arial" pitchFamily="34" charset="0"/>
            </a:endParaRPr>
          </a:p>
        </p:txBody>
      </p:sp>
      <p:pic>
        <p:nvPicPr>
          <p:cNvPr id="8196" name="Picture 3" descr="C:\Documents and Settings\Michelle\Local Settings\Temporary Internet Files\Content.IE5\V5SOEN2T\MPj04331180000[1].jpg"/>
          <p:cNvPicPr>
            <a:picLocks noChangeAspect="1" noChangeArrowheads="1"/>
          </p:cNvPicPr>
          <p:nvPr/>
        </p:nvPicPr>
        <p:blipFill>
          <a:blip r:embed="rId2" cstate="email"/>
          <a:srcRect/>
          <a:stretch>
            <a:fillRect/>
          </a:stretch>
        </p:blipFill>
        <p:spPr bwMode="auto">
          <a:xfrm>
            <a:off x="685800" y="990600"/>
            <a:ext cx="7696200" cy="4876800"/>
          </a:xfrm>
          <a:prstGeom prst="rect">
            <a:avLst/>
          </a:prstGeom>
          <a:ln>
            <a:noFill/>
          </a:ln>
          <a:effectLst>
            <a:softEdge rad="112500"/>
          </a:effectLst>
        </p:spPr>
      </p:pic>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a:defRPr/>
            </a:pPr>
            <a:r>
              <a:rPr lang="en-US" dirty="0">
                <a:latin typeface="Arial" pitchFamily="34" charset="0"/>
                <a:cs typeface="Arial" pitchFamily="34" charset="0"/>
              </a:rPr>
              <a:t>Termination of Agency</a:t>
            </a:r>
          </a:p>
        </p:txBody>
      </p:sp>
      <p:sp>
        <p:nvSpPr>
          <p:cNvPr id="140291" name="Rectangle 3"/>
          <p:cNvSpPr>
            <a:spLocks noGrp="1" noChangeArrowheads="1"/>
          </p:cNvSpPr>
          <p:nvPr>
            <p:ph type="body" sz="half" idx="1"/>
          </p:nvPr>
        </p:nvSpPr>
        <p:spPr>
          <a:xfrm>
            <a:off x="152400" y="1524000"/>
            <a:ext cx="4343400" cy="5105400"/>
          </a:xfrm>
        </p:spPr>
        <p:txBody>
          <a:bodyPr>
            <a:normAutofit/>
          </a:bodyPr>
          <a:lstStyle/>
          <a:p>
            <a:pPr>
              <a:defRPr/>
            </a:pPr>
            <a:r>
              <a:rPr lang="en-US" sz="2800" dirty="0">
                <a:effectLst/>
                <a:latin typeface="Arial" pitchFamily="34" charset="0"/>
                <a:cs typeface="Arial" pitchFamily="34" charset="0"/>
              </a:rPr>
              <a:t>Completion of Performance</a:t>
            </a:r>
          </a:p>
          <a:p>
            <a:pPr>
              <a:defRPr/>
            </a:pPr>
            <a:endParaRPr lang="en-US" sz="2800" dirty="0">
              <a:effectLst/>
              <a:latin typeface="Arial" pitchFamily="34" charset="0"/>
              <a:cs typeface="Arial" pitchFamily="34" charset="0"/>
            </a:endParaRPr>
          </a:p>
          <a:p>
            <a:pPr>
              <a:defRPr/>
            </a:pPr>
            <a:r>
              <a:rPr lang="en-US" sz="2800" dirty="0">
                <a:effectLst/>
                <a:latin typeface="Arial" pitchFamily="34" charset="0"/>
                <a:cs typeface="Arial" pitchFamily="34" charset="0"/>
              </a:rPr>
              <a:t>Expiration of the term agreed upon by the parties</a:t>
            </a:r>
          </a:p>
          <a:p>
            <a:pPr>
              <a:defRPr/>
            </a:pPr>
            <a:endParaRPr lang="en-US" sz="2800" dirty="0">
              <a:effectLst/>
              <a:latin typeface="Arial" pitchFamily="34" charset="0"/>
              <a:cs typeface="Arial" pitchFamily="34" charset="0"/>
            </a:endParaRPr>
          </a:p>
          <a:p>
            <a:pPr>
              <a:defRPr/>
            </a:pPr>
            <a:r>
              <a:rPr lang="en-US" sz="2800" dirty="0">
                <a:effectLst/>
                <a:latin typeface="Arial" pitchFamily="34" charset="0"/>
                <a:cs typeface="Arial" pitchFamily="34" charset="0"/>
              </a:rPr>
              <a:t>Termination by mutual agreement</a:t>
            </a:r>
          </a:p>
          <a:p>
            <a:pPr>
              <a:buFont typeface="Wingdings" pitchFamily="2" charset="2"/>
              <a:buNone/>
              <a:defRPr/>
            </a:pPr>
            <a:endParaRPr lang="en-US" sz="1800" dirty="0" smtClean="0">
              <a:effectLst/>
              <a:latin typeface="Arial" pitchFamily="34" charset="0"/>
              <a:cs typeface="Arial" pitchFamily="34" charset="0"/>
            </a:endParaRPr>
          </a:p>
          <a:p>
            <a:pPr>
              <a:buFont typeface="Wingdings" pitchFamily="2" charset="2"/>
              <a:buNone/>
              <a:defRPr/>
            </a:pPr>
            <a:endParaRPr lang="en-US" sz="1800" dirty="0" smtClean="0">
              <a:effectLst/>
              <a:latin typeface="Arial" pitchFamily="34" charset="0"/>
              <a:cs typeface="Arial" pitchFamily="34" charset="0"/>
            </a:endParaRPr>
          </a:p>
        </p:txBody>
      </p:sp>
      <p:pic>
        <p:nvPicPr>
          <p:cNvPr id="41988" name="Picture 9" descr="MCj04284630000[1]"/>
          <p:cNvPicPr>
            <a:picLocks noGrp="1" noChangeAspect="1" noChangeArrowheads="1"/>
          </p:cNvPicPr>
          <p:nvPr>
            <p:ph sz="half" idx="2"/>
          </p:nvPr>
        </p:nvPicPr>
        <p:blipFill>
          <a:blip r:embed="rId2" cstate="print"/>
          <a:srcRect/>
          <a:stretch>
            <a:fillRect/>
          </a:stretch>
        </p:blipFill>
        <p:spPr>
          <a:xfrm rot="2113700">
            <a:off x="4827811" y="2478906"/>
            <a:ext cx="3500801" cy="2262613"/>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smtClean="0">
                <a:latin typeface="Arial" pitchFamily="34" charset="0"/>
                <a:cs typeface="Arial" pitchFamily="34" charset="0"/>
              </a:rPr>
              <a:t>Standard of Care – Unit 3</a:t>
            </a:r>
            <a:endParaRPr lang="en-US" dirty="0">
              <a:latin typeface="Arial" pitchFamily="34" charset="0"/>
              <a:cs typeface="Arial" pitchFamily="34" charset="0"/>
            </a:endParaRPr>
          </a:p>
        </p:txBody>
      </p:sp>
      <p:pic>
        <p:nvPicPr>
          <p:cNvPr id="4" name="Picture 6" descr="MPj03211760000[1]"/>
          <p:cNvPicPr>
            <a:picLocks noGrp="1" noChangeAspect="1" noChangeArrowheads="1"/>
          </p:cNvPicPr>
          <p:nvPr>
            <p:ph idx="1"/>
          </p:nvPr>
        </p:nvPicPr>
        <p:blipFill>
          <a:blip r:embed="rId2" cstate="print"/>
          <a:stretch>
            <a:fillRect/>
          </a:stretch>
        </p:blipFill>
        <p:spPr>
          <a:xfrm>
            <a:off x="3267456" y="2034381"/>
            <a:ext cx="2609088" cy="3657600"/>
          </a:xfrm>
          <a:ln w="228600" cap="sq" cmpd="thickThin">
            <a:solidFill>
              <a:srgbClr val="000000"/>
            </a:solidFill>
          </a:ln>
          <a:effectLst>
            <a:innerShdw blurRad="76200">
              <a:srgbClr val="000000"/>
            </a:innerShdw>
          </a:effectLst>
        </p:spPr>
      </p:pic>
    </p:spTree>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9" descr="MPj03873010000[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89122" name="Rectangle 2"/>
          <p:cNvSpPr>
            <a:spLocks noGrp="1" noRot="1" noChangeArrowheads="1"/>
          </p:cNvSpPr>
          <p:nvPr>
            <p:ph type="title"/>
          </p:nvPr>
        </p:nvSpPr>
        <p:spPr>
          <a:xfrm>
            <a:off x="457200" y="274638"/>
            <a:ext cx="8229600" cy="5364162"/>
          </a:xfrm>
        </p:spPr>
        <p:txBody>
          <a:bodyPr>
            <a:normAutofit fontScale="90000"/>
          </a:bodyPr>
          <a:lstStyle/>
          <a:p>
            <a:pPr eaLnBrk="1" hangingPunct="1">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8800" dirty="0" smtClean="0">
                <a:solidFill>
                  <a:srgbClr val="FF3300"/>
                </a:solidFill>
                <a:latin typeface="Arial" pitchFamily="34" charset="0"/>
                <a:cs typeface="Arial" pitchFamily="34" charset="0"/>
              </a:rPr>
              <a:t>What’s the risk?</a:t>
            </a:r>
          </a:p>
        </p:txBody>
      </p:sp>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a:defRPr/>
            </a:pPr>
            <a:r>
              <a:rPr lang="en-US" dirty="0">
                <a:latin typeface="Arial" pitchFamily="34" charset="0"/>
                <a:cs typeface="Arial" pitchFamily="34" charset="0"/>
              </a:rPr>
              <a:t>To prevail in a lawsuit</a:t>
            </a:r>
          </a:p>
        </p:txBody>
      </p:sp>
      <p:sp>
        <p:nvSpPr>
          <p:cNvPr id="139267" name="Rectangle 3"/>
          <p:cNvSpPr>
            <a:spLocks noGrp="1" noChangeArrowheads="1"/>
          </p:cNvSpPr>
          <p:nvPr>
            <p:ph idx="1"/>
          </p:nvPr>
        </p:nvSpPr>
        <p:spPr>
          <a:xfrm>
            <a:off x="228600" y="1447800"/>
            <a:ext cx="8802688" cy="4840287"/>
          </a:xfrm>
        </p:spPr>
        <p:txBody>
          <a:bodyPr/>
          <a:lstStyle/>
          <a:p>
            <a:pPr>
              <a:defRPr/>
            </a:pPr>
            <a:r>
              <a:rPr lang="en-US" dirty="0">
                <a:effectLst/>
                <a:latin typeface="Arial" pitchFamily="34" charset="0"/>
                <a:cs typeface="Arial" pitchFamily="34" charset="0"/>
              </a:rPr>
              <a:t>A plaintiff must prove that the broker’s conduct fell below the standard of care by failing to use the skill, prudence and diligence that other real estate brokers commonly exercise.  </a:t>
            </a:r>
          </a:p>
          <a:p>
            <a:pPr>
              <a:buFont typeface="Wingdings" pitchFamily="2" charset="2"/>
              <a:buNone/>
              <a:defRPr/>
            </a:pPr>
            <a:endParaRPr lang="en-US" dirty="0">
              <a:effectLst/>
              <a:latin typeface="Arial" pitchFamily="34" charset="0"/>
              <a:cs typeface="Arial" pitchFamily="34" charset="0"/>
            </a:endParaRPr>
          </a:p>
          <a:p>
            <a:pPr>
              <a:defRPr/>
            </a:pPr>
            <a:r>
              <a:rPr lang="en-US" dirty="0">
                <a:effectLst/>
                <a:latin typeface="Arial" pitchFamily="34" charset="0"/>
                <a:cs typeface="Arial" pitchFamily="34" charset="0"/>
              </a:rPr>
              <a:t>A plaintiff must also prove that the broker’s conduct caused harm to the plaintiff, usually in the form of money damages.</a:t>
            </a: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5" name="Rectangle 5"/>
          <p:cNvSpPr>
            <a:spLocks noGrp="1" noChangeArrowheads="1"/>
          </p:cNvSpPr>
          <p:nvPr>
            <p:ph type="title"/>
          </p:nvPr>
        </p:nvSpPr>
        <p:spPr/>
        <p:txBody>
          <a:bodyPr/>
          <a:lstStyle/>
          <a:p>
            <a:pPr>
              <a:defRPr/>
            </a:pPr>
            <a:r>
              <a:rPr lang="en-US" dirty="0" smtClean="0">
                <a:latin typeface="Arial" pitchFamily="34" charset="0"/>
                <a:cs typeface="Arial" pitchFamily="34" charset="0"/>
              </a:rPr>
              <a:t>Standard </a:t>
            </a:r>
            <a:r>
              <a:rPr lang="en-US" dirty="0">
                <a:latin typeface="Arial" pitchFamily="34" charset="0"/>
                <a:cs typeface="Arial" pitchFamily="34" charset="0"/>
              </a:rPr>
              <a:t>of Care</a:t>
            </a:r>
            <a:r>
              <a:rPr lang="en-US" i="1" dirty="0"/>
              <a:t>	</a:t>
            </a:r>
          </a:p>
        </p:txBody>
      </p:sp>
      <p:pic>
        <p:nvPicPr>
          <p:cNvPr id="49156" name="Picture 4" descr="C:\Documents and Settings\Michelle\Local Settings\Temporary Internet Files\Content.IE5\OXJUWUD8\MPj04008250000[1].jpg"/>
          <p:cNvPicPr>
            <a:picLocks noGrp="1" noChangeAspect="1" noChangeArrowheads="1"/>
          </p:cNvPicPr>
          <p:nvPr>
            <p:ph sz="half" idx="1"/>
          </p:nvPr>
        </p:nvPicPr>
        <p:blipFill>
          <a:blip r:embed="rId2" cstate="email"/>
          <a:srcRect/>
          <a:stretch>
            <a:fillRect/>
          </a:stretch>
        </p:blipFill>
        <p:spPr>
          <a:xfrm>
            <a:off x="0" y="1447800"/>
            <a:ext cx="4800600" cy="5105400"/>
          </a:xfrm>
          <a:prstGeom prst="pentagon">
            <a:avLst/>
          </a:prstGeom>
          <a:effectLst>
            <a:softEdge rad="112500"/>
          </a:effectLst>
        </p:spPr>
      </p:pic>
      <p:sp>
        <p:nvSpPr>
          <p:cNvPr id="133126" name="Rectangle 6"/>
          <p:cNvSpPr>
            <a:spLocks noGrp="1" noChangeArrowheads="1"/>
          </p:cNvSpPr>
          <p:nvPr>
            <p:ph type="body" sz="half" idx="2"/>
          </p:nvPr>
        </p:nvSpPr>
        <p:spPr>
          <a:xfrm>
            <a:off x="4648200" y="1600200"/>
            <a:ext cx="4495800" cy="5029200"/>
          </a:xfrm>
        </p:spPr>
        <p:txBody>
          <a:bodyPr/>
          <a:lstStyle/>
          <a:p>
            <a:pPr>
              <a:buFont typeface="Wingdings" pitchFamily="2" charset="2"/>
              <a:buNone/>
              <a:defRPr/>
            </a:pPr>
            <a:endParaRPr lang="en-US" b="1" dirty="0" smtClean="0"/>
          </a:p>
          <a:p>
            <a:pPr>
              <a:buFont typeface="Wingdings" pitchFamily="2" charset="2"/>
              <a:buNone/>
              <a:defRPr/>
            </a:pPr>
            <a:r>
              <a:rPr lang="en-US" dirty="0" smtClean="0">
                <a:effectLst/>
                <a:latin typeface="Arial" pitchFamily="34" charset="0"/>
                <a:cs typeface="Arial" pitchFamily="34" charset="0"/>
              </a:rPr>
              <a:t>A </a:t>
            </a:r>
            <a:r>
              <a:rPr lang="en-US" dirty="0">
                <a:effectLst/>
                <a:latin typeface="Arial" pitchFamily="34" charset="0"/>
                <a:cs typeface="Arial" pitchFamily="34" charset="0"/>
              </a:rPr>
              <a:t>real estate broker must exercise </a:t>
            </a:r>
            <a:r>
              <a:rPr lang="en-US" dirty="0" smtClean="0">
                <a:effectLst/>
                <a:latin typeface="Arial" pitchFamily="34" charset="0"/>
                <a:cs typeface="Arial" pitchFamily="34" charset="0"/>
              </a:rPr>
              <a:t>the </a:t>
            </a:r>
            <a:r>
              <a:rPr lang="en-US" dirty="0">
                <a:effectLst/>
                <a:latin typeface="Arial" pitchFamily="34" charset="0"/>
                <a:cs typeface="Arial" pitchFamily="34" charset="0"/>
              </a:rPr>
              <a:t>degree of care that a reasonable broker would exercise in the same or similar circumstances. </a:t>
            </a:r>
          </a:p>
          <a:p>
            <a:pPr>
              <a:buFont typeface="Wingdings" pitchFamily="2" charset="2"/>
              <a:buNone/>
              <a:defRPr/>
            </a:pPr>
            <a:r>
              <a:rPr lang="en-US" dirty="0">
                <a:effectLst/>
                <a:latin typeface="Arial" pitchFamily="34" charset="0"/>
                <a:cs typeface="Arial" pitchFamily="34" charset="0"/>
              </a:rPr>
              <a:t> </a:t>
            </a:r>
          </a:p>
        </p:txBody>
      </p:sp>
    </p:spTree>
  </p:cSld>
  <p:clrMapOvr>
    <a:masterClrMapping/>
  </p:clrMapOvr>
  <p:transition>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1030" descr="MPj01850700000[1]"/>
          <p:cNvPicPr>
            <a:picLocks noChangeAspect="1" noChangeArrowheads="1"/>
          </p:cNvPicPr>
          <p:nvPr/>
        </p:nvPicPr>
        <p:blipFill>
          <a:blip r:embed="rId3" cstate="print"/>
          <a:srcRect/>
          <a:stretch>
            <a:fillRect/>
          </a:stretch>
        </p:blipFill>
        <p:spPr bwMode="auto">
          <a:xfrm>
            <a:off x="5190434" y="1295400"/>
            <a:ext cx="3648765" cy="4267200"/>
          </a:xfrm>
          <a:prstGeom prst="parallelogram">
            <a:avLst/>
          </a:prstGeom>
          <a:ln>
            <a:noFill/>
          </a:ln>
          <a:effectLst>
            <a:softEdge rad="112500"/>
          </a:effectLst>
        </p:spPr>
      </p:pic>
      <p:sp>
        <p:nvSpPr>
          <p:cNvPr id="34818" name="Rectangle 1026"/>
          <p:cNvSpPr>
            <a:spLocks noGrp="1" noChangeArrowheads="1"/>
          </p:cNvSpPr>
          <p:nvPr>
            <p:ph type="title"/>
          </p:nvPr>
        </p:nvSpPr>
        <p:spPr/>
        <p:txBody>
          <a:bodyPr>
            <a:normAutofit fontScale="90000"/>
          </a:bodyPr>
          <a:lstStyle/>
          <a:p>
            <a:pPr>
              <a:defRPr/>
            </a:pPr>
            <a:r>
              <a:rPr lang="en-US" sz="4000" dirty="0">
                <a:latin typeface="Arial" pitchFamily="34" charset="0"/>
                <a:cs typeface="Arial" pitchFamily="34" charset="0"/>
              </a:rPr>
              <a:t>Establishing the </a:t>
            </a:r>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4000" dirty="0" smtClean="0">
                <a:latin typeface="Arial" pitchFamily="34" charset="0"/>
                <a:cs typeface="Arial" pitchFamily="34" charset="0"/>
              </a:rPr>
              <a:t>Standard </a:t>
            </a:r>
            <a:r>
              <a:rPr lang="en-US" sz="4000" dirty="0">
                <a:latin typeface="Arial" pitchFamily="34" charset="0"/>
                <a:cs typeface="Arial" pitchFamily="34" charset="0"/>
              </a:rPr>
              <a:t>of Care</a:t>
            </a:r>
          </a:p>
        </p:txBody>
      </p:sp>
      <p:sp>
        <p:nvSpPr>
          <p:cNvPr id="34819" name="Rectangle 1027"/>
          <p:cNvSpPr>
            <a:spLocks noGrp="1" noChangeArrowheads="1"/>
          </p:cNvSpPr>
          <p:nvPr>
            <p:ph idx="1"/>
          </p:nvPr>
        </p:nvSpPr>
        <p:spPr>
          <a:xfrm>
            <a:off x="76200" y="2590800"/>
            <a:ext cx="4419600" cy="2895600"/>
          </a:xfrm>
        </p:spPr>
        <p:txBody>
          <a:bodyPr/>
          <a:lstStyle/>
          <a:p>
            <a:pPr>
              <a:defRPr/>
            </a:pPr>
            <a:r>
              <a:rPr lang="en-US" dirty="0" smtClean="0">
                <a:effectLst/>
                <a:latin typeface="Arial" pitchFamily="34" charset="0"/>
                <a:cs typeface="Arial" pitchFamily="34" charset="0"/>
              </a:rPr>
              <a:t>Arizona Statues</a:t>
            </a:r>
          </a:p>
          <a:p>
            <a:pPr>
              <a:defRPr/>
            </a:pPr>
            <a:r>
              <a:rPr lang="en-US" dirty="0" smtClean="0">
                <a:effectLst/>
                <a:latin typeface="Arial" pitchFamily="34" charset="0"/>
                <a:cs typeface="Arial" pitchFamily="34" charset="0"/>
              </a:rPr>
              <a:t>Commissioner’s Rules</a:t>
            </a:r>
          </a:p>
          <a:p>
            <a:pPr>
              <a:defRPr/>
            </a:pPr>
            <a:r>
              <a:rPr lang="en-US" dirty="0" smtClean="0">
                <a:effectLst/>
                <a:latin typeface="Arial" pitchFamily="34" charset="0"/>
                <a:cs typeface="Arial" pitchFamily="34" charset="0"/>
              </a:rPr>
              <a:t>Common Law</a:t>
            </a:r>
          </a:p>
          <a:p>
            <a:pPr>
              <a:defRPr/>
            </a:pPr>
            <a:r>
              <a:rPr lang="en-US" dirty="0" smtClean="0">
                <a:effectLst/>
                <a:latin typeface="Arial" pitchFamily="34" charset="0"/>
                <a:cs typeface="Arial" pitchFamily="34" charset="0"/>
              </a:rPr>
              <a:t>Expert </a:t>
            </a:r>
            <a:r>
              <a:rPr lang="en-US" dirty="0">
                <a:effectLst/>
                <a:latin typeface="Arial" pitchFamily="34" charset="0"/>
                <a:cs typeface="Arial" pitchFamily="34" charset="0"/>
              </a:rPr>
              <a:t>testimony</a:t>
            </a:r>
          </a:p>
        </p:txBody>
      </p:sp>
    </p:spTree>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657600"/>
            <a:ext cx="7772400" cy="3048000"/>
          </a:xfrm>
        </p:spPr>
        <p:txBody>
          <a:bodyPr>
            <a:normAutofit fontScale="90000"/>
          </a:bodyPr>
          <a:lstStyle/>
          <a:p>
            <a:r>
              <a:rPr lang="en-US" sz="4400" dirty="0" smtClean="0">
                <a:latin typeface="Arial" pitchFamily="34" charset="0"/>
                <a:cs typeface="Arial" pitchFamily="34" charset="0"/>
              </a:rPr>
              <a:t>The Lombardo Case </a:t>
            </a:r>
            <a:br>
              <a:rPr lang="en-US" sz="4400" dirty="0" smtClean="0">
                <a:latin typeface="Arial" pitchFamily="34" charset="0"/>
                <a:cs typeface="Arial" pitchFamily="34" charset="0"/>
              </a:rPr>
            </a:br>
            <a:r>
              <a:rPr lang="en-US" sz="4400" dirty="0" smtClean="0">
                <a:latin typeface="Arial" pitchFamily="34" charset="0"/>
                <a:cs typeface="Arial" pitchFamily="34" charset="0"/>
              </a:rPr>
              <a:t>&amp; </a:t>
            </a:r>
            <a:br>
              <a:rPr lang="en-US" sz="4400" dirty="0" smtClean="0">
                <a:latin typeface="Arial" pitchFamily="34" charset="0"/>
                <a:cs typeface="Arial" pitchFamily="34" charset="0"/>
              </a:rPr>
            </a:br>
            <a:r>
              <a:rPr lang="en-US" sz="4400" dirty="0" smtClean="0">
                <a:latin typeface="Arial" pitchFamily="34" charset="0"/>
                <a:cs typeface="Arial" pitchFamily="34" charset="0"/>
              </a:rPr>
              <a:t>The Commissioner’s Rules</a:t>
            </a:r>
            <a:br>
              <a:rPr lang="en-US" sz="4400" dirty="0" smtClean="0">
                <a:latin typeface="Arial" pitchFamily="34" charset="0"/>
                <a:cs typeface="Arial" pitchFamily="34" charset="0"/>
              </a:rPr>
            </a:br>
            <a:r>
              <a:rPr lang="en-US" sz="4400" dirty="0" smtClean="0">
                <a:latin typeface="Arial" pitchFamily="34" charset="0"/>
                <a:cs typeface="Arial" pitchFamily="34" charset="0"/>
              </a:rPr>
              <a:t>				</a:t>
            </a:r>
            <a:endParaRPr lang="en-US" sz="1800" b="0" dirty="0">
              <a:solidFill>
                <a:schemeClr val="tx1"/>
              </a:solidFill>
              <a:effectLst/>
              <a:latin typeface="Arial" pitchFamily="34" charset="0"/>
              <a:cs typeface="Arial" pitchFamily="34" charset="0"/>
            </a:endParaRPr>
          </a:p>
        </p:txBody>
      </p:sp>
      <p:sp>
        <p:nvSpPr>
          <p:cNvPr id="6" name="Text Placeholder 5"/>
          <p:cNvSpPr>
            <a:spLocks noGrp="1"/>
          </p:cNvSpPr>
          <p:nvPr>
            <p:ph type="body" idx="1"/>
          </p:nvPr>
        </p:nvSpPr>
        <p:spPr>
          <a:xfrm>
            <a:off x="722313" y="1752601"/>
            <a:ext cx="7772400" cy="1219199"/>
          </a:xfrm>
        </p:spPr>
        <p:txBody>
          <a:bodyPr/>
          <a:lstStyle/>
          <a:p>
            <a:r>
              <a:rPr lang="en-US" sz="4800" dirty="0" smtClean="0">
                <a:solidFill>
                  <a:srgbClr val="000000"/>
                </a:solidFill>
                <a:latin typeface="Arial" pitchFamily="34" charset="0"/>
                <a:cs typeface="Arial" pitchFamily="34" charset="0"/>
              </a:rPr>
              <a:t>R4-28-1101</a:t>
            </a:r>
            <a:endParaRPr lang="en-US" sz="4800" dirty="0">
              <a:solidFill>
                <a:srgbClr val="000000"/>
              </a:solidFill>
              <a:latin typeface="Arial" pitchFamily="34" charset="0"/>
              <a:cs typeface="Arial" pitchFamily="34" charset="0"/>
            </a:endParaRPr>
          </a:p>
        </p:txBody>
      </p:sp>
      <p:pic>
        <p:nvPicPr>
          <p:cNvPr id="3074" name="Picture 2" descr="C:\Documents and Settings\Michelle\Local Settings\Temporary Internet Files\Content.IE5\OXJUWUD8\MPj03959540000[1].jpg"/>
          <p:cNvPicPr>
            <a:picLocks noChangeAspect="1" noChangeArrowheads="1"/>
          </p:cNvPicPr>
          <p:nvPr/>
        </p:nvPicPr>
        <p:blipFill>
          <a:blip r:embed="rId2" cstate="print"/>
          <a:srcRect/>
          <a:stretch>
            <a:fillRect/>
          </a:stretch>
        </p:blipFill>
        <p:spPr bwMode="auto">
          <a:xfrm>
            <a:off x="5041127" y="533400"/>
            <a:ext cx="3803515" cy="2590800"/>
          </a:xfrm>
          <a:prstGeom prst="ellipse">
            <a:avLst/>
          </a:prstGeom>
          <a:noFill/>
        </p:spPr>
      </p:pic>
    </p:spTree>
  </p:cSld>
  <p:clrMapOvr>
    <a:masterClrMapping/>
  </p:clrMapOvr>
  <p:transition>
    <p:wipe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pPr>
              <a:defRPr/>
            </a:pPr>
            <a:r>
              <a:rPr lang="en-US" sz="4000" dirty="0" smtClean="0">
                <a:latin typeface="Arial" pitchFamily="34" charset="0"/>
                <a:cs typeface="Arial" pitchFamily="34" charset="0"/>
              </a:rPr>
              <a:t>Duty to Conform to the Standard of Practice for the Specific Real Estate Discipline</a:t>
            </a:r>
            <a:endParaRPr lang="en-US" sz="4000" dirty="0">
              <a:latin typeface="Arial" pitchFamily="34" charset="0"/>
              <a:cs typeface="Arial" pitchFamily="34" charset="0"/>
            </a:endParaRPr>
          </a:p>
        </p:txBody>
      </p:sp>
      <p:pic>
        <p:nvPicPr>
          <p:cNvPr id="4" name="Content Placeholder 3" descr="houseinhandsm.jpg"/>
          <p:cNvPicPr>
            <a:picLocks noGrp="1" noChangeAspect="1"/>
          </p:cNvPicPr>
          <p:nvPr>
            <p:ph idx="1"/>
          </p:nvPr>
        </p:nvPicPr>
        <p:blipFill>
          <a:blip r:embed="rId2" cstate="print"/>
          <a:stretch>
            <a:fillRect/>
          </a:stretch>
        </p:blipFill>
        <p:spPr>
          <a:xfrm>
            <a:off x="3776662" y="3191669"/>
            <a:ext cx="1590675" cy="1343025"/>
          </a:xfrm>
          <a:ln w="228600" cap="sq" cmpd="thickThin">
            <a:solidFill>
              <a:schemeClr val="accent2">
                <a:lumMod val="60000"/>
                <a:lumOff val="40000"/>
              </a:schemeClr>
            </a:solidFill>
          </a:ln>
          <a:effectLst>
            <a:innerShdw blurRad="76200">
              <a:srgbClr val="000000"/>
            </a:innerShdw>
          </a:effectLst>
        </p:spPr>
      </p:pic>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defRPr/>
            </a:pPr>
            <a:r>
              <a:rPr lang="en-US" dirty="0" smtClean="0">
                <a:latin typeface="Arial" pitchFamily="34" charset="0"/>
                <a:cs typeface="Arial" pitchFamily="34" charset="0"/>
              </a:rPr>
              <a:t>Representations</a:t>
            </a:r>
            <a:endParaRPr lang="en-US" dirty="0">
              <a:latin typeface="Arial" pitchFamily="34" charset="0"/>
              <a:cs typeface="Arial" pitchFamily="34" charset="0"/>
            </a:endParaRPr>
          </a:p>
        </p:txBody>
      </p:sp>
      <p:pic>
        <p:nvPicPr>
          <p:cNvPr id="52229" name="Picture 5" descr="C:\Documents and Settings\Michelle\Local Settings\Temporary Internet Files\Content.IE5\NZ9WMYHD\MPj03089360000[1].jpg"/>
          <p:cNvPicPr>
            <a:picLocks noChangeAspect="1" noChangeArrowheads="1"/>
          </p:cNvPicPr>
          <p:nvPr/>
        </p:nvPicPr>
        <p:blipFill>
          <a:blip r:embed="rId2" cstate="print"/>
          <a:srcRect/>
          <a:stretch>
            <a:fillRect/>
          </a:stretch>
        </p:blipFill>
        <p:spPr bwMode="auto">
          <a:xfrm>
            <a:off x="1260986" y="1524000"/>
            <a:ext cx="7502013" cy="4267200"/>
          </a:xfrm>
          <a:prstGeom prst="ellipse">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Michelle\Local Settings\Temporary Internet Files\Content.IE5\OXJUWUD8\MPj03990410000[1].jpg"/>
          <p:cNvPicPr>
            <a:picLocks noChangeAspect="1" noChangeArrowheads="1"/>
          </p:cNvPicPr>
          <p:nvPr/>
        </p:nvPicPr>
        <p:blipFill>
          <a:blip r:embed="rId2" cstate="print"/>
          <a:srcRect/>
          <a:stretch>
            <a:fillRect/>
          </a:stretch>
        </p:blipFill>
        <p:spPr bwMode="auto">
          <a:xfrm>
            <a:off x="1371600" y="1219200"/>
            <a:ext cx="6400800" cy="5029200"/>
          </a:xfrm>
          <a:prstGeom prst="dodecagon">
            <a:avLst/>
          </a:prstGeom>
          <a:noFill/>
        </p:spPr>
      </p:pic>
      <p:sp>
        <p:nvSpPr>
          <p:cNvPr id="2" name="Title 1"/>
          <p:cNvSpPr>
            <a:spLocks noGrp="1"/>
          </p:cNvSpPr>
          <p:nvPr>
            <p:ph type="title"/>
          </p:nvPr>
        </p:nvSpPr>
        <p:spPr/>
        <p:txBody>
          <a:bodyPr/>
          <a:lstStyle/>
          <a:p>
            <a:r>
              <a:rPr lang="en-US" i="1" dirty="0" err="1" smtClean="0">
                <a:latin typeface="Arial" pitchFamily="34" charset="0"/>
                <a:cs typeface="Arial" pitchFamily="34" charset="0"/>
              </a:rPr>
              <a:t>Aranki</a:t>
            </a:r>
            <a:r>
              <a:rPr lang="en-US" i="1" dirty="0" smtClean="0">
                <a:latin typeface="Arial" pitchFamily="34" charset="0"/>
                <a:cs typeface="Arial" pitchFamily="34" charset="0"/>
              </a:rPr>
              <a:t> </a:t>
            </a:r>
            <a:r>
              <a:rPr lang="en-US" dirty="0" smtClean="0">
                <a:latin typeface="Arial" pitchFamily="34" charset="0"/>
                <a:cs typeface="Arial" pitchFamily="34" charset="0"/>
              </a:rPr>
              <a:t>Case</a:t>
            </a:r>
            <a:endParaRPr lang="en-US" dirty="0">
              <a:latin typeface="Arial" pitchFamily="34" charset="0"/>
              <a:cs typeface="Arial"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75583425"/>
              </p:ext>
            </p:extLst>
          </p:nvPr>
        </p:nvGraphicFramePr>
        <p:xfrm>
          <a:off x="762000" y="1737518"/>
          <a:ext cx="7924800" cy="3992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 descr="MPj03873010000[1]"/>
          <p:cNvPicPr>
            <a:picLocks noChangeAspect="1" noChangeArrowheads="1"/>
          </p:cNvPicPr>
          <p:nvPr/>
        </p:nvPicPr>
        <p:blipFill>
          <a:blip r:embed="rId3" cstate="print"/>
          <a:srcRect/>
          <a:stretch>
            <a:fillRect/>
          </a:stretch>
        </p:blipFill>
        <p:spPr bwMode="auto">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89122" name="Rectangle 2"/>
          <p:cNvSpPr>
            <a:spLocks noGrp="1" noRot="1" noChangeArrowheads="1"/>
          </p:cNvSpPr>
          <p:nvPr>
            <p:ph type="title"/>
          </p:nvPr>
        </p:nvSpPr>
        <p:spPr>
          <a:xfrm>
            <a:off x="457200" y="274638"/>
            <a:ext cx="8229600" cy="5364162"/>
          </a:xfrm>
        </p:spPr>
        <p:txBody>
          <a:bodyPr>
            <a:normAutofit fontScale="90000"/>
          </a:bodyPr>
          <a:lstStyle/>
          <a:p>
            <a:pPr eaLnBrk="1" hangingPunct="1">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8800" dirty="0" smtClean="0">
                <a:solidFill>
                  <a:srgbClr val="FF3300"/>
                </a:solidFill>
                <a:latin typeface="Arial" pitchFamily="34" charset="0"/>
                <a:cs typeface="Arial" pitchFamily="34" charset="0"/>
              </a:rPr>
              <a:t>What’s the risk?</a:t>
            </a:r>
          </a:p>
        </p:txBody>
      </p:sp>
    </p:spTree>
  </p:cSld>
  <p:clrMapOvr>
    <a:masterClrMapping/>
  </p:clrMapOvr>
  <p:transition>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3600" dirty="0" smtClean="0">
                <a:latin typeface="Arial" pitchFamily="34" charset="0"/>
                <a:cs typeface="Arial" pitchFamily="34" charset="0"/>
              </a:rPr>
              <a:t>Duty to Refer to Competent Professionals</a:t>
            </a:r>
            <a:endParaRPr lang="en-US" sz="3600" dirty="0">
              <a:latin typeface="Arial" pitchFamily="34" charset="0"/>
              <a:cs typeface="Arial" pitchFamily="34" charset="0"/>
            </a:endParaRPr>
          </a:p>
        </p:txBody>
      </p:sp>
      <p:pic>
        <p:nvPicPr>
          <p:cNvPr id="53252" name="Picture 4" descr="C:\Documents and Settings\Michelle\Local Settings\Temporary Internet Files\Content.IE5\H55T2GQJ\MPj03994920000[1].jpg"/>
          <p:cNvPicPr>
            <a:picLocks noGrp="1" noChangeAspect="1" noChangeArrowheads="1"/>
          </p:cNvPicPr>
          <p:nvPr>
            <p:ph sz="half" idx="1"/>
          </p:nvPr>
        </p:nvPicPr>
        <p:blipFill>
          <a:blip r:embed="rId2" cstate="email"/>
          <a:stretch>
            <a:fillRect/>
          </a:stretch>
        </p:blipFill>
        <p:spPr>
          <a:xfrm>
            <a:off x="457200" y="2726100"/>
            <a:ext cx="4038600" cy="2274163"/>
          </a:xfrm>
          <a:prstGeom prst="chord">
            <a:avLst>
              <a:gd name="adj1" fmla="val 2700000"/>
              <a:gd name="adj2" fmla="val 16055831"/>
            </a:avLst>
          </a:prstGeom>
          <a:ln w="228600" cap="sq" cmpd="thickThin">
            <a:solidFill>
              <a:srgbClr val="000000"/>
            </a:solidFill>
          </a:ln>
          <a:effectLst>
            <a:innerShdw blurRad="76200">
              <a:srgbClr val="000000"/>
            </a:innerShdw>
          </a:effectLst>
        </p:spPr>
      </p:pic>
      <p:sp>
        <p:nvSpPr>
          <p:cNvPr id="4" name="Content Placeholder 3"/>
          <p:cNvSpPr>
            <a:spLocks noGrp="1"/>
          </p:cNvSpPr>
          <p:nvPr>
            <p:ph sz="half" idx="2"/>
          </p:nvPr>
        </p:nvSpPr>
        <p:spPr/>
        <p:txBody>
          <a:bodyPr/>
          <a:lstStyle/>
          <a:p>
            <a:r>
              <a:rPr lang="en-US" dirty="0" smtClean="0">
                <a:effectLst/>
                <a:latin typeface="Arial" pitchFamily="34" charset="0"/>
                <a:cs typeface="Arial" pitchFamily="34" charset="0"/>
              </a:rPr>
              <a:t>Provide more than one if feasible</a:t>
            </a:r>
          </a:p>
          <a:p>
            <a:r>
              <a:rPr lang="en-US" dirty="0" smtClean="0">
                <a:effectLst/>
                <a:latin typeface="Arial" pitchFamily="34" charset="0"/>
                <a:cs typeface="Arial" pitchFamily="34" charset="0"/>
              </a:rPr>
              <a:t>Allow the buyer to choose</a:t>
            </a:r>
          </a:p>
          <a:p>
            <a:r>
              <a:rPr lang="en-US" dirty="0" smtClean="0">
                <a:effectLst/>
                <a:latin typeface="Arial" pitchFamily="34" charset="0"/>
                <a:cs typeface="Arial" pitchFamily="34" charset="0"/>
              </a:rPr>
              <a:t>Never hire on buyer’s behalf</a:t>
            </a:r>
          </a:p>
          <a:p>
            <a:r>
              <a:rPr lang="en-US" dirty="0" smtClean="0">
                <a:effectLst/>
                <a:latin typeface="Arial" pitchFamily="34" charset="0"/>
                <a:cs typeface="Arial" pitchFamily="34" charset="0"/>
              </a:rPr>
              <a:t>Encourage buyer to verify qualifications and E&amp;O if applicable</a:t>
            </a:r>
            <a:endParaRPr lang="en-US" dirty="0">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1066800"/>
          </a:xfrm>
        </p:spPr>
        <p:txBody>
          <a:bodyPr/>
          <a:lstStyle/>
          <a:p>
            <a:pPr>
              <a:defRPr/>
            </a:pPr>
            <a:r>
              <a:rPr lang="en-US" dirty="0" smtClean="0">
                <a:latin typeface="Arial" pitchFamily="34" charset="0"/>
                <a:cs typeface="Arial" pitchFamily="34" charset="0"/>
              </a:rPr>
              <a:t>Duty Regarding Shopping Offers</a:t>
            </a:r>
            <a:endParaRPr lang="en-US" dirty="0">
              <a:latin typeface="Arial" pitchFamily="34" charset="0"/>
              <a:cs typeface="Arial" pitchFamily="34" charset="0"/>
            </a:endParaRPr>
          </a:p>
        </p:txBody>
      </p:sp>
      <p:pic>
        <p:nvPicPr>
          <p:cNvPr id="54277" name="Picture 5" descr="C:\Documents and Settings\Michelle\Local Settings\Temporary Internet Files\Content.IE5\OXJUWUD8\MPj04223680000[1].jpg"/>
          <p:cNvPicPr>
            <a:picLocks noChangeAspect="1" noChangeArrowheads="1"/>
          </p:cNvPicPr>
          <p:nvPr/>
        </p:nvPicPr>
        <p:blipFill>
          <a:blip r:embed="rId2" cstate="email"/>
          <a:srcRect/>
          <a:stretch>
            <a:fillRect/>
          </a:stretch>
        </p:blipFill>
        <p:spPr bwMode="auto">
          <a:xfrm>
            <a:off x="1219200" y="1219200"/>
            <a:ext cx="6942160" cy="42672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ipe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381000"/>
            <a:ext cx="8991600" cy="1143000"/>
          </a:xfrm>
        </p:spPr>
        <p:txBody>
          <a:bodyPr>
            <a:normAutofit fontScale="90000"/>
          </a:bodyPr>
          <a:lstStyle/>
          <a:p>
            <a:pPr>
              <a:defRPr/>
            </a:pPr>
            <a:r>
              <a:rPr lang="en-US" dirty="0" smtClean="0">
                <a:latin typeface="Arial" pitchFamily="34" charset="0"/>
                <a:cs typeface="Arial" pitchFamily="34" charset="0"/>
              </a:rPr>
              <a:t>Article 26 . . . . </a:t>
            </a:r>
            <a:br>
              <a:rPr lang="en-US" dirty="0" smtClean="0">
                <a:latin typeface="Arial" pitchFamily="34" charset="0"/>
                <a:cs typeface="Arial" pitchFamily="34" charset="0"/>
              </a:rPr>
            </a:br>
            <a:r>
              <a:rPr lang="en-US" dirty="0" smtClean="0">
                <a:latin typeface="Arial" pitchFamily="34" charset="0"/>
                <a:cs typeface="Arial" pitchFamily="34" charset="0"/>
              </a:rPr>
              <a:t>How </a:t>
            </a:r>
            <a:r>
              <a:rPr lang="en-US" dirty="0">
                <a:latin typeface="Arial" pitchFamily="34" charset="0"/>
                <a:cs typeface="Arial" pitchFamily="34" charset="0"/>
              </a:rPr>
              <a:t>AAR Changed </a:t>
            </a:r>
            <a:r>
              <a:rPr lang="en-US" dirty="0" smtClean="0">
                <a:latin typeface="Arial" pitchFamily="34" charset="0"/>
                <a:cs typeface="Arial" pitchFamily="34" charset="0"/>
              </a:rPr>
              <a:t>Our </a:t>
            </a:r>
            <a:r>
              <a:rPr lang="en-US" dirty="0">
                <a:latin typeface="Arial" pitchFamily="34" charset="0"/>
                <a:cs typeface="Arial" pitchFamily="34" charset="0"/>
              </a:rPr>
              <a:t>Constitution</a:t>
            </a:r>
          </a:p>
        </p:txBody>
      </p:sp>
      <p:sp>
        <p:nvSpPr>
          <p:cNvPr id="7171" name="Rectangle 3"/>
          <p:cNvSpPr>
            <a:spLocks noGrp="1" noChangeArrowheads="1"/>
          </p:cNvSpPr>
          <p:nvPr>
            <p:ph idx="1"/>
          </p:nvPr>
        </p:nvSpPr>
        <p:spPr>
          <a:xfrm>
            <a:off x="228600" y="1524000"/>
            <a:ext cx="8497888" cy="5029200"/>
          </a:xfrm>
        </p:spPr>
        <p:txBody>
          <a:bodyPr/>
          <a:lstStyle/>
          <a:p>
            <a:pPr>
              <a:lnSpc>
                <a:spcPct val="90000"/>
              </a:lnSpc>
              <a:buNone/>
              <a:defRPr/>
            </a:pPr>
            <a:endParaRPr lang="en-US" sz="3600" i="1" dirty="0">
              <a:latin typeface="Albertus Medium" pitchFamily="34" charset="0"/>
            </a:endParaRPr>
          </a:p>
          <a:p>
            <a:pPr>
              <a:lnSpc>
                <a:spcPct val="90000"/>
              </a:lnSpc>
              <a:buFont typeface="Wingdings" pitchFamily="2" charset="2"/>
              <a:buNone/>
              <a:defRPr/>
            </a:pPr>
            <a:r>
              <a:rPr lang="en-US" sz="2800" dirty="0" smtClean="0">
                <a:effectLst/>
                <a:latin typeface="Arial" pitchFamily="34" charset="0"/>
                <a:cs typeface="Arial" pitchFamily="34" charset="0"/>
              </a:rPr>
              <a:t>The Arizona </a:t>
            </a:r>
            <a:r>
              <a:rPr lang="en-US" sz="2800" dirty="0">
                <a:effectLst/>
                <a:latin typeface="Arial" pitchFamily="34" charset="0"/>
                <a:cs typeface="Arial" pitchFamily="34" charset="0"/>
              </a:rPr>
              <a:t>Supreme Court  </a:t>
            </a:r>
          </a:p>
          <a:p>
            <a:pPr>
              <a:lnSpc>
                <a:spcPct val="90000"/>
              </a:lnSpc>
              <a:buFont typeface="Wingdings" pitchFamily="2" charset="2"/>
              <a:buNone/>
              <a:defRPr/>
            </a:pPr>
            <a:r>
              <a:rPr lang="en-US" sz="2400" i="1" dirty="0">
                <a:effectLst/>
                <a:latin typeface="Arial" pitchFamily="34" charset="0"/>
                <a:cs typeface="Arial" pitchFamily="34" charset="0"/>
              </a:rPr>
              <a:t>   State Bar of Arizona v. Arizona Land Title &amp; Trust Co. (1962</a:t>
            </a:r>
            <a:r>
              <a:rPr lang="en-US" sz="2400" i="1" dirty="0" smtClean="0">
                <a:effectLst/>
                <a:latin typeface="Arial" pitchFamily="34" charset="0"/>
                <a:cs typeface="Arial" pitchFamily="34" charset="0"/>
              </a:rPr>
              <a:t>)</a:t>
            </a:r>
            <a:endParaRPr lang="en-US" sz="2400" i="1" dirty="0">
              <a:effectLst/>
              <a:latin typeface="Arial" pitchFamily="34" charset="0"/>
              <a:cs typeface="Arial" pitchFamily="34" charset="0"/>
            </a:endParaRPr>
          </a:p>
          <a:p>
            <a:pPr>
              <a:lnSpc>
                <a:spcPct val="90000"/>
              </a:lnSpc>
              <a:buFont typeface="Wingdings" pitchFamily="2" charset="2"/>
              <a:buNone/>
              <a:defRPr/>
            </a:pPr>
            <a:endParaRPr lang="en-US" sz="2800" dirty="0">
              <a:effectLst/>
              <a:latin typeface="Arial" pitchFamily="34" charset="0"/>
              <a:cs typeface="Arial" pitchFamily="34" charset="0"/>
            </a:endParaRPr>
          </a:p>
          <a:p>
            <a:pPr>
              <a:lnSpc>
                <a:spcPct val="90000"/>
              </a:lnSpc>
              <a:buFont typeface="Wingdings" pitchFamily="2" charset="2"/>
              <a:buNone/>
              <a:defRPr/>
            </a:pPr>
            <a:r>
              <a:rPr lang="en-US" sz="2800" dirty="0" smtClean="0">
                <a:effectLst/>
                <a:latin typeface="Arial" pitchFamily="34" charset="0"/>
                <a:cs typeface="Arial" pitchFamily="34" charset="0"/>
              </a:rPr>
              <a:t>held </a:t>
            </a:r>
            <a:r>
              <a:rPr lang="en-US" sz="2800" dirty="0">
                <a:effectLst/>
                <a:latin typeface="Arial" pitchFamily="34" charset="0"/>
                <a:cs typeface="Arial" pitchFamily="34" charset="0"/>
              </a:rPr>
              <a:t>that real estate licensees </a:t>
            </a:r>
            <a:r>
              <a:rPr lang="en-US" sz="2800" u="sng" dirty="0">
                <a:effectLst/>
                <a:latin typeface="Arial" pitchFamily="34" charset="0"/>
                <a:cs typeface="Arial" pitchFamily="34" charset="0"/>
              </a:rPr>
              <a:t>may not</a:t>
            </a:r>
            <a:r>
              <a:rPr lang="en-US" sz="2800" dirty="0">
                <a:effectLst/>
                <a:latin typeface="Arial" pitchFamily="34" charset="0"/>
                <a:cs typeface="Arial" pitchFamily="34" charset="0"/>
              </a:rPr>
              <a:t>, </a:t>
            </a:r>
            <a:r>
              <a:rPr lang="en-US" sz="2800" dirty="0" smtClean="0">
                <a:effectLst/>
                <a:latin typeface="Arial" pitchFamily="34" charset="0"/>
                <a:cs typeface="Arial" pitchFamily="34" charset="0"/>
              </a:rPr>
              <a:t>as </a:t>
            </a:r>
            <a:r>
              <a:rPr lang="en-US" sz="2800" dirty="0">
                <a:effectLst/>
                <a:latin typeface="Arial" pitchFamily="34" charset="0"/>
                <a:cs typeface="Arial" pitchFamily="34" charset="0"/>
              </a:rPr>
              <a:t>agents, </a:t>
            </a:r>
            <a:endParaRPr lang="en-US" sz="2800" dirty="0" smtClean="0">
              <a:effectLst/>
              <a:latin typeface="Arial" pitchFamily="34" charset="0"/>
              <a:cs typeface="Arial" pitchFamily="34" charset="0"/>
            </a:endParaRPr>
          </a:p>
          <a:p>
            <a:pPr>
              <a:lnSpc>
                <a:spcPct val="90000"/>
              </a:lnSpc>
              <a:buFont typeface="Wingdings" pitchFamily="2" charset="2"/>
              <a:buNone/>
              <a:defRPr/>
            </a:pPr>
            <a:endParaRPr lang="en-US" sz="2800" dirty="0" smtClean="0">
              <a:effectLst/>
              <a:latin typeface="Arial" pitchFamily="34" charset="0"/>
              <a:cs typeface="Arial" pitchFamily="34" charset="0"/>
            </a:endParaRPr>
          </a:p>
          <a:p>
            <a:pPr>
              <a:lnSpc>
                <a:spcPct val="90000"/>
              </a:lnSpc>
              <a:buFont typeface="Wingdings" pitchFamily="2" charset="2"/>
              <a:buNone/>
              <a:defRPr/>
            </a:pPr>
            <a:r>
              <a:rPr lang="en-US" sz="2800" dirty="0" smtClean="0">
                <a:effectLst/>
                <a:latin typeface="Arial" pitchFamily="34" charset="0"/>
                <a:cs typeface="Arial" pitchFamily="34" charset="0"/>
              </a:rPr>
              <a:t>draft </a:t>
            </a:r>
            <a:r>
              <a:rPr lang="en-US" sz="2800" dirty="0">
                <a:effectLst/>
                <a:latin typeface="Arial" pitchFamily="34" charset="0"/>
                <a:cs typeface="Arial" pitchFamily="34" charset="0"/>
              </a:rPr>
              <a:t>or prepare any instruments purporting to create legal rights or impose legal responsibilities as between third parties. </a:t>
            </a:r>
          </a:p>
        </p:txBody>
      </p:sp>
    </p:spTree>
  </p:cSld>
  <p:clrMapOvr>
    <a:masterClrMapping/>
  </p:clrMapOvr>
  <p:transition>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7938"/>
            <a:ext cx="9034463" cy="1616075"/>
          </a:xfrm>
        </p:spPr>
        <p:txBody>
          <a:bodyPr/>
          <a:lstStyle/>
          <a:p>
            <a:pPr>
              <a:defRPr/>
            </a:pPr>
            <a:r>
              <a:rPr lang="en-US" dirty="0" smtClean="0">
                <a:latin typeface="Arial" pitchFamily="34" charset="0"/>
                <a:cs typeface="Arial" pitchFamily="34" charset="0"/>
              </a:rPr>
              <a:t>AAR’s </a:t>
            </a:r>
            <a:r>
              <a:rPr lang="en-US" dirty="0">
                <a:latin typeface="Arial" pitchFamily="34" charset="0"/>
                <a:cs typeface="Arial" pitchFamily="34" charset="0"/>
              </a:rPr>
              <a:t>Reaction </a:t>
            </a:r>
            <a:br>
              <a:rPr lang="en-US" dirty="0">
                <a:latin typeface="Arial" pitchFamily="34" charset="0"/>
                <a:cs typeface="Arial" pitchFamily="34" charset="0"/>
              </a:rPr>
            </a:br>
            <a:r>
              <a:rPr lang="en-US" dirty="0" smtClean="0">
                <a:latin typeface="Arial" pitchFamily="34" charset="0"/>
                <a:cs typeface="Arial" pitchFamily="34" charset="0"/>
              </a:rPr>
              <a:t>to </a:t>
            </a:r>
            <a:r>
              <a:rPr lang="en-US" dirty="0">
                <a:latin typeface="Arial" pitchFamily="34" charset="0"/>
                <a:cs typeface="Arial" pitchFamily="34" charset="0"/>
              </a:rPr>
              <a:t>the Court’s Opinion</a:t>
            </a:r>
          </a:p>
        </p:txBody>
      </p:sp>
      <p:pic>
        <p:nvPicPr>
          <p:cNvPr id="57348" name="Picture 1025" descr="MPj03847260000[1]"/>
          <p:cNvPicPr>
            <a:picLocks noGrp="1" noChangeAspect="1" noChangeArrowheads="1"/>
          </p:cNvPicPr>
          <p:nvPr>
            <p:ph type="clipArt" sz="half" idx="1"/>
          </p:nvPr>
        </p:nvPicPr>
        <p:blipFill>
          <a:blip r:embed="rId2" cstate="email"/>
          <a:stretch>
            <a:fillRect/>
          </a:stretch>
        </p:blipFill>
        <p:spPr>
          <a:xfrm>
            <a:off x="457200" y="1762919"/>
            <a:ext cx="4038600" cy="4200525"/>
          </a:xfrm>
          <a:prstGeom prst="ellipse">
            <a:avLst/>
          </a:prstGeom>
          <a:effectLst>
            <a:softEdge rad="112500"/>
          </a:effectLst>
        </p:spPr>
      </p:pic>
      <p:sp>
        <p:nvSpPr>
          <p:cNvPr id="8196" name="Rectangle 4"/>
          <p:cNvSpPr>
            <a:spLocks noGrp="1" noChangeArrowheads="1"/>
          </p:cNvSpPr>
          <p:nvPr>
            <p:ph type="body" sz="half" idx="2"/>
          </p:nvPr>
        </p:nvSpPr>
        <p:spPr>
          <a:xfrm>
            <a:off x="4649788" y="1905000"/>
            <a:ext cx="4037012" cy="3962400"/>
          </a:xfrm>
        </p:spPr>
        <p:txBody>
          <a:bodyPr>
            <a:normAutofit lnSpcReduction="10000"/>
          </a:bodyPr>
          <a:lstStyle/>
          <a:p>
            <a:pPr>
              <a:lnSpc>
                <a:spcPct val="90000"/>
              </a:lnSpc>
              <a:buFont typeface="Wingdings" pitchFamily="2" charset="2"/>
              <a:buNone/>
              <a:defRPr/>
            </a:pPr>
            <a:r>
              <a:rPr lang="en-US" dirty="0" smtClean="0">
                <a:effectLst/>
                <a:latin typeface="Arial" pitchFamily="34" charset="0"/>
                <a:cs typeface="Arial" pitchFamily="34" charset="0"/>
              </a:rPr>
              <a:t>AAR </a:t>
            </a:r>
            <a:r>
              <a:rPr lang="en-US" dirty="0">
                <a:effectLst/>
                <a:latin typeface="Arial" pitchFamily="34" charset="0"/>
                <a:cs typeface="Arial" pitchFamily="34" charset="0"/>
              </a:rPr>
              <a:t>circulated initiative petitions to put a proposal on the ballot to amend the Arizona Constitution to allow licensees to draft purchase contracts</a:t>
            </a:r>
            <a:r>
              <a:rPr lang="en-US" sz="2800" b="1" dirty="0"/>
              <a:t>.</a:t>
            </a:r>
          </a:p>
        </p:txBody>
      </p:sp>
    </p:spTree>
  </p:cSld>
  <p:clrMapOvr>
    <a:masterClrMapping/>
  </p:clrMapOvr>
  <p:transition>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228600" y="228600"/>
            <a:ext cx="8458200" cy="6524863"/>
          </a:xfrm>
          <a:prstGeom prst="rect">
            <a:avLst/>
          </a:prstGeom>
          <a:noFill/>
          <a:ln w="9525">
            <a:noFill/>
            <a:miter lim="800000"/>
            <a:headEnd/>
            <a:tailEnd/>
          </a:ln>
        </p:spPr>
        <p:txBody>
          <a:bodyPr wrap="square">
            <a:spAutoFit/>
          </a:bodyPr>
          <a:lstStyle/>
          <a:p>
            <a:pPr algn="ctr">
              <a:tabLst>
                <a:tab pos="-914400" algn="l"/>
              </a:tabLst>
            </a:pPr>
            <a:r>
              <a:rPr lang="en-US" sz="4000" b="1" dirty="0">
                <a:solidFill>
                  <a:schemeClr val="tx2"/>
                </a:solidFill>
                <a:effectLst>
                  <a:outerShdw blurRad="38100" dist="38100" dir="2700000" algn="tl">
                    <a:srgbClr val="000000">
                      <a:alpha val="43137"/>
                    </a:srgbClr>
                  </a:outerShdw>
                </a:effectLst>
                <a:cs typeface="Arial" pitchFamily="34" charset="0"/>
              </a:rPr>
              <a:t> </a:t>
            </a:r>
            <a:r>
              <a:rPr lang="en-US" sz="4000" b="1" dirty="0" smtClean="0">
                <a:solidFill>
                  <a:schemeClr val="tx2"/>
                </a:solidFill>
                <a:effectLst>
                  <a:outerShdw blurRad="38100" dist="38100" dir="2700000" algn="tl">
                    <a:srgbClr val="000000">
                      <a:alpha val="43137"/>
                    </a:srgbClr>
                  </a:outerShdw>
                </a:effectLst>
                <a:cs typeface="Arial" pitchFamily="34" charset="0"/>
              </a:rPr>
              <a:t> </a:t>
            </a:r>
            <a:r>
              <a:rPr lang="en-US" sz="4000" b="1" dirty="0">
                <a:solidFill>
                  <a:schemeClr val="tx2"/>
                </a:solidFill>
                <a:effectLst>
                  <a:outerShdw blurRad="38100" dist="38100" dir="2700000" algn="tl">
                    <a:srgbClr val="000000">
                      <a:alpha val="43137"/>
                    </a:srgbClr>
                  </a:outerShdw>
                </a:effectLst>
                <a:cs typeface="Arial" pitchFamily="34" charset="0"/>
              </a:rPr>
              <a:t>AAR Publicity Pamphlet</a:t>
            </a:r>
          </a:p>
          <a:p>
            <a:pPr algn="just">
              <a:tabLst>
                <a:tab pos="-914400" algn="l"/>
              </a:tabLst>
            </a:pPr>
            <a:r>
              <a:rPr lang="en-US" sz="1000" dirty="0">
                <a:latin typeface="Georgia" pitchFamily="18" charset="0"/>
              </a:rPr>
              <a:t> </a:t>
            </a:r>
          </a:p>
          <a:p>
            <a:pPr algn="just">
              <a:tabLst>
                <a:tab pos="-914400" algn="l"/>
              </a:tabLst>
            </a:pPr>
            <a:endParaRPr lang="en-US" sz="2800" dirty="0">
              <a:latin typeface="Georgia" pitchFamily="18" charset="0"/>
            </a:endParaRPr>
          </a:p>
          <a:p>
            <a:pPr algn="just">
              <a:tabLst>
                <a:tab pos="-914400" algn="l"/>
              </a:tabLst>
            </a:pPr>
            <a:r>
              <a:rPr lang="en-US" sz="2800" b="1" dirty="0">
                <a:cs typeface="Arial" pitchFamily="34" charset="0"/>
              </a:rPr>
              <a:t>Real Estate brokers . . . have always prepared the customary documents at no additional cost.  </a:t>
            </a:r>
          </a:p>
          <a:p>
            <a:pPr algn="just">
              <a:tabLst>
                <a:tab pos="-914400" algn="l"/>
              </a:tabLst>
            </a:pPr>
            <a:endParaRPr lang="en-US" sz="2800" b="1" dirty="0">
              <a:cs typeface="Arial" pitchFamily="34" charset="0"/>
            </a:endParaRPr>
          </a:p>
          <a:p>
            <a:pPr algn="just">
              <a:tabLst>
                <a:tab pos="-914400" algn="l"/>
              </a:tabLst>
            </a:pPr>
            <a:r>
              <a:rPr lang="en-US" sz="2800" b="1" dirty="0">
                <a:cs typeface="Arial" pitchFamily="34" charset="0"/>
              </a:rPr>
              <a:t>They are qualified by training and examination to do so and are bound by a rigid Code of Ethics. </a:t>
            </a:r>
          </a:p>
          <a:p>
            <a:pPr algn="just">
              <a:tabLst>
                <a:tab pos="-914400" algn="l"/>
              </a:tabLst>
            </a:pPr>
            <a:endParaRPr lang="en-US" sz="2800" b="1" dirty="0">
              <a:cs typeface="Arial" pitchFamily="34" charset="0"/>
            </a:endParaRPr>
          </a:p>
          <a:p>
            <a:pPr algn="just">
              <a:tabLst>
                <a:tab pos="-914400" algn="l"/>
              </a:tabLst>
            </a:pPr>
            <a:r>
              <a:rPr lang="en-US" sz="2800" b="1" dirty="0">
                <a:cs typeface="Arial" pitchFamily="34" charset="0"/>
              </a:rPr>
              <a:t>We urge you to vote YES on Amendment 103 to restore the right to draft or fill-in these forms to the brokers or salesmen who have performed this service for so many years. </a:t>
            </a:r>
          </a:p>
          <a:p>
            <a:pPr>
              <a:tabLst>
                <a:tab pos="-914400" algn="l"/>
              </a:tabLst>
            </a:pPr>
            <a:endParaRPr lang="en-US" sz="3200" dirty="0">
              <a:latin typeface="Times New Roman" pitchFamily="18" charset="0"/>
            </a:endParaRPr>
          </a:p>
        </p:txBody>
      </p:sp>
    </p:spTree>
  </p:cSld>
  <p:clrMapOvr>
    <a:masterClrMapping/>
  </p:clrMapOvr>
  <p:transition>
    <p:wipe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a:defRPr/>
            </a:pPr>
            <a:r>
              <a:rPr lang="en-US" dirty="0"/>
              <a:t> </a:t>
            </a:r>
            <a:r>
              <a:rPr lang="en-US" dirty="0">
                <a:latin typeface="Arial" pitchFamily="34" charset="0"/>
                <a:cs typeface="Arial" pitchFamily="34" charset="0"/>
              </a:rPr>
              <a:t>Voters Overwhelmingly Adopted Article 26</a:t>
            </a:r>
          </a:p>
        </p:txBody>
      </p:sp>
      <p:pic>
        <p:nvPicPr>
          <p:cNvPr id="59396" name="Picture 1047" descr="MPj04317390000[1]"/>
          <p:cNvPicPr>
            <a:picLocks noGrp="1" noChangeAspect="1" noChangeArrowheads="1"/>
          </p:cNvPicPr>
          <p:nvPr>
            <p:ph sz="half" idx="1"/>
          </p:nvPr>
        </p:nvPicPr>
        <p:blipFill>
          <a:blip r:embed="rId2" cstate="email"/>
          <a:srcRect/>
          <a:stretch>
            <a:fillRect/>
          </a:stretch>
        </p:blipFill>
        <p:spPr>
          <a:xfrm>
            <a:off x="0" y="1752600"/>
            <a:ext cx="4495800" cy="4630737"/>
          </a:xfrm>
          <a:prstGeom prst="ellipse">
            <a:avLst/>
          </a:prstGeom>
          <a:effectLst>
            <a:softEdge rad="112500"/>
          </a:effectLst>
        </p:spPr>
      </p:pic>
      <p:sp>
        <p:nvSpPr>
          <p:cNvPr id="11267" name="Rectangle 3"/>
          <p:cNvSpPr>
            <a:spLocks noGrp="1" noChangeArrowheads="1"/>
          </p:cNvSpPr>
          <p:nvPr>
            <p:ph type="body" sz="half" idx="2"/>
          </p:nvPr>
        </p:nvSpPr>
        <p:spPr>
          <a:xfrm>
            <a:off x="4648200" y="1600200"/>
            <a:ext cx="4267200" cy="4525963"/>
          </a:xfrm>
        </p:spPr>
        <p:txBody>
          <a:bodyPr/>
          <a:lstStyle/>
          <a:p>
            <a:pPr>
              <a:defRPr/>
            </a:pPr>
            <a:endParaRPr lang="en-US" sz="2400" dirty="0"/>
          </a:p>
          <a:p>
            <a:pPr>
              <a:defRPr/>
            </a:pPr>
            <a:r>
              <a:rPr lang="en-US" dirty="0">
                <a:effectLst/>
                <a:latin typeface="Arial" pitchFamily="34" charset="0"/>
                <a:cs typeface="Arial" pitchFamily="34" charset="0"/>
              </a:rPr>
              <a:t>By a 4 to 1 margin</a:t>
            </a:r>
          </a:p>
          <a:p>
            <a:pPr>
              <a:defRPr/>
            </a:pPr>
            <a:endParaRPr lang="en-US" dirty="0">
              <a:effectLst/>
              <a:latin typeface="Arial" pitchFamily="34" charset="0"/>
              <a:cs typeface="Arial" pitchFamily="34" charset="0"/>
            </a:endParaRPr>
          </a:p>
          <a:p>
            <a:pPr>
              <a:defRPr/>
            </a:pPr>
            <a:r>
              <a:rPr lang="en-US" dirty="0">
                <a:effectLst/>
                <a:latin typeface="Arial" pitchFamily="34" charset="0"/>
                <a:cs typeface="Arial" pitchFamily="34" charset="0"/>
              </a:rPr>
              <a:t>As the 26</a:t>
            </a:r>
            <a:r>
              <a:rPr lang="en-US" baseline="30000" dirty="0">
                <a:effectLst/>
                <a:latin typeface="Arial" pitchFamily="34" charset="0"/>
                <a:cs typeface="Arial" pitchFamily="34" charset="0"/>
              </a:rPr>
              <a:t>th</a:t>
            </a:r>
            <a:r>
              <a:rPr lang="en-US" dirty="0">
                <a:effectLst/>
                <a:latin typeface="Arial" pitchFamily="34" charset="0"/>
                <a:cs typeface="Arial" pitchFamily="34" charset="0"/>
              </a:rPr>
              <a:t> Amendment to Arizona Constitution</a:t>
            </a:r>
          </a:p>
          <a:p>
            <a:pPr>
              <a:buFont typeface="Wingdings" pitchFamily="2" charset="2"/>
              <a:buNone/>
              <a:defRPr/>
            </a:pPr>
            <a:endParaRPr lang="en-US" sz="3600" dirty="0"/>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152400"/>
            <a:ext cx="8229600" cy="1143000"/>
          </a:xfrm>
        </p:spPr>
        <p:txBody>
          <a:bodyPr/>
          <a:lstStyle/>
          <a:p>
            <a:pPr>
              <a:defRPr/>
            </a:pPr>
            <a:r>
              <a:rPr lang="en-US" dirty="0">
                <a:effectLst>
                  <a:outerShdw blurRad="38100" dist="38100" dir="2700000" algn="tl">
                    <a:srgbClr val="000000">
                      <a:alpha val="43137"/>
                    </a:srgbClr>
                  </a:outerShdw>
                </a:effectLst>
                <a:latin typeface="Arial" pitchFamily="34" charset="0"/>
                <a:cs typeface="Arial" pitchFamily="34" charset="0"/>
              </a:rPr>
              <a:t>Article 26</a:t>
            </a:r>
          </a:p>
        </p:txBody>
      </p:sp>
      <p:sp>
        <p:nvSpPr>
          <p:cNvPr id="107523" name="Rectangle 3"/>
          <p:cNvSpPr>
            <a:spLocks noGrp="1" noChangeArrowheads="1"/>
          </p:cNvSpPr>
          <p:nvPr>
            <p:ph idx="1"/>
          </p:nvPr>
        </p:nvSpPr>
        <p:spPr>
          <a:xfrm>
            <a:off x="457200" y="1295401"/>
            <a:ext cx="8229600" cy="4800600"/>
          </a:xfrm>
        </p:spPr>
        <p:txBody>
          <a:bodyPr>
            <a:normAutofit lnSpcReduction="10000"/>
          </a:bodyPr>
          <a:lstStyle/>
          <a:p>
            <a:pPr>
              <a:lnSpc>
                <a:spcPct val="90000"/>
              </a:lnSpc>
              <a:defRPr/>
            </a:pPr>
            <a:r>
              <a:rPr lang="en-US" dirty="0">
                <a:effectLst/>
                <a:latin typeface="Arial" pitchFamily="34" charset="0"/>
                <a:cs typeface="Arial" pitchFamily="34" charset="0"/>
              </a:rPr>
              <a:t>Any person holding a valid license as a real estate broker or a real estate salesman . . .</a:t>
            </a:r>
            <a:br>
              <a:rPr lang="en-US" dirty="0">
                <a:effectLst/>
                <a:latin typeface="Arial" pitchFamily="34" charset="0"/>
                <a:cs typeface="Arial" pitchFamily="34" charset="0"/>
              </a:rPr>
            </a:br>
            <a:endParaRPr lang="en-US" dirty="0">
              <a:effectLst/>
              <a:latin typeface="Arial" pitchFamily="34" charset="0"/>
              <a:cs typeface="Arial" pitchFamily="34" charset="0"/>
            </a:endParaRPr>
          </a:p>
          <a:p>
            <a:pPr>
              <a:lnSpc>
                <a:spcPct val="90000"/>
              </a:lnSpc>
              <a:defRPr/>
            </a:pPr>
            <a:r>
              <a:rPr lang="en-US" dirty="0">
                <a:effectLst/>
                <a:latin typeface="Arial" pitchFamily="34" charset="0"/>
                <a:cs typeface="Arial" pitchFamily="34" charset="0"/>
              </a:rPr>
              <a:t>when acting in such capacity as broker or salesman for the parties, or agent for one of the parties . . .</a:t>
            </a:r>
            <a:br>
              <a:rPr lang="en-US" dirty="0">
                <a:effectLst/>
                <a:latin typeface="Arial" pitchFamily="34" charset="0"/>
                <a:cs typeface="Arial" pitchFamily="34" charset="0"/>
              </a:rPr>
            </a:br>
            <a:endParaRPr lang="en-US" dirty="0">
              <a:effectLst/>
              <a:latin typeface="Arial" pitchFamily="34" charset="0"/>
              <a:cs typeface="Arial" pitchFamily="34" charset="0"/>
            </a:endParaRPr>
          </a:p>
          <a:p>
            <a:pPr>
              <a:lnSpc>
                <a:spcPct val="90000"/>
              </a:lnSpc>
              <a:defRPr/>
            </a:pPr>
            <a:r>
              <a:rPr lang="en-US" dirty="0">
                <a:effectLst/>
                <a:latin typeface="Arial" pitchFamily="34" charset="0"/>
                <a:cs typeface="Arial" pitchFamily="34" charset="0"/>
              </a:rPr>
              <a:t>shall have the right to draft or fill out and complete, without charge, any and all instruments incident thereto . . .</a:t>
            </a:r>
          </a:p>
        </p:txBody>
      </p:sp>
    </p:spTree>
  </p:cSld>
  <p:clrMapOvr>
    <a:masterClrMapping/>
  </p:clrMapOvr>
  <p:transition>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28600"/>
            <a:ext cx="8229600" cy="1143000"/>
          </a:xfrm>
        </p:spPr>
        <p:txBody>
          <a:bodyPr/>
          <a:lstStyle/>
          <a:p>
            <a:pPr>
              <a:defRPr/>
            </a:pPr>
            <a:r>
              <a:rPr lang="en-US" dirty="0">
                <a:latin typeface="Arial" pitchFamily="34" charset="0"/>
                <a:cs typeface="Arial" pitchFamily="34" charset="0"/>
              </a:rPr>
              <a:t>  Attorney General’s Opinion</a:t>
            </a:r>
          </a:p>
        </p:txBody>
      </p:sp>
      <p:sp>
        <p:nvSpPr>
          <p:cNvPr id="58371" name="Rectangle 3"/>
          <p:cNvSpPr>
            <a:spLocks noGrp="1" noChangeArrowheads="1"/>
          </p:cNvSpPr>
          <p:nvPr>
            <p:ph type="body" sz="half" idx="1"/>
          </p:nvPr>
        </p:nvSpPr>
        <p:spPr>
          <a:xfrm>
            <a:off x="0" y="1295400"/>
            <a:ext cx="4876800" cy="5257800"/>
          </a:xfrm>
        </p:spPr>
        <p:txBody>
          <a:bodyPr/>
          <a:lstStyle/>
          <a:p>
            <a:pPr lvl="1">
              <a:lnSpc>
                <a:spcPct val="90000"/>
              </a:lnSpc>
              <a:buFont typeface="Wingdings" pitchFamily="2" charset="2"/>
              <a:buNone/>
            </a:pPr>
            <a:endParaRPr lang="en-US" dirty="0" smtClean="0">
              <a:effectLst/>
              <a:latin typeface="Albertus Medium" pitchFamily="34" charset="0"/>
            </a:endParaRPr>
          </a:p>
          <a:p>
            <a:pPr lvl="1">
              <a:lnSpc>
                <a:spcPct val="90000"/>
              </a:lnSpc>
              <a:buFont typeface="Wingdings" pitchFamily="2" charset="2"/>
              <a:buNone/>
            </a:pPr>
            <a:r>
              <a:rPr lang="en-US" dirty="0" smtClean="0">
                <a:effectLst/>
                <a:latin typeface="Arial" pitchFamily="34" charset="0"/>
                <a:cs typeface="Arial" pitchFamily="34" charset="0"/>
              </a:rPr>
              <a:t>Real estate licensees have the right to draft or fill in and complete instruments incidental to the transaction in which they have acted in the capacities of broker, salesman or agent . . . without charge</a:t>
            </a:r>
          </a:p>
          <a:p>
            <a:pPr>
              <a:lnSpc>
                <a:spcPct val="90000"/>
              </a:lnSpc>
              <a:buFont typeface="Wingdings" pitchFamily="2" charset="2"/>
              <a:buNone/>
            </a:pPr>
            <a:endParaRPr lang="en-US" sz="2800" dirty="0" smtClean="0">
              <a:effectLst/>
              <a:latin typeface="Arial" pitchFamily="34" charset="0"/>
              <a:cs typeface="Arial" pitchFamily="34" charset="0"/>
            </a:endParaRPr>
          </a:p>
          <a:p>
            <a:pPr>
              <a:lnSpc>
                <a:spcPct val="90000"/>
              </a:lnSpc>
              <a:buFont typeface="Wingdings" pitchFamily="2" charset="2"/>
              <a:buNone/>
            </a:pPr>
            <a:r>
              <a:rPr lang="en-US" sz="2000" dirty="0" smtClean="0">
                <a:effectLst/>
                <a:latin typeface="Arial" pitchFamily="34" charset="0"/>
                <a:cs typeface="Arial" pitchFamily="34" charset="0"/>
              </a:rPr>
              <a:t>    Otherwise it’s the Unauthorized Practice of Law</a:t>
            </a:r>
          </a:p>
          <a:p>
            <a:pPr>
              <a:lnSpc>
                <a:spcPct val="90000"/>
              </a:lnSpc>
            </a:pPr>
            <a:endParaRPr lang="en-US" sz="2000" b="1" dirty="0" smtClean="0">
              <a:effectLst/>
            </a:endParaRPr>
          </a:p>
        </p:txBody>
      </p:sp>
      <p:pic>
        <p:nvPicPr>
          <p:cNvPr id="7" name="Content Placeholder 6" descr="capitol and city.gif"/>
          <p:cNvPicPr>
            <a:picLocks noGrp="1" noChangeAspect="1"/>
          </p:cNvPicPr>
          <p:nvPr>
            <p:ph sz="half" idx="2"/>
          </p:nvPr>
        </p:nvPicPr>
        <p:blipFill>
          <a:blip r:embed="rId2" cstate="print"/>
          <a:stretch>
            <a:fillRect/>
          </a:stretch>
        </p:blipFill>
        <p:spPr>
          <a:xfrm>
            <a:off x="5686425" y="2505869"/>
            <a:ext cx="1962150" cy="2714625"/>
          </a:xfrm>
          <a:prstGeom prst="trapezoid">
            <a:avLst/>
          </a:prstGeom>
        </p:spPr>
      </p:pic>
    </p:spTree>
  </p:cSld>
  <p:clrMapOvr>
    <a:masterClrMapping/>
  </p:clrMapOvr>
  <p:transition>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latin typeface="Arial" pitchFamily="34" charset="0"/>
                <a:cs typeface="Arial" pitchFamily="34" charset="0"/>
              </a:rPr>
              <a:t>Olson</a:t>
            </a:r>
            <a:r>
              <a:rPr lang="en-US" dirty="0" smtClean="0">
                <a:latin typeface="Arial" pitchFamily="34" charset="0"/>
                <a:cs typeface="Arial" pitchFamily="34" charset="0"/>
              </a:rPr>
              <a:t> Case</a:t>
            </a:r>
            <a:endParaRPr lang="en-US" dirty="0">
              <a:latin typeface="Arial" pitchFamily="34" charset="0"/>
              <a:cs typeface="Arial" pitchFamily="34" charset="0"/>
            </a:endParaRPr>
          </a:p>
        </p:txBody>
      </p:sp>
      <p:graphicFrame>
        <p:nvGraphicFramePr>
          <p:cNvPr id="5" name="Content Placeholder 4"/>
          <p:cNvGraphicFramePr>
            <a:graphicFrameLocks noGrp="1"/>
          </p:cNvGraphicFramePr>
          <p:nvPr>
            <p:ph sz="half" idx="1"/>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Content Placeholder 6" descr="capitol areial view.gif"/>
          <p:cNvPicPr>
            <a:picLocks noGrp="1" noChangeAspect="1"/>
          </p:cNvPicPr>
          <p:nvPr>
            <p:ph sz="half" idx="2"/>
          </p:nvPr>
        </p:nvPicPr>
        <p:blipFill>
          <a:blip r:embed="rId7" cstate="print"/>
          <a:stretch>
            <a:fillRect/>
          </a:stretch>
        </p:blipFill>
        <p:spPr>
          <a:xfrm>
            <a:off x="5262562" y="2072481"/>
            <a:ext cx="2809875" cy="3581400"/>
          </a:xfrm>
          <a:prstGeom prst="triangle">
            <a:avLst>
              <a:gd name="adj" fmla="val 50000"/>
            </a:avLst>
          </a:prstGeom>
        </p:spPr>
      </p:pic>
    </p:spTree>
  </p:cSld>
  <p:clrMapOvr>
    <a:masterClrMapping/>
  </p:clrMapOvr>
  <p:transition>
    <p:wipe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CRMS_logo.jpg"/>
          <p:cNvPicPr>
            <a:picLocks noChangeAspect="1"/>
          </p:cNvPicPr>
          <p:nvPr/>
        </p:nvPicPr>
        <p:blipFill>
          <a:blip r:embed="rId2" cstate="print"/>
          <a:stretch>
            <a:fillRect/>
          </a:stretch>
        </p:blipFill>
        <p:spPr>
          <a:xfrm>
            <a:off x="2057400" y="1371600"/>
            <a:ext cx="6070601" cy="4552949"/>
          </a:xfrm>
          <a:prstGeom prst="rect">
            <a:avLst/>
          </a:prstGeom>
        </p:spPr>
      </p:pic>
      <p:sp>
        <p:nvSpPr>
          <p:cNvPr id="4" name="Title 3"/>
          <p:cNvSpPr>
            <a:spLocks noGrp="1"/>
          </p:cNvSpPr>
          <p:nvPr>
            <p:ph type="title"/>
          </p:nvPr>
        </p:nvSpPr>
        <p:spPr/>
        <p:txBody>
          <a:bodyPr/>
          <a:lstStyle/>
          <a:p>
            <a:r>
              <a:rPr lang="en-US" dirty="0" smtClean="0">
                <a:latin typeface="Arial" pitchFamily="34" charset="0"/>
                <a:cs typeface="Arial" pitchFamily="34" charset="0"/>
              </a:rPr>
              <a:t>Thank You!</a:t>
            </a:r>
            <a:endParaRPr lang="en-US"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gning-contract-b+w.gif"/>
          <p:cNvPicPr>
            <a:picLocks noChangeAspect="1"/>
          </p:cNvPicPr>
          <p:nvPr/>
        </p:nvPicPr>
        <p:blipFill>
          <a:blip r:embed="rId2" cstate="print"/>
          <a:stretch>
            <a:fillRect/>
          </a:stretch>
        </p:blipFill>
        <p:spPr>
          <a:xfrm>
            <a:off x="1"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title"/>
          </p:nvPr>
        </p:nvSpPr>
        <p:spPr>
          <a:xfrm>
            <a:off x="0" y="2057400"/>
            <a:ext cx="9144000" cy="1219200"/>
          </a:xfrm>
        </p:spPr>
        <p:txBody>
          <a:bodyPr>
            <a:normAutofit fontScale="90000"/>
          </a:bodyPr>
          <a:lstStyle/>
          <a:p>
            <a:pPr>
              <a:defRPr/>
            </a:pPr>
            <a:r>
              <a:rPr lang="en-US" sz="4800" dirty="0" smtClean="0">
                <a:latin typeface="Arial" pitchFamily="34" charset="0"/>
                <a:cs typeface="Arial" pitchFamily="34" charset="0"/>
              </a:rPr>
              <a:t>Independent Contractor Agreements</a:t>
            </a:r>
            <a:endParaRPr lang="en-US" sz="4800" dirty="0">
              <a:latin typeface="Arial" pitchFamily="34" charset="0"/>
              <a:cs typeface="Arial" pitchFamily="34" charset="0"/>
            </a:endParaRPr>
          </a:p>
        </p:txBody>
      </p:sp>
    </p:spTree>
  </p:cSld>
  <p:clrMapOvr>
    <a:masterClrMapping/>
  </p:clrMapOvr>
  <p:transition>
    <p:wipe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2800" dirty="0" smtClean="0">
                <a:solidFill>
                  <a:schemeClr val="accent3">
                    <a:lumMod val="50000"/>
                  </a:schemeClr>
                </a:solidFill>
                <a:effectLst/>
                <a:latin typeface="Arial" pitchFamily="34" charset="0"/>
                <a:cs typeface="Arial" pitchFamily="34" charset="0"/>
              </a:rPr>
              <a:t>Employment, Agency and the Standard of Care</a:t>
            </a:r>
            <a:endParaRPr lang="en-US" sz="2800" dirty="0">
              <a:solidFill>
                <a:schemeClr val="accent3">
                  <a:lumMod val="50000"/>
                </a:schemeClr>
              </a:solidFill>
              <a:effectLst/>
              <a:latin typeface="Arial" pitchFamily="34" charset="0"/>
              <a:cs typeface="Arial" pitchFamily="34" charset="0"/>
            </a:endParaRPr>
          </a:p>
        </p:txBody>
      </p:sp>
      <p:pic>
        <p:nvPicPr>
          <p:cNvPr id="6" name="Content Placeholder 5" descr="New AAR logo_2-color.JPG"/>
          <p:cNvPicPr>
            <a:picLocks noGrp="1" noChangeAspect="1"/>
          </p:cNvPicPr>
          <p:nvPr>
            <p:ph idx="1"/>
          </p:nvPr>
        </p:nvPicPr>
        <p:blipFill>
          <a:blip r:embed="rId2" cstate="print"/>
          <a:stretch>
            <a:fillRect/>
          </a:stretch>
        </p:blipFill>
        <p:spPr>
          <a:xfrm>
            <a:off x="1600200" y="838200"/>
            <a:ext cx="6096000" cy="4572000"/>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0" y="381000"/>
            <a:ext cx="7620000" cy="5181600"/>
          </a:xfrm>
          <a:solidFill>
            <a:schemeClr val="bg1"/>
          </a:solidFill>
        </p:spPr>
        <p:txBody>
          <a:bodyPr>
            <a:normAutofit/>
          </a:bodyPr>
          <a:lstStyle/>
          <a:p>
            <a:pPr>
              <a:buFont typeface="Wingdings" pitchFamily="2" charset="2"/>
              <a:buNone/>
              <a:defRPr/>
            </a:pPr>
            <a:endParaRPr lang="en-US" b="1" dirty="0" smtClean="0">
              <a:solidFill>
                <a:schemeClr val="tx2"/>
              </a:solidFill>
              <a:effectLst/>
            </a:endParaRPr>
          </a:p>
          <a:p>
            <a:pPr algn="ctr">
              <a:buFont typeface="Wingdings" pitchFamily="2" charset="2"/>
              <a:buNone/>
              <a:defRPr/>
            </a:pPr>
            <a:r>
              <a:rPr lang="en-US" sz="4800" b="1" dirty="0" smtClean="0">
                <a:latin typeface="Arial" pitchFamily="34" charset="0"/>
                <a:cs typeface="Arial" pitchFamily="34" charset="0"/>
              </a:rPr>
              <a:t>Tax purposes </a:t>
            </a:r>
          </a:p>
          <a:p>
            <a:pPr algn="ctr">
              <a:buFont typeface="Wingdings" pitchFamily="2" charset="2"/>
              <a:buNone/>
              <a:defRPr/>
            </a:pPr>
            <a:r>
              <a:rPr lang="en-US" sz="4800" b="1" dirty="0" smtClean="0">
                <a:latin typeface="Arial" pitchFamily="34" charset="0"/>
                <a:cs typeface="Arial" pitchFamily="34" charset="0"/>
              </a:rPr>
              <a:t>vs. </a:t>
            </a:r>
          </a:p>
          <a:p>
            <a:pPr algn="ctr">
              <a:buFont typeface="Wingdings" pitchFamily="2" charset="2"/>
              <a:buNone/>
              <a:defRPr/>
            </a:pPr>
            <a:r>
              <a:rPr lang="en-US" sz="4800" b="1" dirty="0" smtClean="0">
                <a:effectLst/>
                <a:latin typeface="Arial" pitchFamily="34" charset="0"/>
                <a:cs typeface="Arial" pitchFamily="34" charset="0"/>
              </a:rPr>
              <a:t>Regulatory &amp; Civil Purposes</a:t>
            </a:r>
            <a:endParaRPr lang="en-US" sz="4800" b="1" dirty="0" smtClean="0">
              <a:effectLst/>
              <a:latin typeface="Arial" pitchFamily="34" charset="0"/>
              <a:cs typeface="Arial" pitchFamily="34" charset="0"/>
            </a:endParaRPr>
          </a:p>
          <a:p>
            <a:pPr>
              <a:buFont typeface="Wingdings" pitchFamily="2" charset="2"/>
              <a:buNone/>
              <a:defRPr/>
            </a:pPr>
            <a:r>
              <a:rPr lang="en-US" dirty="0" smtClean="0">
                <a:latin typeface="Arial" pitchFamily="34" charset="0"/>
                <a:cs typeface="Arial" pitchFamily="34" charset="0"/>
              </a:rPr>
              <a:t> </a:t>
            </a:r>
          </a:p>
          <a:p>
            <a:pPr>
              <a:defRPr/>
            </a:pPr>
            <a:endParaRPr lang="en-US" sz="1200" dirty="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0" y="381000"/>
            <a:ext cx="7620000" cy="5181600"/>
          </a:xfrm>
          <a:solidFill>
            <a:schemeClr val="bg1"/>
          </a:solidFill>
        </p:spPr>
        <p:txBody>
          <a:bodyPr>
            <a:normAutofit fontScale="85000" lnSpcReduction="10000"/>
          </a:bodyPr>
          <a:lstStyle/>
          <a:p>
            <a:pPr>
              <a:buFont typeface="Wingdings" pitchFamily="2" charset="2"/>
              <a:buNone/>
              <a:defRPr/>
            </a:pPr>
            <a:endParaRPr lang="en-US" b="1" dirty="0" smtClean="0">
              <a:solidFill>
                <a:schemeClr val="tx2"/>
              </a:solidFill>
              <a:effectLst/>
            </a:endParaRPr>
          </a:p>
          <a:p>
            <a:pPr>
              <a:buFont typeface="Wingdings" pitchFamily="2" charset="2"/>
              <a:buNone/>
              <a:defRPr/>
            </a:pPr>
            <a:r>
              <a:rPr lang="en-US" b="1" dirty="0" smtClean="0">
                <a:effectLst/>
                <a:latin typeface="Arial" pitchFamily="34" charset="0"/>
                <a:cs typeface="Arial" pitchFamily="34" charset="0"/>
              </a:rPr>
              <a:t>To qualify for IRS “statutory non-employee” status, the real estate salesperson must:</a:t>
            </a:r>
          </a:p>
          <a:p>
            <a:pPr>
              <a:buFont typeface="Wingdings" pitchFamily="2" charset="2"/>
              <a:buNone/>
              <a:defRPr/>
            </a:pPr>
            <a:endParaRPr lang="en-US" b="1" dirty="0" smtClean="0">
              <a:effectLst/>
              <a:latin typeface="Arial" pitchFamily="34" charset="0"/>
              <a:cs typeface="Arial" pitchFamily="34" charset="0"/>
            </a:endParaRPr>
          </a:p>
          <a:p>
            <a:pPr lvl="1">
              <a:defRPr/>
            </a:pPr>
            <a:r>
              <a:rPr lang="en-US" sz="2400" b="1" dirty="0" smtClean="0">
                <a:effectLst/>
                <a:latin typeface="Arial" pitchFamily="34" charset="0"/>
                <a:cs typeface="Arial" pitchFamily="34" charset="0"/>
              </a:rPr>
              <a:t>Be licensed as a real estate agent;	</a:t>
            </a:r>
          </a:p>
          <a:p>
            <a:pPr lvl="1">
              <a:defRPr/>
            </a:pPr>
            <a:endParaRPr lang="en-US" sz="2400" b="1" dirty="0" smtClean="0">
              <a:effectLst/>
              <a:latin typeface="Arial" pitchFamily="34" charset="0"/>
              <a:cs typeface="Arial" pitchFamily="34" charset="0"/>
            </a:endParaRPr>
          </a:p>
          <a:p>
            <a:pPr lvl="1">
              <a:defRPr/>
            </a:pPr>
            <a:r>
              <a:rPr lang="en-US" sz="2400" b="1" dirty="0" smtClean="0">
                <a:effectLst/>
                <a:latin typeface="Arial" pitchFamily="34" charset="0"/>
                <a:cs typeface="Arial" pitchFamily="34" charset="0"/>
              </a:rPr>
              <a:t>Receive substantially all compensation based on sales rather than the number of hours worked; and</a:t>
            </a:r>
          </a:p>
          <a:p>
            <a:pPr lvl="1">
              <a:defRPr/>
            </a:pPr>
            <a:endParaRPr lang="en-US" sz="2400" b="1" dirty="0" smtClean="0">
              <a:effectLst/>
              <a:latin typeface="Arial" pitchFamily="34" charset="0"/>
              <a:cs typeface="Arial" pitchFamily="34" charset="0"/>
            </a:endParaRPr>
          </a:p>
          <a:p>
            <a:pPr lvl="1">
              <a:defRPr/>
            </a:pPr>
            <a:r>
              <a:rPr lang="en-US" sz="2400" b="1" dirty="0" smtClean="0">
                <a:effectLst/>
                <a:latin typeface="Arial" pitchFamily="34" charset="0"/>
                <a:cs typeface="Arial" pitchFamily="34" charset="0"/>
              </a:rPr>
              <a:t>Have a written contract with the brokerage firm that provides that the salesperson will not be treated as an employee for federal tax purposes.  </a:t>
            </a:r>
          </a:p>
          <a:p>
            <a:pPr>
              <a:buFont typeface="Wingdings" pitchFamily="2" charset="2"/>
              <a:buNone/>
              <a:defRPr/>
            </a:pPr>
            <a:r>
              <a:rPr lang="en-US" dirty="0" smtClean="0">
                <a:latin typeface="Arial" pitchFamily="34" charset="0"/>
                <a:cs typeface="Arial" pitchFamily="34" charset="0"/>
              </a:rPr>
              <a:t> </a:t>
            </a:r>
          </a:p>
          <a:p>
            <a:pPr>
              <a:defRPr/>
            </a:pPr>
            <a:endParaRPr lang="en-US" sz="1200" dirty="0"/>
          </a:p>
        </p:txBody>
      </p:sp>
    </p:spTree>
    <p:extLst>
      <p:ext uri="{BB962C8B-B14F-4D97-AF65-F5344CB8AC3E}">
        <p14:creationId xmlns:p14="http://schemas.microsoft.com/office/powerpoint/2010/main" val="1209080224"/>
      </p:ext>
    </p:extLst>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WritingDesignTemplate">
  <a:themeElements>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WritingDesign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crms-ppt-she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Writing close-up design template</Template>
  <TotalTime>4021</TotalTime>
  <Words>1735</Words>
  <Application>Microsoft Office PowerPoint</Application>
  <PresentationFormat>On-screen Show (4:3)</PresentationFormat>
  <Paragraphs>347</Paragraphs>
  <Slides>70</Slides>
  <Notes>6</Notes>
  <HiddenSlides>0</HiddenSlides>
  <MMClips>0</MMClips>
  <ScaleCrop>false</ScaleCrop>
  <HeadingPairs>
    <vt:vector size="4" baseType="variant">
      <vt:variant>
        <vt:lpstr>Theme</vt:lpstr>
      </vt:variant>
      <vt:variant>
        <vt:i4>2</vt:i4>
      </vt:variant>
      <vt:variant>
        <vt:lpstr>Slide Titles</vt:lpstr>
      </vt:variant>
      <vt:variant>
        <vt:i4>70</vt:i4>
      </vt:variant>
    </vt:vector>
  </HeadingPairs>
  <TitlesOfParts>
    <vt:vector size="72" baseType="lpstr">
      <vt:lpstr>WritingDesignTemplate</vt:lpstr>
      <vt:lpstr>rcrms-ppt-shell</vt:lpstr>
      <vt:lpstr>Employment, Agency and the Standard of Care</vt:lpstr>
      <vt:lpstr>  INSTRUCTORS  </vt:lpstr>
      <vt:lpstr>House Keeping</vt:lpstr>
      <vt:lpstr>Risk Management</vt:lpstr>
      <vt:lpstr>Broker Employment Agreements</vt:lpstr>
      <vt:lpstr>      What’s the risk?</vt:lpstr>
      <vt:lpstr>Independent Contractor Agreements</vt:lpstr>
      <vt:lpstr>PowerPoint Presentation</vt:lpstr>
      <vt:lpstr>PowerPoint Presentation</vt:lpstr>
      <vt:lpstr>“Employees” for Regulatory and Civil Liability Purposes</vt:lpstr>
      <vt:lpstr>Terms To Consider in ICA</vt:lpstr>
      <vt:lpstr>More ICA Terms</vt:lpstr>
      <vt:lpstr>Broker-Client  Employment Agreements</vt:lpstr>
      <vt:lpstr>PowerPoint Presentation</vt:lpstr>
      <vt:lpstr>Listing Agreements</vt:lpstr>
      <vt:lpstr>Types of Listing Agreements</vt:lpstr>
      <vt:lpstr>When is a Commission Earned Under a Listing Agreement?</vt:lpstr>
      <vt:lpstr>Buyer-Broker Employment Agreements</vt:lpstr>
      <vt:lpstr>Termination of Employment Agreement</vt:lpstr>
      <vt:lpstr>   Co-Brokerage Agreements</vt:lpstr>
      <vt:lpstr>Procuring Cause</vt:lpstr>
      <vt:lpstr>Black’s Law Dictionary</vt:lpstr>
      <vt:lpstr>Procuring Cause</vt:lpstr>
      <vt:lpstr>Duty to Arbitrate – Article 17</vt:lpstr>
      <vt:lpstr>Arbitration</vt:lpstr>
      <vt:lpstr>Commission-ectomies</vt:lpstr>
      <vt:lpstr>Agency Road</vt:lpstr>
      <vt:lpstr>      What’s the risk?</vt:lpstr>
      <vt:lpstr>Code of Ethics</vt:lpstr>
      <vt:lpstr>CREATING AN AGENCY RELATIONSHIP </vt:lpstr>
      <vt:lpstr>Express Agency</vt:lpstr>
      <vt:lpstr>Implied Agency</vt:lpstr>
      <vt:lpstr>Agency Cases</vt:lpstr>
      <vt:lpstr>Self Check:  Agency Duties</vt:lpstr>
      <vt:lpstr>AGENCY DUTIES</vt:lpstr>
      <vt:lpstr>Where do agency duties come from?</vt:lpstr>
      <vt:lpstr>Fiduciary Duties to Your Client</vt:lpstr>
      <vt:lpstr>Morley Case &amp; Agency Scenarios        </vt:lpstr>
      <vt:lpstr>Agency Disclosure</vt:lpstr>
      <vt:lpstr>Real Estate Agency Disclosure  and Election Form</vt:lpstr>
      <vt:lpstr>PowerPoint Presentation</vt:lpstr>
      <vt:lpstr>Sub-Agency</vt:lpstr>
      <vt:lpstr>Dual Agency can be Dangerous!</vt:lpstr>
      <vt:lpstr>Dual Agency</vt:lpstr>
      <vt:lpstr>Dual Agency Claims</vt:lpstr>
      <vt:lpstr>Dual Agency Requires  Written Consent of Both Parties </vt:lpstr>
      <vt:lpstr>PowerPoint Presentation</vt:lpstr>
      <vt:lpstr>A Dual Agent’s Duties </vt:lpstr>
      <vt:lpstr>Limitations of Dual Agency</vt:lpstr>
      <vt:lpstr>Termination of Agency</vt:lpstr>
      <vt:lpstr>Standard of Care – Unit 3</vt:lpstr>
      <vt:lpstr>      What’s the risk?</vt:lpstr>
      <vt:lpstr>To prevail in a lawsuit</vt:lpstr>
      <vt:lpstr>Standard of Care </vt:lpstr>
      <vt:lpstr>Establishing the  Standard of Care</vt:lpstr>
      <vt:lpstr>The Lombardo Case  &amp;  The Commissioner’s Rules     </vt:lpstr>
      <vt:lpstr>Duty to Conform to the Standard of Practice for the Specific Real Estate Discipline</vt:lpstr>
      <vt:lpstr>Representations</vt:lpstr>
      <vt:lpstr>Aranki Case</vt:lpstr>
      <vt:lpstr>Duty to Refer to Competent Professionals</vt:lpstr>
      <vt:lpstr>Duty Regarding Shopping Offers</vt:lpstr>
      <vt:lpstr>Article 26 . . . .  How AAR Changed Our Constitution</vt:lpstr>
      <vt:lpstr>AAR’s Reaction  to the Court’s Opinion</vt:lpstr>
      <vt:lpstr>PowerPoint Presentation</vt:lpstr>
      <vt:lpstr> Voters Overwhelmingly Adopted Article 26</vt:lpstr>
      <vt:lpstr>Article 26</vt:lpstr>
      <vt:lpstr>  Attorney General’s Opinion</vt:lpstr>
      <vt:lpstr>Olson Case</vt:lpstr>
      <vt:lpstr>Thank You!</vt:lpstr>
      <vt:lpstr>Employment, Agency and the Standard of Care</vt:lpstr>
    </vt:vector>
  </TitlesOfParts>
  <Company>Arizona Association of REALTORS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2005 AAR Residential Contract!</dc:title>
  <dc:creator>Michelle</dc:creator>
  <cp:lastModifiedBy>Barb</cp:lastModifiedBy>
  <cp:revision>299</cp:revision>
  <dcterms:created xsi:type="dcterms:W3CDTF">2005-03-11T23:19:33Z</dcterms:created>
  <dcterms:modified xsi:type="dcterms:W3CDTF">2014-07-21T23:06:48Z</dcterms:modified>
</cp:coreProperties>
</file>