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handoutMasterIdLst>
    <p:handoutMasterId r:id="rId44"/>
  </p:handoutMasterIdLst>
  <p:sldIdLst>
    <p:sldId id="256" r:id="rId2"/>
    <p:sldId id="260" r:id="rId3"/>
    <p:sldId id="276" r:id="rId4"/>
    <p:sldId id="304" r:id="rId5"/>
    <p:sldId id="303" r:id="rId6"/>
    <p:sldId id="284" r:id="rId7"/>
    <p:sldId id="305" r:id="rId8"/>
    <p:sldId id="306" r:id="rId9"/>
    <p:sldId id="259" r:id="rId10"/>
    <p:sldId id="285" r:id="rId11"/>
    <p:sldId id="308" r:id="rId12"/>
    <p:sldId id="307" r:id="rId13"/>
    <p:sldId id="300" r:id="rId14"/>
    <p:sldId id="279" r:id="rId15"/>
    <p:sldId id="280" r:id="rId16"/>
    <p:sldId id="309" r:id="rId17"/>
    <p:sldId id="310" r:id="rId18"/>
    <p:sldId id="314" r:id="rId19"/>
    <p:sldId id="267" r:id="rId20"/>
    <p:sldId id="268" r:id="rId21"/>
    <p:sldId id="298" r:id="rId22"/>
    <p:sldId id="269" r:id="rId23"/>
    <p:sldId id="299" r:id="rId24"/>
    <p:sldId id="270" r:id="rId25"/>
    <p:sldId id="271" r:id="rId26"/>
    <p:sldId id="262" r:id="rId27"/>
    <p:sldId id="263" r:id="rId28"/>
    <p:sldId id="288" r:id="rId29"/>
    <p:sldId id="289" r:id="rId30"/>
    <p:sldId id="290" r:id="rId31"/>
    <p:sldId id="291" r:id="rId32"/>
    <p:sldId id="292" r:id="rId33"/>
    <p:sldId id="315" r:id="rId34"/>
    <p:sldId id="264" r:id="rId35"/>
    <p:sldId id="293" r:id="rId36"/>
    <p:sldId id="294" r:id="rId37"/>
    <p:sldId id="295" r:id="rId38"/>
    <p:sldId id="296" r:id="rId39"/>
    <p:sldId id="297" r:id="rId40"/>
    <p:sldId id="272" r:id="rId41"/>
    <p:sldId id="273" r:id="rId42"/>
    <p:sldId id="274" r:id="rId43"/>
  </p:sldIdLst>
  <p:sldSz cx="9144000" cy="6858000" type="screen4x3"/>
  <p:notesSz cx="7315200" cy="9601200"/>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150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3" y="0"/>
            <a:ext cx="3170582" cy="480388"/>
          </a:xfrm>
          <a:prstGeom prst="rect">
            <a:avLst/>
          </a:prstGeom>
          <a:noFill/>
          <a:ln w="9525">
            <a:noFill/>
            <a:miter lim="800000"/>
            <a:headEnd/>
            <a:tailEnd/>
          </a:ln>
          <a:effectLst/>
        </p:spPr>
        <p:txBody>
          <a:bodyPr vert="horz" wrap="square" lIns="97566" tIns="48783" rIns="97566" bIns="48783" numCol="1" anchor="t" anchorCtr="0" compatLnSpc="1">
            <a:prstTxWarp prst="textNoShape">
              <a:avLst/>
            </a:prstTxWarp>
          </a:bodyPr>
          <a:lstStyle>
            <a:lvl1pPr defTabSz="975754" eaLnBrk="1" hangingPunct="1">
              <a:defRPr sz="1300"/>
            </a:lvl1pPr>
          </a:lstStyle>
          <a:p>
            <a:endParaRPr lang="en-US"/>
          </a:p>
        </p:txBody>
      </p:sp>
      <p:sp>
        <p:nvSpPr>
          <p:cNvPr id="57347" name="Rectangle 3"/>
          <p:cNvSpPr>
            <a:spLocks noGrp="1" noChangeArrowheads="1"/>
          </p:cNvSpPr>
          <p:nvPr>
            <p:ph type="dt" sz="quarter" idx="1"/>
          </p:nvPr>
        </p:nvSpPr>
        <p:spPr bwMode="auto">
          <a:xfrm>
            <a:off x="4142963" y="0"/>
            <a:ext cx="3170582" cy="480388"/>
          </a:xfrm>
          <a:prstGeom prst="rect">
            <a:avLst/>
          </a:prstGeom>
          <a:noFill/>
          <a:ln w="9525">
            <a:noFill/>
            <a:miter lim="800000"/>
            <a:headEnd/>
            <a:tailEnd/>
          </a:ln>
          <a:effectLst/>
        </p:spPr>
        <p:txBody>
          <a:bodyPr vert="horz" wrap="square" lIns="97566" tIns="48783" rIns="97566" bIns="48783" numCol="1" anchor="t" anchorCtr="0" compatLnSpc="1">
            <a:prstTxWarp prst="textNoShape">
              <a:avLst/>
            </a:prstTxWarp>
          </a:bodyPr>
          <a:lstStyle>
            <a:lvl1pPr algn="r" defTabSz="975754" eaLnBrk="1" hangingPunct="1">
              <a:defRPr sz="1300"/>
            </a:lvl1pPr>
          </a:lstStyle>
          <a:p>
            <a:endParaRPr lang="en-US"/>
          </a:p>
        </p:txBody>
      </p:sp>
      <p:sp>
        <p:nvSpPr>
          <p:cNvPr id="57348" name="Rectangle 4"/>
          <p:cNvSpPr>
            <a:spLocks noGrp="1" noChangeArrowheads="1"/>
          </p:cNvSpPr>
          <p:nvPr>
            <p:ph type="ftr" sz="quarter" idx="2"/>
          </p:nvPr>
        </p:nvSpPr>
        <p:spPr bwMode="auto">
          <a:xfrm>
            <a:off x="3" y="9119173"/>
            <a:ext cx="3170582" cy="480388"/>
          </a:xfrm>
          <a:prstGeom prst="rect">
            <a:avLst/>
          </a:prstGeom>
          <a:noFill/>
          <a:ln w="9525">
            <a:noFill/>
            <a:miter lim="800000"/>
            <a:headEnd/>
            <a:tailEnd/>
          </a:ln>
          <a:effectLst/>
        </p:spPr>
        <p:txBody>
          <a:bodyPr vert="horz" wrap="square" lIns="97566" tIns="48783" rIns="97566" bIns="48783" numCol="1" anchor="b" anchorCtr="0" compatLnSpc="1">
            <a:prstTxWarp prst="textNoShape">
              <a:avLst/>
            </a:prstTxWarp>
          </a:bodyPr>
          <a:lstStyle>
            <a:lvl1pPr defTabSz="975754" eaLnBrk="1" hangingPunct="1">
              <a:defRPr sz="1300"/>
            </a:lvl1pPr>
          </a:lstStyle>
          <a:p>
            <a:endParaRPr lang="en-US"/>
          </a:p>
        </p:txBody>
      </p:sp>
      <p:sp>
        <p:nvSpPr>
          <p:cNvPr id="57349" name="Rectangle 5"/>
          <p:cNvSpPr>
            <a:spLocks noGrp="1" noChangeArrowheads="1"/>
          </p:cNvSpPr>
          <p:nvPr>
            <p:ph type="sldNum" sz="quarter" idx="3"/>
          </p:nvPr>
        </p:nvSpPr>
        <p:spPr bwMode="auto">
          <a:xfrm>
            <a:off x="4142963" y="9119173"/>
            <a:ext cx="3170582" cy="480388"/>
          </a:xfrm>
          <a:prstGeom prst="rect">
            <a:avLst/>
          </a:prstGeom>
          <a:noFill/>
          <a:ln w="9525">
            <a:noFill/>
            <a:miter lim="800000"/>
            <a:headEnd/>
            <a:tailEnd/>
          </a:ln>
          <a:effectLst/>
        </p:spPr>
        <p:txBody>
          <a:bodyPr vert="horz" wrap="square" lIns="97566" tIns="48783" rIns="97566" bIns="48783" numCol="1" anchor="b" anchorCtr="0" compatLnSpc="1">
            <a:prstTxWarp prst="textNoShape">
              <a:avLst/>
            </a:prstTxWarp>
          </a:bodyPr>
          <a:lstStyle>
            <a:lvl1pPr algn="r" defTabSz="975754" eaLnBrk="1" hangingPunct="1">
              <a:defRPr sz="1300"/>
            </a:lvl1pPr>
          </a:lstStyle>
          <a:p>
            <a:fld id="{8EAD0F5B-AD70-4A4B-A462-9705A37BC14D}" type="slidenum">
              <a:rPr lang="en-US"/>
              <a:pPr/>
              <a:t>‹#›</a:t>
            </a:fld>
            <a:endParaRPr lang="en-US"/>
          </a:p>
        </p:txBody>
      </p:sp>
    </p:spTree>
    <p:extLst>
      <p:ext uri="{BB962C8B-B14F-4D97-AF65-F5344CB8AC3E}">
        <p14:creationId xmlns:p14="http://schemas.microsoft.com/office/powerpoint/2010/main" val="38987944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AA52-B5DA-4593-A835-D82207E82E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ECC5-EC56-45CA-A7FA-76099966F1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E4C25-CFF4-449F-B213-B166C10735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F6398-25D4-4159-B6FB-A69C844579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36A66-F7C9-4B88-96B3-6A22E82C73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847F-415C-4B34-B7C2-E5AC7CDA6F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C2D8-5DCD-4631-A736-B962E859BF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5C9FB-4AB6-48A2-B8C9-39AA262C75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0F1A1-9B29-4148-8A8D-3D7FDA4DCA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F249A-5222-4DB9-AC4A-076D42B0EF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41F95-0B27-4D87-AB76-831AAB82D1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27EBA-0321-4B7A-AB23-3E2E4D0FBF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0"/>
            <a:ext cx="8686800" cy="1736725"/>
          </a:xfrm>
        </p:spPr>
        <p:txBody>
          <a:bodyPr/>
          <a:lstStyle/>
          <a:p>
            <a:endParaRPr lang="en-US" b="1" dirty="0"/>
          </a:p>
        </p:txBody>
      </p:sp>
      <p:sp>
        <p:nvSpPr>
          <p:cNvPr id="2051" name="Rectangle 3"/>
          <p:cNvSpPr>
            <a:spLocks noGrp="1" noChangeArrowheads="1"/>
          </p:cNvSpPr>
          <p:nvPr>
            <p:ph type="subTitle" idx="1"/>
          </p:nvPr>
        </p:nvSpPr>
        <p:spPr>
          <a:xfrm>
            <a:off x="1447800" y="4419600"/>
            <a:ext cx="6400800" cy="1600200"/>
          </a:xfrm>
        </p:spPr>
        <p:txBody>
          <a:bodyPr/>
          <a:lstStyle/>
          <a:p>
            <a:r>
              <a:rPr lang="en-US" sz="4400" dirty="0" err="1"/>
              <a:t>rCRMS</a:t>
            </a:r>
            <a:r>
              <a:rPr lang="en-US" sz="4400" dirty="0"/>
              <a:t> Essential Skill for a Successful Closing</a:t>
            </a:r>
            <a:endParaRPr lang="en-US" sz="4400" dirty="0">
              <a:cs typeface="Tahoma" pitchFamily="34" charset="0"/>
            </a:endParaRPr>
          </a:p>
        </p:txBody>
      </p:sp>
      <p:pic>
        <p:nvPicPr>
          <p:cNvPr id="2052" name="Picture 4" descr="CRMS 2-C logo"/>
          <p:cNvPicPr>
            <a:picLocks noChangeAspect="1" noChangeArrowheads="1"/>
          </p:cNvPicPr>
          <p:nvPr/>
        </p:nvPicPr>
        <p:blipFill>
          <a:blip r:embed="rId3" cstate="print"/>
          <a:srcRect/>
          <a:stretch>
            <a:fillRect/>
          </a:stretch>
        </p:blipFill>
        <p:spPr bwMode="auto">
          <a:xfrm>
            <a:off x="1295400" y="533400"/>
            <a:ext cx="6339251" cy="3219450"/>
          </a:xfrm>
          <a:prstGeom prst="rect">
            <a:avLst/>
          </a:prstGeom>
          <a:noFill/>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Pre-Qualification Form</a:t>
            </a:r>
          </a:p>
        </p:txBody>
      </p:sp>
      <p:sp>
        <p:nvSpPr>
          <p:cNvPr id="5" name="TextBox 4"/>
          <p:cNvSpPr txBox="1"/>
          <p:nvPr/>
        </p:nvSpPr>
        <p:spPr>
          <a:xfrm>
            <a:off x="609600" y="1752600"/>
            <a:ext cx="7924800" cy="2554545"/>
          </a:xfrm>
          <a:prstGeom prst="rect">
            <a:avLst/>
          </a:prstGeom>
          <a:noFill/>
        </p:spPr>
        <p:txBody>
          <a:bodyPr wrap="square" rtlCol="0">
            <a:spAutoFit/>
          </a:bodyPr>
          <a:lstStyle/>
          <a:p>
            <a:r>
              <a:rPr lang="en-US" sz="3200" dirty="0"/>
              <a:t>Purpose</a:t>
            </a:r>
          </a:p>
          <a:p>
            <a:endParaRPr lang="en-US" sz="3200" dirty="0"/>
          </a:p>
          <a:p>
            <a:r>
              <a:rPr lang="en-US" sz="3200" dirty="0"/>
              <a:t>Explain to Seller-clients</a:t>
            </a:r>
          </a:p>
          <a:p>
            <a:endParaRPr lang="en-US" sz="3200" dirty="0"/>
          </a:p>
          <a:p>
            <a:r>
              <a:rPr lang="en-US" sz="3200" dirty="0"/>
              <a:t>Advantages for the buyer</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Loan Status Update</a:t>
            </a:r>
          </a:p>
        </p:txBody>
      </p:sp>
      <p:sp>
        <p:nvSpPr>
          <p:cNvPr id="40963" name="Rectangle 3"/>
          <p:cNvSpPr>
            <a:spLocks noGrp="1" noChangeArrowheads="1"/>
          </p:cNvSpPr>
          <p:nvPr>
            <p:ph idx="1"/>
          </p:nvPr>
        </p:nvSpPr>
        <p:spPr>
          <a:xfrm>
            <a:off x="914400" y="1828800"/>
            <a:ext cx="7543800" cy="3505200"/>
          </a:xfrm>
        </p:spPr>
        <p:txBody>
          <a:bodyPr/>
          <a:lstStyle/>
          <a:p>
            <a:r>
              <a:rPr lang="en-US" dirty="0"/>
              <a:t>Risks – failing to use</a:t>
            </a:r>
          </a:p>
          <a:p>
            <a:pPr>
              <a:buNone/>
            </a:pPr>
            <a:endParaRPr lang="en-US" dirty="0"/>
          </a:p>
          <a:p>
            <a:r>
              <a:rPr lang="en-US" dirty="0"/>
              <a:t>Benefit to buyer-clients</a:t>
            </a:r>
          </a:p>
          <a:p>
            <a:pPr>
              <a:buNone/>
            </a:pPr>
            <a:endParaRPr lang="en-US" dirty="0"/>
          </a:p>
          <a:p>
            <a:r>
              <a:rPr lang="en-US" dirty="0"/>
              <a:t>Significance</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Roundtable Discussion</a:t>
            </a:r>
          </a:p>
        </p:txBody>
      </p:sp>
      <p:sp>
        <p:nvSpPr>
          <p:cNvPr id="40963" name="Rectangle 3"/>
          <p:cNvSpPr>
            <a:spLocks noGrp="1" noChangeArrowheads="1"/>
          </p:cNvSpPr>
          <p:nvPr>
            <p:ph idx="1"/>
          </p:nvPr>
        </p:nvSpPr>
        <p:spPr>
          <a:xfrm>
            <a:off x="4800600" y="1828800"/>
            <a:ext cx="3657600" cy="3505200"/>
          </a:xfrm>
        </p:spPr>
        <p:txBody>
          <a:bodyPr/>
          <a:lstStyle/>
          <a:p>
            <a:r>
              <a:rPr lang="en-US" dirty="0"/>
              <a:t>Take 5 minutes to discuss the questions on page 11 of your manual</a:t>
            </a:r>
          </a:p>
        </p:txBody>
      </p:sp>
      <p:pic>
        <p:nvPicPr>
          <p:cNvPr id="40968" name="Picture 8" descr="MPj01788680000[1]"/>
          <p:cNvPicPr>
            <a:picLocks noChangeAspect="1" noChangeArrowheads="1"/>
          </p:cNvPicPr>
          <p:nvPr/>
        </p:nvPicPr>
        <p:blipFill>
          <a:blip r:embed="rId3" cstate="print"/>
          <a:srcRect/>
          <a:stretch>
            <a:fillRect/>
          </a:stretch>
        </p:blipFill>
        <p:spPr bwMode="auto">
          <a:xfrm>
            <a:off x="228600" y="1828800"/>
            <a:ext cx="4267200" cy="3810000"/>
          </a:xfrm>
          <a:prstGeom prst="rect">
            <a:avLst/>
          </a:prstGeom>
          <a:noFill/>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t>Risks – Alternative Financing</a:t>
            </a:r>
          </a:p>
        </p:txBody>
      </p:sp>
      <p:sp>
        <p:nvSpPr>
          <p:cNvPr id="59395" name="Rectangle 3"/>
          <p:cNvSpPr>
            <a:spLocks noGrp="1" noChangeArrowheads="1"/>
          </p:cNvSpPr>
          <p:nvPr>
            <p:ph idx="1"/>
          </p:nvPr>
        </p:nvSpPr>
        <p:spPr/>
        <p:txBody>
          <a:bodyPr/>
          <a:lstStyle/>
          <a:p>
            <a:r>
              <a:rPr lang="en-US" sz="2800" i="1" dirty="0"/>
              <a:t>Failure to adhere to the seller financing restrictions contained in the Dodd-Frank Act</a:t>
            </a:r>
            <a:endParaRPr lang="en-US" sz="2800" dirty="0"/>
          </a:p>
          <a:p>
            <a:r>
              <a:rPr lang="en-US" sz="2800" i="1" dirty="0"/>
              <a:t>Failure to adhere to an existing due-on-sale clause</a:t>
            </a:r>
            <a:endParaRPr lang="en-US" sz="2800" dirty="0"/>
          </a:p>
          <a:p>
            <a:r>
              <a:rPr lang="en-US" sz="2800" i="1" dirty="0"/>
              <a:t>Liability related to the failure to include all material terms and conditions related</a:t>
            </a:r>
            <a:endParaRPr lang="en-US" sz="2800" dirty="0"/>
          </a:p>
          <a:p>
            <a:r>
              <a:rPr lang="en-US" sz="2800" i="1" dirty="0"/>
              <a:t>Failure to adequately explain buyers’ and sellers’ concerns related to wraparound financing</a:t>
            </a:r>
            <a:endParaRPr lang="en-US" sz="2800" dirty="0"/>
          </a:p>
          <a:p>
            <a:pPr lvl="1">
              <a:buFontTx/>
              <a:buNone/>
            </a:pPr>
            <a:r>
              <a:rPr lang="en-US" sz="3600" dirty="0">
                <a:solidFill>
                  <a:schemeClr val="folHlink"/>
                </a:solidFill>
              </a:rPr>
              <a:t>Any other risks?</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Wraparound Financing</a:t>
            </a:r>
          </a:p>
        </p:txBody>
      </p:sp>
      <p:sp>
        <p:nvSpPr>
          <p:cNvPr id="34819" name="Rectangle 3"/>
          <p:cNvSpPr>
            <a:spLocks noGrp="1" noChangeArrowheads="1"/>
          </p:cNvSpPr>
          <p:nvPr>
            <p:ph idx="1"/>
          </p:nvPr>
        </p:nvSpPr>
        <p:spPr>
          <a:xfrm>
            <a:off x="457200" y="1371600"/>
            <a:ext cx="8229600" cy="4724400"/>
          </a:xfrm>
        </p:spPr>
        <p:txBody>
          <a:bodyPr/>
          <a:lstStyle/>
          <a:p>
            <a:r>
              <a:rPr lang="en-US" dirty="0"/>
              <a:t>Risks for Sellers</a:t>
            </a:r>
          </a:p>
          <a:p>
            <a:pPr lvl="1">
              <a:spcAft>
                <a:spcPct val="50000"/>
              </a:spcAft>
            </a:pPr>
            <a:r>
              <a:rPr lang="en-US" dirty="0"/>
              <a:t>Buyers failing to make required payments</a:t>
            </a:r>
          </a:p>
          <a:p>
            <a:pPr lvl="1">
              <a:spcAft>
                <a:spcPct val="50000"/>
              </a:spcAft>
            </a:pPr>
            <a:r>
              <a:rPr lang="en-US" dirty="0"/>
              <a:t>Failure to verify appropriate financial information</a:t>
            </a:r>
          </a:p>
          <a:p>
            <a:pPr lvl="1">
              <a:spcAft>
                <a:spcPct val="50000"/>
              </a:spcAft>
            </a:pPr>
            <a:r>
              <a:rPr lang="en-US" dirty="0"/>
              <a:t>Failure to seek appropriate legal and tax advice</a:t>
            </a:r>
          </a:p>
          <a:p>
            <a:pPr lvl="1">
              <a:spcAft>
                <a:spcPct val="50000"/>
              </a:spcAft>
            </a:pPr>
            <a:r>
              <a:rPr lang="en-US" dirty="0"/>
              <a:t>Inadequate record keeping</a:t>
            </a:r>
          </a:p>
          <a:p>
            <a:pPr lvl="1">
              <a:spcAft>
                <a:spcPct val="50000"/>
              </a:spcAft>
            </a:pPr>
            <a:r>
              <a:rPr lang="en-US" dirty="0"/>
              <a:t>Liability with failing to honor due-on-sale clause</a:t>
            </a:r>
          </a:p>
          <a:p>
            <a:pPr lvl="1">
              <a:spcAft>
                <a:spcPct val="50000"/>
              </a:spcAft>
              <a:buNone/>
            </a:pPr>
            <a:endParaRPr lang="en-US"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Wraparound Financing</a:t>
            </a:r>
          </a:p>
        </p:txBody>
      </p:sp>
      <p:sp>
        <p:nvSpPr>
          <p:cNvPr id="35843" name="Rectangle 3"/>
          <p:cNvSpPr>
            <a:spLocks noGrp="1" noChangeArrowheads="1"/>
          </p:cNvSpPr>
          <p:nvPr>
            <p:ph idx="1"/>
          </p:nvPr>
        </p:nvSpPr>
        <p:spPr/>
        <p:txBody>
          <a:bodyPr>
            <a:normAutofit lnSpcReduction="10000"/>
          </a:bodyPr>
          <a:lstStyle/>
          <a:p>
            <a:r>
              <a:rPr lang="en-US" dirty="0"/>
              <a:t>Risks for Buyers</a:t>
            </a:r>
          </a:p>
          <a:p>
            <a:pPr>
              <a:buFont typeface="Wingdings" pitchFamily="2" charset="2"/>
              <a:buNone/>
            </a:pPr>
            <a:endParaRPr lang="en-US" dirty="0"/>
          </a:p>
          <a:p>
            <a:pPr lvl="1">
              <a:spcAft>
                <a:spcPct val="50000"/>
              </a:spcAft>
            </a:pPr>
            <a:r>
              <a:rPr lang="en-US" dirty="0"/>
              <a:t>Sellers failing to timely pay the first loan</a:t>
            </a:r>
          </a:p>
          <a:p>
            <a:pPr lvl="1">
              <a:spcAft>
                <a:spcPct val="50000"/>
              </a:spcAft>
            </a:pPr>
            <a:r>
              <a:rPr lang="en-US" dirty="0"/>
              <a:t>Foreclosure due to sellers’ failure to pay</a:t>
            </a:r>
          </a:p>
          <a:p>
            <a:pPr lvl="1">
              <a:spcAft>
                <a:spcPct val="50000"/>
              </a:spcAft>
            </a:pPr>
            <a:r>
              <a:rPr lang="en-US" dirty="0"/>
              <a:t>Failure to review sellers’ loan documents</a:t>
            </a:r>
          </a:p>
          <a:p>
            <a:pPr lvl="1">
              <a:spcAft>
                <a:spcPct val="50000"/>
              </a:spcAft>
            </a:pPr>
            <a:r>
              <a:rPr lang="en-US" dirty="0"/>
              <a:t>Failure to recognize due-on sale clause</a:t>
            </a:r>
          </a:p>
          <a:p>
            <a:pPr lvl="1">
              <a:spcAft>
                <a:spcPct val="50000"/>
              </a:spcAft>
            </a:pPr>
            <a:r>
              <a:rPr lang="en-US" dirty="0"/>
              <a:t>Failure to seek legal and tax advice</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Lease Option</a:t>
            </a:r>
          </a:p>
        </p:txBody>
      </p:sp>
      <p:sp>
        <p:nvSpPr>
          <p:cNvPr id="35843" name="Rectangle 3"/>
          <p:cNvSpPr>
            <a:spLocks noGrp="1" noChangeArrowheads="1"/>
          </p:cNvSpPr>
          <p:nvPr>
            <p:ph idx="1"/>
          </p:nvPr>
        </p:nvSpPr>
        <p:spPr/>
        <p:txBody>
          <a:bodyPr/>
          <a:lstStyle/>
          <a:p>
            <a:pPr>
              <a:buNone/>
            </a:pPr>
            <a:r>
              <a:rPr lang="en-US" dirty="0"/>
              <a:t>Risks:</a:t>
            </a:r>
          </a:p>
          <a:p>
            <a:r>
              <a:rPr lang="en-US" sz="2800" i="1" dirty="0"/>
              <a:t>Ambiguous terms</a:t>
            </a:r>
            <a:endParaRPr lang="en-US" sz="2800" dirty="0"/>
          </a:p>
          <a:p>
            <a:r>
              <a:rPr lang="en-US" sz="2800" i="1" dirty="0"/>
              <a:t>Failure to include all terms agreed upon by the parties</a:t>
            </a:r>
            <a:endParaRPr lang="en-US" sz="2800" dirty="0"/>
          </a:p>
          <a:p>
            <a:r>
              <a:rPr lang="en-US" sz="2800" i="1" dirty="0"/>
              <a:t>Failure of parties to understand obligations and time constraints</a:t>
            </a:r>
            <a:endParaRPr lang="en-US" sz="2800" dirty="0"/>
          </a:p>
          <a:p>
            <a:pPr lvl="0"/>
            <a:r>
              <a:rPr lang="en-US" sz="2800" i="1" dirty="0"/>
              <a:t>Disputes over purchase price</a:t>
            </a:r>
            <a:endParaRPr lang="en-US" sz="2800" dirty="0"/>
          </a:p>
          <a:p>
            <a:pPr lvl="0"/>
            <a:r>
              <a:rPr lang="en-US" sz="2800" i="1" dirty="0"/>
              <a:t>Disputes over occupancy if option not exercised</a:t>
            </a:r>
            <a:endParaRPr lang="en-US" sz="2800" dirty="0"/>
          </a:p>
          <a:p>
            <a:r>
              <a:rPr lang="en-US" sz="2800" i="1" dirty="0"/>
              <a:t>Others…</a:t>
            </a:r>
            <a:endParaRPr lang="en-US" sz="2800"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Lease Purchase</a:t>
            </a:r>
          </a:p>
        </p:txBody>
      </p:sp>
      <p:sp>
        <p:nvSpPr>
          <p:cNvPr id="35843" name="Rectangle 3"/>
          <p:cNvSpPr>
            <a:spLocks noGrp="1" noChangeArrowheads="1"/>
          </p:cNvSpPr>
          <p:nvPr>
            <p:ph idx="1"/>
          </p:nvPr>
        </p:nvSpPr>
        <p:spPr/>
        <p:txBody>
          <a:bodyPr/>
          <a:lstStyle/>
          <a:p>
            <a:pPr>
              <a:buNone/>
            </a:pPr>
            <a:r>
              <a:rPr lang="en-US" dirty="0"/>
              <a:t>Risks:</a:t>
            </a:r>
          </a:p>
          <a:p>
            <a:r>
              <a:rPr lang="en-US" sz="2800" i="1" dirty="0"/>
              <a:t>Buyer’s inability to obtain financing</a:t>
            </a:r>
            <a:endParaRPr lang="en-US" sz="2800" dirty="0"/>
          </a:p>
          <a:p>
            <a:r>
              <a:rPr lang="en-US" sz="2800" i="1" dirty="0"/>
              <a:t>Failure to properly execute both the lease agreement and the purchase contract</a:t>
            </a:r>
            <a:endParaRPr lang="en-US" sz="2800" dirty="0"/>
          </a:p>
          <a:p>
            <a:r>
              <a:rPr lang="en-US" sz="2800" i="1" dirty="0"/>
              <a:t>Failure to include cross default clauses</a:t>
            </a:r>
            <a:endParaRPr lang="en-US" sz="2800" dirty="0"/>
          </a:p>
          <a:p>
            <a:r>
              <a:rPr lang="en-US" sz="2800" i="1" dirty="0"/>
              <a:t>Failure of buyer and seller to understand their rights under the agreement</a:t>
            </a:r>
            <a:endParaRPr lang="en-US" sz="2800" dirty="0"/>
          </a:p>
          <a:p>
            <a:r>
              <a:rPr lang="en-US" sz="2800" i="1" dirty="0"/>
              <a:t>Others…</a:t>
            </a:r>
            <a:endParaRPr lang="en-US" sz="2800"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a:t>Unit 3: Escrow Instructions</a:t>
            </a:r>
          </a:p>
        </p:txBody>
      </p:sp>
      <p:pic>
        <p:nvPicPr>
          <p:cNvPr id="10244" name="Picture 4" descr="escrow"/>
          <p:cNvPicPr>
            <a:picLocks noChangeAspect="1" noChangeArrowheads="1"/>
          </p:cNvPicPr>
          <p:nvPr/>
        </p:nvPicPr>
        <p:blipFill>
          <a:blip r:embed="rId3" cstate="print"/>
          <a:srcRect/>
          <a:stretch>
            <a:fillRect/>
          </a:stretch>
        </p:blipFill>
        <p:spPr bwMode="auto">
          <a:xfrm>
            <a:off x="2252132" y="1524000"/>
            <a:ext cx="4910667" cy="4419600"/>
          </a:xfrm>
          <a:prstGeom prst="rect">
            <a:avLst/>
          </a:prstGeom>
          <a:noFill/>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r>
              <a:rPr lang="en-US"/>
              <a:t>Higgins v. Kittleson</a:t>
            </a:r>
          </a:p>
        </p:txBody>
      </p:sp>
      <p:sp>
        <p:nvSpPr>
          <p:cNvPr id="16387" name="Rectangle 3"/>
          <p:cNvSpPr>
            <a:spLocks noGrp="1" noChangeArrowheads="1"/>
          </p:cNvSpPr>
          <p:nvPr>
            <p:ph idx="1"/>
          </p:nvPr>
        </p:nvSpPr>
        <p:spPr>
          <a:xfrm>
            <a:off x="381000" y="1143000"/>
            <a:ext cx="8534400" cy="5410200"/>
          </a:xfrm>
        </p:spPr>
        <p:txBody>
          <a:bodyPr/>
          <a:lstStyle/>
          <a:p>
            <a:pPr>
              <a:lnSpc>
                <a:spcPct val="90000"/>
              </a:lnSpc>
            </a:pPr>
            <a:r>
              <a:rPr lang="en-US"/>
              <a:t>Decision</a:t>
            </a:r>
          </a:p>
          <a:p>
            <a:pPr lvl="1">
              <a:lnSpc>
                <a:spcPct val="90000"/>
              </a:lnSpc>
              <a:buFontTx/>
              <a:buNone/>
            </a:pPr>
            <a:r>
              <a:rPr lang="en-US"/>
              <a:t>The Escrow Company was dismissed prior to the appeal, however the decision included some discussion of the Escrow Company</a:t>
            </a:r>
          </a:p>
          <a:p>
            <a:pPr lvl="1">
              <a:lnSpc>
                <a:spcPct val="90000"/>
              </a:lnSpc>
              <a:buFontTx/>
              <a:buNone/>
            </a:pPr>
            <a:r>
              <a:rPr lang="en-US"/>
              <a:t>The court cited existing case law in clarifying that the escrow instructions and purchase contract are not interchangeable; a binding contract must exist for the escrow instructions to be enforceable.</a:t>
            </a:r>
          </a:p>
          <a:p>
            <a:pPr lvl="1">
              <a:lnSpc>
                <a:spcPct val="90000"/>
              </a:lnSpc>
              <a:buFontTx/>
              <a:buNone/>
            </a:pPr>
            <a:r>
              <a:rPr lang="en-US"/>
              <a:t>The court stated that because the Escrow Agent fraudulently recorded the deed (all conditions were not met), the deed conveyed no title.</a:t>
            </a:r>
          </a:p>
        </p:txBody>
      </p:sp>
      <p:pic>
        <p:nvPicPr>
          <p:cNvPr id="16388" name="Picture 4" descr="MMj02839880000[1]"/>
          <p:cNvPicPr>
            <a:picLocks noChangeAspect="1" noChangeArrowheads="1" noCrop="1"/>
          </p:cNvPicPr>
          <p:nvPr/>
        </p:nvPicPr>
        <p:blipFill>
          <a:blip r:embed="rId3" cstate="print"/>
          <a:srcRect/>
          <a:stretch>
            <a:fillRect/>
          </a:stretch>
        </p:blipFill>
        <p:spPr bwMode="auto">
          <a:xfrm>
            <a:off x="228600" y="1524000"/>
            <a:ext cx="704850" cy="828675"/>
          </a:xfrm>
          <a:prstGeom prst="rect">
            <a:avLst/>
          </a:prstGeom>
          <a:noFill/>
        </p:spPr>
      </p:pic>
      <p:pic>
        <p:nvPicPr>
          <p:cNvPr id="16389" name="Picture 5" descr="MMj02839880000[1]"/>
          <p:cNvPicPr>
            <a:picLocks noChangeAspect="1" noChangeArrowheads="1" noCrop="1"/>
          </p:cNvPicPr>
          <p:nvPr/>
        </p:nvPicPr>
        <p:blipFill>
          <a:blip r:embed="rId3" cstate="print"/>
          <a:srcRect/>
          <a:stretch>
            <a:fillRect/>
          </a:stretch>
        </p:blipFill>
        <p:spPr bwMode="auto">
          <a:xfrm>
            <a:off x="228600" y="2819400"/>
            <a:ext cx="704850" cy="828675"/>
          </a:xfrm>
          <a:prstGeom prst="rect">
            <a:avLst/>
          </a:prstGeom>
          <a:noFill/>
        </p:spPr>
      </p:pic>
      <p:pic>
        <p:nvPicPr>
          <p:cNvPr id="16390" name="Picture 6" descr="MMj02839880000[1]"/>
          <p:cNvPicPr>
            <a:picLocks noChangeAspect="1" noChangeArrowheads="1" noCrop="1"/>
          </p:cNvPicPr>
          <p:nvPr/>
        </p:nvPicPr>
        <p:blipFill>
          <a:blip r:embed="rId3" cstate="print"/>
          <a:srcRect/>
          <a:stretch>
            <a:fillRect/>
          </a:stretch>
        </p:blipFill>
        <p:spPr bwMode="auto">
          <a:xfrm>
            <a:off x="228600" y="4800600"/>
            <a:ext cx="704850" cy="828675"/>
          </a:xfrm>
          <a:prstGeom prst="rect">
            <a:avLst/>
          </a:prstGeom>
          <a:noFill/>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a:t>Unit 1: Choosing a Lender</a:t>
            </a:r>
          </a:p>
        </p:txBody>
      </p:sp>
      <p:pic>
        <p:nvPicPr>
          <p:cNvPr id="9225" name="Picture 9" descr="MPj04101820000[1]"/>
          <p:cNvPicPr>
            <a:picLocks noChangeAspect="1" noChangeArrowheads="1"/>
          </p:cNvPicPr>
          <p:nvPr/>
        </p:nvPicPr>
        <p:blipFill>
          <a:blip r:embed="rId3" cstate="print"/>
          <a:srcRect/>
          <a:stretch>
            <a:fillRect/>
          </a:stretch>
        </p:blipFill>
        <p:spPr bwMode="auto">
          <a:xfrm>
            <a:off x="2895600" y="1676400"/>
            <a:ext cx="3273380" cy="4648200"/>
          </a:xfrm>
          <a:prstGeom prst="rect">
            <a:avLst/>
          </a:prstGeom>
          <a:noFill/>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r>
              <a:rPr lang="en-US"/>
              <a:t>Young v. Bishop</a:t>
            </a:r>
          </a:p>
        </p:txBody>
      </p:sp>
      <p:sp>
        <p:nvSpPr>
          <p:cNvPr id="17411" name="Rectangle 3"/>
          <p:cNvSpPr>
            <a:spLocks noGrp="1" noChangeArrowheads="1"/>
          </p:cNvSpPr>
          <p:nvPr>
            <p:ph idx="1"/>
          </p:nvPr>
        </p:nvSpPr>
        <p:spPr>
          <a:xfrm>
            <a:off x="381000" y="1066800"/>
            <a:ext cx="8534400" cy="5562600"/>
          </a:xfrm>
        </p:spPr>
        <p:txBody>
          <a:bodyPr/>
          <a:lstStyle/>
          <a:p>
            <a:r>
              <a:rPr lang="en-US"/>
              <a:t>Decision</a:t>
            </a:r>
          </a:p>
          <a:p>
            <a:pPr lvl="1">
              <a:buFontTx/>
              <a:buNone/>
            </a:pPr>
            <a:r>
              <a:rPr lang="en-US"/>
              <a:t>“A contract of sale of real estate and an escrow agreement are not interchangeable entities.”</a:t>
            </a:r>
          </a:p>
          <a:p>
            <a:pPr lvl="1">
              <a:buFontTx/>
              <a:buNone/>
            </a:pPr>
            <a:r>
              <a:rPr lang="en-US"/>
              <a:t>The court summarized escrow as “</a:t>
            </a:r>
            <a:r>
              <a:rPr lang="en-US" i="1"/>
              <a:t>a conveyancing device designed to carry out the terms of a binding contract of sale previously entered into by the parties</a:t>
            </a:r>
            <a:r>
              <a:rPr lang="en-US"/>
              <a:t>.”</a:t>
            </a:r>
          </a:p>
          <a:p>
            <a:pPr lvl="1">
              <a:buFontTx/>
              <a:buNone/>
            </a:pPr>
            <a:r>
              <a:rPr lang="en-US"/>
              <a:t>The court did not find that the contract of sale “was expressly conditioned upon the completion of escrow instructions.”</a:t>
            </a:r>
          </a:p>
          <a:p>
            <a:pPr lvl="1">
              <a:buFontTx/>
              <a:buNone/>
            </a:pPr>
            <a:r>
              <a:rPr lang="en-US" sz="3200">
                <a:solidFill>
                  <a:schemeClr val="folHlink"/>
                </a:solidFill>
              </a:rPr>
              <a:t>In summary. . . .</a:t>
            </a:r>
          </a:p>
        </p:txBody>
      </p:sp>
      <p:pic>
        <p:nvPicPr>
          <p:cNvPr id="17431" name="Picture 23" descr="MMj02839880000[1]"/>
          <p:cNvPicPr>
            <a:picLocks noChangeAspect="1" noChangeArrowheads="1" noCrop="1"/>
          </p:cNvPicPr>
          <p:nvPr/>
        </p:nvPicPr>
        <p:blipFill>
          <a:blip r:embed="rId3" cstate="print"/>
          <a:srcRect/>
          <a:stretch>
            <a:fillRect/>
          </a:stretch>
        </p:blipFill>
        <p:spPr bwMode="auto">
          <a:xfrm>
            <a:off x="152400" y="1447800"/>
            <a:ext cx="704850" cy="828675"/>
          </a:xfrm>
          <a:prstGeom prst="rect">
            <a:avLst/>
          </a:prstGeom>
          <a:noFill/>
        </p:spPr>
      </p:pic>
      <p:pic>
        <p:nvPicPr>
          <p:cNvPr id="17432" name="Picture 24" descr="MMj02839880000[1]"/>
          <p:cNvPicPr>
            <a:picLocks noChangeAspect="1" noChangeArrowheads="1" noCrop="1"/>
          </p:cNvPicPr>
          <p:nvPr/>
        </p:nvPicPr>
        <p:blipFill>
          <a:blip r:embed="rId3" cstate="print"/>
          <a:srcRect/>
          <a:stretch>
            <a:fillRect/>
          </a:stretch>
        </p:blipFill>
        <p:spPr bwMode="auto">
          <a:xfrm>
            <a:off x="152400" y="2438400"/>
            <a:ext cx="704850" cy="828675"/>
          </a:xfrm>
          <a:prstGeom prst="rect">
            <a:avLst/>
          </a:prstGeom>
          <a:noFill/>
        </p:spPr>
      </p:pic>
      <p:pic>
        <p:nvPicPr>
          <p:cNvPr id="17433" name="Picture 25" descr="MMj02839880000[1]"/>
          <p:cNvPicPr>
            <a:picLocks noChangeAspect="1" noChangeArrowheads="1" noCrop="1"/>
          </p:cNvPicPr>
          <p:nvPr/>
        </p:nvPicPr>
        <p:blipFill>
          <a:blip r:embed="rId3" cstate="print"/>
          <a:srcRect/>
          <a:stretch>
            <a:fillRect/>
          </a:stretch>
        </p:blipFill>
        <p:spPr bwMode="auto">
          <a:xfrm>
            <a:off x="152400" y="4267200"/>
            <a:ext cx="704850" cy="828675"/>
          </a:xfrm>
          <a:prstGeom prst="rect">
            <a:avLst/>
          </a:prstGeom>
          <a:noFill/>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609600" y="990600"/>
            <a:ext cx="8153400" cy="5334000"/>
          </a:xfrm>
        </p:spPr>
        <p:txBody>
          <a:bodyPr/>
          <a:lstStyle/>
          <a:p>
            <a:pPr>
              <a:buFont typeface="Wingdings" pitchFamily="2" charset="2"/>
              <a:buNone/>
            </a:pPr>
            <a:r>
              <a:rPr lang="en-US"/>
              <a:t>	The court stated that while the escrow agreement itself had not been completed due to the failure of the parties to agree upon and submit the necessary supplemental instructions, the contract itself did not set forth the requirement of these supplemental instructions as a condition of the binding agreement between the parties.</a:t>
            </a:r>
          </a:p>
        </p:txBody>
      </p:sp>
      <p:pic>
        <p:nvPicPr>
          <p:cNvPr id="55300" name="Picture 4" descr="MMj02839880000[1]"/>
          <p:cNvPicPr>
            <a:picLocks noChangeAspect="1" noChangeArrowheads="1" noCrop="1"/>
          </p:cNvPicPr>
          <p:nvPr/>
        </p:nvPicPr>
        <p:blipFill>
          <a:blip r:embed="rId3" cstate="print"/>
          <a:srcRect/>
          <a:stretch>
            <a:fillRect/>
          </a:stretch>
        </p:blipFill>
        <p:spPr bwMode="auto">
          <a:xfrm>
            <a:off x="304800" y="914400"/>
            <a:ext cx="704850" cy="828675"/>
          </a:xfrm>
          <a:prstGeom prst="rect">
            <a:avLst/>
          </a:prstGeom>
          <a:noFill/>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r>
              <a:rPr lang="en-US"/>
              <a:t>Allan v. Martin</a:t>
            </a:r>
          </a:p>
        </p:txBody>
      </p:sp>
      <p:sp>
        <p:nvSpPr>
          <p:cNvPr id="18435" name="Rectangle 3"/>
          <p:cNvSpPr>
            <a:spLocks noGrp="1" noChangeArrowheads="1"/>
          </p:cNvSpPr>
          <p:nvPr>
            <p:ph idx="1"/>
          </p:nvPr>
        </p:nvSpPr>
        <p:spPr>
          <a:xfrm>
            <a:off x="457200" y="1295400"/>
            <a:ext cx="8229600" cy="5257800"/>
          </a:xfrm>
        </p:spPr>
        <p:txBody>
          <a:bodyPr/>
          <a:lstStyle/>
          <a:p>
            <a:r>
              <a:rPr lang="en-US"/>
              <a:t>Decision</a:t>
            </a:r>
          </a:p>
          <a:p>
            <a:pPr lvl="1">
              <a:buFontTx/>
              <a:buNone/>
            </a:pPr>
            <a:r>
              <a:rPr lang="en-US"/>
              <a:t>The court, citing </a:t>
            </a:r>
            <a:r>
              <a:rPr lang="en-US" i="1"/>
              <a:t>Young v. Bishop</a:t>
            </a:r>
            <a:r>
              <a:rPr lang="en-US"/>
              <a:t>, noted that the sales contract and the escrow arrangement are two separate agreements, the escrow agreement being subject to an enforceable contract.</a:t>
            </a:r>
          </a:p>
          <a:p>
            <a:pPr lvl="1">
              <a:buFontTx/>
              <a:buNone/>
            </a:pPr>
            <a:r>
              <a:rPr lang="en-US"/>
              <a:t>Although terms within the contract may alter the escrow agreement, the escrow agreement may not alter the underlying contract unless it is explicitly spelled out and agreed upon within the language of the contract.</a:t>
            </a:r>
          </a:p>
          <a:p>
            <a:pPr lvl="1"/>
            <a:endParaRPr lang="en-US"/>
          </a:p>
        </p:txBody>
      </p:sp>
      <p:pic>
        <p:nvPicPr>
          <p:cNvPr id="18436" name="Picture 4" descr="MMj02839880000[1]"/>
          <p:cNvPicPr>
            <a:picLocks noChangeAspect="1" noChangeArrowheads="1" noCrop="1"/>
          </p:cNvPicPr>
          <p:nvPr/>
        </p:nvPicPr>
        <p:blipFill>
          <a:blip r:embed="rId3" cstate="print"/>
          <a:srcRect/>
          <a:stretch>
            <a:fillRect/>
          </a:stretch>
        </p:blipFill>
        <p:spPr bwMode="auto">
          <a:xfrm>
            <a:off x="228600" y="1752600"/>
            <a:ext cx="704850" cy="828675"/>
          </a:xfrm>
          <a:prstGeom prst="rect">
            <a:avLst/>
          </a:prstGeom>
          <a:noFill/>
        </p:spPr>
      </p:pic>
      <p:pic>
        <p:nvPicPr>
          <p:cNvPr id="18437" name="Picture 5" descr="MMj02839880000[1]"/>
          <p:cNvPicPr>
            <a:picLocks noChangeAspect="1" noChangeArrowheads="1" noCrop="1"/>
          </p:cNvPicPr>
          <p:nvPr/>
        </p:nvPicPr>
        <p:blipFill>
          <a:blip r:embed="rId3" cstate="print"/>
          <a:srcRect/>
          <a:stretch>
            <a:fillRect/>
          </a:stretch>
        </p:blipFill>
        <p:spPr bwMode="auto">
          <a:xfrm>
            <a:off x="228600" y="3962400"/>
            <a:ext cx="704850" cy="828675"/>
          </a:xfrm>
          <a:prstGeom prst="rect">
            <a:avLst/>
          </a:prstGeom>
          <a:noFill/>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381000"/>
            <a:ext cx="8229600" cy="6248400"/>
          </a:xfrm>
        </p:spPr>
        <p:txBody>
          <a:bodyPr/>
          <a:lstStyle/>
          <a:p>
            <a:pPr lvl="1">
              <a:lnSpc>
                <a:spcPct val="90000"/>
              </a:lnSpc>
              <a:buFontTx/>
              <a:buNone/>
            </a:pPr>
            <a:r>
              <a:rPr lang="en-US"/>
              <a:t>The court noted the presence of a “time is of the essence” clause within the contract as well as Martin’s statement that the closing date was important.</a:t>
            </a:r>
          </a:p>
          <a:p>
            <a:pPr lvl="1">
              <a:lnSpc>
                <a:spcPct val="90000"/>
              </a:lnSpc>
              <a:buFontTx/>
              <a:buNone/>
            </a:pPr>
            <a:r>
              <a:rPr lang="en-US"/>
              <a:t>Because of Allan’s failure to perform by the latest date agreed upon by the parties (August 15</a:t>
            </a:r>
            <a:r>
              <a:rPr lang="en-US" baseline="30000"/>
              <a:t>th</a:t>
            </a:r>
            <a:r>
              <a:rPr lang="en-US"/>
              <a:t>) the Martin’s had the right to treat the contract as canceled.</a:t>
            </a:r>
          </a:p>
          <a:p>
            <a:pPr lvl="1">
              <a:lnSpc>
                <a:spcPct val="90000"/>
              </a:lnSpc>
              <a:buFontTx/>
              <a:buNone/>
            </a:pPr>
            <a:r>
              <a:rPr lang="en-US"/>
              <a:t>The court held that when the contract was canceled “the escrow instructions became enforceable.”</a:t>
            </a:r>
          </a:p>
          <a:p>
            <a:pPr lvl="1">
              <a:lnSpc>
                <a:spcPct val="90000"/>
              </a:lnSpc>
              <a:buFontTx/>
              <a:buNone/>
            </a:pPr>
            <a:r>
              <a:rPr lang="en-US"/>
              <a:t>The court stated that “nothing in the escrow instructions can revive an already dead underlying contract.”</a:t>
            </a:r>
          </a:p>
        </p:txBody>
      </p:sp>
      <p:pic>
        <p:nvPicPr>
          <p:cNvPr id="56324" name="Picture 4" descr="MMj02839880000[1]"/>
          <p:cNvPicPr>
            <a:picLocks noChangeAspect="1" noChangeArrowheads="1" noCrop="1"/>
          </p:cNvPicPr>
          <p:nvPr/>
        </p:nvPicPr>
        <p:blipFill>
          <a:blip r:embed="rId3" cstate="print"/>
          <a:srcRect/>
          <a:stretch>
            <a:fillRect/>
          </a:stretch>
        </p:blipFill>
        <p:spPr bwMode="auto">
          <a:xfrm>
            <a:off x="228600" y="1828800"/>
            <a:ext cx="704850" cy="828675"/>
          </a:xfrm>
          <a:prstGeom prst="rect">
            <a:avLst/>
          </a:prstGeom>
          <a:noFill/>
        </p:spPr>
      </p:pic>
      <p:pic>
        <p:nvPicPr>
          <p:cNvPr id="56325" name="Picture 5" descr="MMj02839880000[1]"/>
          <p:cNvPicPr>
            <a:picLocks noChangeAspect="1" noChangeArrowheads="1" noCrop="1"/>
          </p:cNvPicPr>
          <p:nvPr/>
        </p:nvPicPr>
        <p:blipFill>
          <a:blip r:embed="rId3" cstate="print"/>
          <a:srcRect/>
          <a:stretch>
            <a:fillRect/>
          </a:stretch>
        </p:blipFill>
        <p:spPr bwMode="auto">
          <a:xfrm>
            <a:off x="304800" y="228600"/>
            <a:ext cx="704850" cy="828675"/>
          </a:xfrm>
          <a:prstGeom prst="rect">
            <a:avLst/>
          </a:prstGeom>
          <a:noFill/>
        </p:spPr>
      </p:pic>
      <p:pic>
        <p:nvPicPr>
          <p:cNvPr id="56326" name="Picture 6" descr="MMj02839880000[1]"/>
          <p:cNvPicPr>
            <a:picLocks noChangeAspect="1" noChangeArrowheads="1" noCrop="1"/>
          </p:cNvPicPr>
          <p:nvPr/>
        </p:nvPicPr>
        <p:blipFill>
          <a:blip r:embed="rId3" cstate="print"/>
          <a:srcRect/>
          <a:stretch>
            <a:fillRect/>
          </a:stretch>
        </p:blipFill>
        <p:spPr bwMode="auto">
          <a:xfrm>
            <a:off x="228600" y="3429000"/>
            <a:ext cx="704850" cy="828675"/>
          </a:xfrm>
          <a:prstGeom prst="rect">
            <a:avLst/>
          </a:prstGeom>
          <a:noFill/>
        </p:spPr>
      </p:pic>
      <p:pic>
        <p:nvPicPr>
          <p:cNvPr id="56327" name="Picture 7" descr="MMj02839880000[1]"/>
          <p:cNvPicPr>
            <a:picLocks noChangeAspect="1" noChangeArrowheads="1" noCrop="1"/>
          </p:cNvPicPr>
          <p:nvPr/>
        </p:nvPicPr>
        <p:blipFill>
          <a:blip r:embed="rId3" cstate="print"/>
          <a:srcRect/>
          <a:stretch>
            <a:fillRect/>
          </a:stretch>
        </p:blipFill>
        <p:spPr bwMode="auto">
          <a:xfrm>
            <a:off x="228600" y="4648200"/>
            <a:ext cx="704850" cy="828675"/>
          </a:xfrm>
          <a:prstGeom prst="rect">
            <a:avLst/>
          </a:prstGeom>
          <a:noFill/>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04800"/>
            <a:ext cx="8229600" cy="1143000"/>
          </a:xfrm>
        </p:spPr>
        <p:txBody>
          <a:bodyPr/>
          <a:lstStyle/>
          <a:p>
            <a:r>
              <a:rPr lang="en-US" sz="4000"/>
              <a:t>Tucson Title Insurance Co. v. D’Ascoli</a:t>
            </a:r>
          </a:p>
        </p:txBody>
      </p:sp>
      <p:sp>
        <p:nvSpPr>
          <p:cNvPr id="19459" name="Rectangle 3"/>
          <p:cNvSpPr>
            <a:spLocks noGrp="1" noChangeArrowheads="1"/>
          </p:cNvSpPr>
          <p:nvPr>
            <p:ph idx="1"/>
          </p:nvPr>
        </p:nvSpPr>
        <p:spPr>
          <a:xfrm>
            <a:off x="457200" y="1752600"/>
            <a:ext cx="8229600" cy="4648200"/>
          </a:xfrm>
        </p:spPr>
        <p:txBody>
          <a:bodyPr/>
          <a:lstStyle/>
          <a:p>
            <a:r>
              <a:rPr lang="en-US"/>
              <a:t>Decision</a:t>
            </a:r>
          </a:p>
          <a:p>
            <a:pPr lvl="1">
              <a:buFontTx/>
              <a:buNone/>
            </a:pPr>
            <a:r>
              <a:rPr lang="en-US"/>
              <a:t>The court found the escrow company clearly violated the escrow instructions.</a:t>
            </a:r>
          </a:p>
          <a:p>
            <a:pPr lvl="1">
              <a:buFontTx/>
              <a:buNone/>
            </a:pPr>
            <a:r>
              <a:rPr lang="en-US"/>
              <a:t>By failing to adhere to the escrow instructions, the escrow company breached its fiduciary duty to D’Ascoli.</a:t>
            </a:r>
          </a:p>
          <a:p>
            <a:pPr lvl="1">
              <a:buFontTx/>
              <a:buNone/>
            </a:pPr>
            <a:r>
              <a:rPr lang="en-US"/>
              <a:t>The court also stated that any deed secured without complying with the escrow instructions is of no effect.</a:t>
            </a:r>
          </a:p>
        </p:txBody>
      </p:sp>
      <p:pic>
        <p:nvPicPr>
          <p:cNvPr id="19460" name="Picture 4" descr="MMj02839880000[1]"/>
          <p:cNvPicPr>
            <a:picLocks noChangeAspect="1" noChangeArrowheads="1" noCrop="1"/>
          </p:cNvPicPr>
          <p:nvPr/>
        </p:nvPicPr>
        <p:blipFill>
          <a:blip r:embed="rId3" cstate="print"/>
          <a:srcRect/>
          <a:stretch>
            <a:fillRect/>
          </a:stretch>
        </p:blipFill>
        <p:spPr bwMode="auto">
          <a:xfrm>
            <a:off x="304800" y="2133600"/>
            <a:ext cx="704850" cy="828675"/>
          </a:xfrm>
          <a:prstGeom prst="rect">
            <a:avLst/>
          </a:prstGeom>
          <a:noFill/>
        </p:spPr>
      </p:pic>
      <p:pic>
        <p:nvPicPr>
          <p:cNvPr id="19461" name="Picture 5" descr="MMj02839880000[1]"/>
          <p:cNvPicPr>
            <a:picLocks noChangeAspect="1" noChangeArrowheads="1" noCrop="1"/>
          </p:cNvPicPr>
          <p:nvPr/>
        </p:nvPicPr>
        <p:blipFill>
          <a:blip r:embed="rId3" cstate="print"/>
          <a:srcRect/>
          <a:stretch>
            <a:fillRect/>
          </a:stretch>
        </p:blipFill>
        <p:spPr bwMode="auto">
          <a:xfrm>
            <a:off x="228600" y="3048000"/>
            <a:ext cx="704850" cy="828675"/>
          </a:xfrm>
          <a:prstGeom prst="rect">
            <a:avLst/>
          </a:prstGeom>
          <a:noFill/>
        </p:spPr>
      </p:pic>
      <p:pic>
        <p:nvPicPr>
          <p:cNvPr id="19462" name="Picture 6" descr="MMj02839880000[1]"/>
          <p:cNvPicPr>
            <a:picLocks noChangeAspect="1" noChangeArrowheads="1" noCrop="1"/>
          </p:cNvPicPr>
          <p:nvPr/>
        </p:nvPicPr>
        <p:blipFill>
          <a:blip r:embed="rId3" cstate="print"/>
          <a:srcRect/>
          <a:stretch>
            <a:fillRect/>
          </a:stretch>
        </p:blipFill>
        <p:spPr bwMode="auto">
          <a:xfrm>
            <a:off x="304800" y="4495800"/>
            <a:ext cx="704850" cy="828675"/>
          </a:xfrm>
          <a:prstGeom prst="rect">
            <a:avLst/>
          </a:prstGeom>
          <a:noFill/>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r>
              <a:rPr lang="en-US"/>
              <a:t>Burkons v. Ticor Title Ins. Co.</a:t>
            </a:r>
          </a:p>
        </p:txBody>
      </p:sp>
      <p:sp>
        <p:nvSpPr>
          <p:cNvPr id="20483" name="Rectangle 3"/>
          <p:cNvSpPr>
            <a:spLocks noGrp="1" noChangeArrowheads="1"/>
          </p:cNvSpPr>
          <p:nvPr>
            <p:ph idx="1"/>
          </p:nvPr>
        </p:nvSpPr>
        <p:spPr>
          <a:xfrm>
            <a:off x="457200" y="1219200"/>
            <a:ext cx="8229600" cy="5486400"/>
          </a:xfrm>
        </p:spPr>
        <p:txBody>
          <a:bodyPr/>
          <a:lstStyle/>
          <a:p>
            <a:r>
              <a:rPr lang="en-US" sz="2800"/>
              <a:t>Decision</a:t>
            </a:r>
          </a:p>
          <a:p>
            <a:pPr lvl="1">
              <a:buFontTx/>
              <a:buNone/>
            </a:pPr>
            <a:r>
              <a:rPr lang="en-US" sz="2400"/>
              <a:t>The court held that Ticor violated the escrow instructions by recording the lien holder of the construction loan in first position.</a:t>
            </a:r>
          </a:p>
          <a:p>
            <a:pPr lvl="1">
              <a:buFontTx/>
              <a:buNone/>
            </a:pPr>
            <a:r>
              <a:rPr lang="en-US" sz="2400"/>
              <a:t>The court cited Tucson v. D’Ascoli, in that “an escrow agent which fails to follow the escrow instructions breaches its contract, and the parties to the escrow may recover ‘all damages resulting from any deviation’ from the escrow instructions.:</a:t>
            </a:r>
          </a:p>
          <a:p>
            <a:pPr lvl="1">
              <a:buFontTx/>
              <a:buNone/>
            </a:pPr>
            <a:r>
              <a:rPr lang="en-US" sz="2400"/>
              <a:t>The court further stated that an escrow agent should be aware of all provisions contained in the escrow documents and, in the case of any ambiguity, should seek clarification from the parties.</a:t>
            </a:r>
          </a:p>
        </p:txBody>
      </p:sp>
      <p:pic>
        <p:nvPicPr>
          <p:cNvPr id="20484" name="Picture 4" descr="MMj02839880000[1]"/>
          <p:cNvPicPr>
            <a:picLocks noChangeAspect="1" noChangeArrowheads="1" noCrop="1"/>
          </p:cNvPicPr>
          <p:nvPr/>
        </p:nvPicPr>
        <p:blipFill>
          <a:blip r:embed="rId3" cstate="print"/>
          <a:srcRect/>
          <a:stretch>
            <a:fillRect/>
          </a:stretch>
        </p:blipFill>
        <p:spPr bwMode="auto">
          <a:xfrm>
            <a:off x="304800" y="1600200"/>
            <a:ext cx="704850" cy="828675"/>
          </a:xfrm>
          <a:prstGeom prst="rect">
            <a:avLst/>
          </a:prstGeom>
          <a:noFill/>
        </p:spPr>
      </p:pic>
      <p:pic>
        <p:nvPicPr>
          <p:cNvPr id="20485" name="Picture 5" descr="MMj02839880000[1]"/>
          <p:cNvPicPr>
            <a:picLocks noChangeAspect="1" noChangeArrowheads="1" noCrop="1"/>
          </p:cNvPicPr>
          <p:nvPr/>
        </p:nvPicPr>
        <p:blipFill>
          <a:blip r:embed="rId3" cstate="print"/>
          <a:srcRect/>
          <a:stretch>
            <a:fillRect/>
          </a:stretch>
        </p:blipFill>
        <p:spPr bwMode="auto">
          <a:xfrm>
            <a:off x="304800" y="2743200"/>
            <a:ext cx="704850" cy="828675"/>
          </a:xfrm>
          <a:prstGeom prst="rect">
            <a:avLst/>
          </a:prstGeom>
          <a:noFill/>
        </p:spPr>
      </p:pic>
      <p:pic>
        <p:nvPicPr>
          <p:cNvPr id="20486" name="Picture 6" descr="MMj02839880000[1]"/>
          <p:cNvPicPr>
            <a:picLocks noChangeAspect="1" noChangeArrowheads="1" noCrop="1"/>
          </p:cNvPicPr>
          <p:nvPr/>
        </p:nvPicPr>
        <p:blipFill>
          <a:blip r:embed="rId3" cstate="print"/>
          <a:srcRect/>
          <a:stretch>
            <a:fillRect/>
          </a:stretch>
        </p:blipFill>
        <p:spPr bwMode="auto">
          <a:xfrm>
            <a:off x="304800" y="4648200"/>
            <a:ext cx="704850" cy="828675"/>
          </a:xfrm>
          <a:prstGeom prst="rect">
            <a:avLst/>
          </a:prstGeom>
          <a:noFill/>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Unit 4: Title Commitment</a:t>
            </a:r>
          </a:p>
        </p:txBody>
      </p:sp>
      <p:pic>
        <p:nvPicPr>
          <p:cNvPr id="11268" name="Picture 4" descr="title"/>
          <p:cNvPicPr>
            <a:picLocks noChangeAspect="1" noChangeArrowheads="1"/>
          </p:cNvPicPr>
          <p:nvPr/>
        </p:nvPicPr>
        <p:blipFill>
          <a:blip r:embed="rId3" cstate="print"/>
          <a:srcRect/>
          <a:stretch>
            <a:fillRect/>
          </a:stretch>
        </p:blipFill>
        <p:spPr bwMode="auto">
          <a:xfrm>
            <a:off x="2438400" y="1447800"/>
            <a:ext cx="4648200" cy="4196292"/>
          </a:xfrm>
          <a:prstGeom prst="rect">
            <a:avLst/>
          </a:prstGeom>
          <a:noFill/>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3810000"/>
            <a:ext cx="8229600" cy="2514600"/>
          </a:xfrm>
        </p:spPr>
        <p:txBody>
          <a:bodyPr/>
          <a:lstStyle/>
          <a:p>
            <a:r>
              <a:rPr lang="en-US" sz="4000"/>
              <a:t>Take 5 minutes to complete as a group</a:t>
            </a:r>
          </a:p>
        </p:txBody>
      </p:sp>
      <p:sp>
        <p:nvSpPr>
          <p:cNvPr id="12292" name="WordArt 4"/>
          <p:cNvSpPr>
            <a:spLocks noChangeArrowheads="1" noChangeShapeType="1" noTextEdit="1"/>
          </p:cNvSpPr>
          <p:nvPr/>
        </p:nvSpPr>
        <p:spPr bwMode="auto">
          <a:xfrm rot="-774515">
            <a:off x="2438400" y="533400"/>
            <a:ext cx="4267200" cy="2819400"/>
          </a:xfrm>
          <a:prstGeom prst="rect">
            <a:avLst/>
          </a:prstGeom>
        </p:spPr>
        <p:txBody>
          <a:bodyPr wrap="none" fromWordArt="1">
            <a:prstTxWarp prst="textDeflateBottom">
              <a:avLst>
                <a:gd name="adj" fmla="val 77139"/>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0">
                  <a:gsLst>
                    <a:gs pos="0">
                      <a:srgbClr val="707070"/>
                    </a:gs>
                    <a:gs pos="50000">
                      <a:srgbClr val="FFFFFF"/>
                    </a:gs>
                    <a:gs pos="100000">
                      <a:srgbClr val="707070"/>
                    </a:gs>
                  </a:gsLst>
                  <a:lin ang="3474515" scaled="1"/>
                </a:gradFill>
                <a:latin typeface="Impact"/>
              </a:rPr>
              <a:t>Quiz</a:t>
            </a: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0"/>
            <a:ext cx="8839200" cy="1143000"/>
          </a:xfrm>
        </p:spPr>
        <p:txBody>
          <a:bodyPr/>
          <a:lstStyle/>
          <a:p>
            <a:r>
              <a:rPr lang="en-US" sz="4800" b="1"/>
              <a:t>Title Commitment Sections</a:t>
            </a:r>
          </a:p>
        </p:txBody>
      </p:sp>
      <p:sp>
        <p:nvSpPr>
          <p:cNvPr id="44035" name="Rectangle 3"/>
          <p:cNvSpPr>
            <a:spLocks noGrp="1" noChangeArrowheads="1"/>
          </p:cNvSpPr>
          <p:nvPr>
            <p:ph idx="1"/>
          </p:nvPr>
        </p:nvSpPr>
        <p:spPr>
          <a:xfrm>
            <a:off x="457200" y="1295400"/>
            <a:ext cx="8229600" cy="5257800"/>
          </a:xfrm>
        </p:spPr>
        <p:txBody>
          <a:bodyPr/>
          <a:lstStyle/>
          <a:p>
            <a:pPr algn="ctr"/>
            <a:r>
              <a:rPr lang="en-US" sz="4000"/>
              <a:t>Schedule A</a:t>
            </a:r>
          </a:p>
          <a:p>
            <a:pPr algn="ctr">
              <a:buFont typeface="Wingdings" pitchFamily="2" charset="2"/>
              <a:buNone/>
            </a:pPr>
            <a:endParaRPr lang="en-US" sz="4000"/>
          </a:p>
          <a:p>
            <a:pPr algn="ctr"/>
            <a:r>
              <a:rPr lang="en-US" sz="4000"/>
              <a:t>Schedule B</a:t>
            </a:r>
          </a:p>
          <a:p>
            <a:pPr algn="ctr">
              <a:buFont typeface="Wingdings" pitchFamily="2" charset="2"/>
              <a:buNone/>
            </a:pPr>
            <a:endParaRPr lang="en-US" sz="4000"/>
          </a:p>
          <a:p>
            <a:pPr algn="ctr"/>
            <a:r>
              <a:rPr lang="en-US" sz="4000"/>
              <a:t>Requirements</a:t>
            </a:r>
          </a:p>
          <a:p>
            <a:pPr algn="ctr">
              <a:buFont typeface="Wingdings" pitchFamily="2" charset="2"/>
              <a:buNone/>
            </a:pPr>
            <a:endParaRPr lang="en-US" sz="4000"/>
          </a:p>
          <a:p>
            <a:pPr algn="ctr"/>
            <a:r>
              <a:rPr lang="en-US" sz="4000"/>
              <a:t>Exclusions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20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20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5">
                                            <p:txEl>
                                              <p:pRg st="4" end="4"/>
                                            </p:txEl>
                                          </p:spTgt>
                                        </p:tgtEl>
                                        <p:attrNameLst>
                                          <p:attrName>style.visibility</p:attrName>
                                        </p:attrNameLst>
                                      </p:cBhvr>
                                      <p:to>
                                        <p:strVal val="visible"/>
                                      </p:to>
                                    </p:set>
                                    <p:animEffect transition="in" filter="fade">
                                      <p:cBhvr>
                                        <p:cTn id="22" dur="2000"/>
                                        <p:tgtEl>
                                          <p:spTgt spid="440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animEffect transition="in" filter="fade">
                                      <p:cBhvr>
                                        <p:cTn id="27" dur="20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43000"/>
          </a:xfrm>
        </p:spPr>
        <p:txBody>
          <a:bodyPr/>
          <a:lstStyle/>
          <a:p>
            <a:r>
              <a:rPr lang="en-US" sz="4800" b="1"/>
              <a:t>Title Commitment Issues</a:t>
            </a:r>
          </a:p>
        </p:txBody>
      </p:sp>
      <p:sp>
        <p:nvSpPr>
          <p:cNvPr id="46083" name="Rectangle 3"/>
          <p:cNvSpPr>
            <a:spLocks noGrp="1" noChangeArrowheads="1"/>
          </p:cNvSpPr>
          <p:nvPr>
            <p:ph idx="1"/>
          </p:nvPr>
        </p:nvSpPr>
        <p:spPr>
          <a:xfrm>
            <a:off x="457200" y="1447800"/>
            <a:ext cx="8229600" cy="5105400"/>
          </a:xfrm>
        </p:spPr>
        <p:txBody>
          <a:bodyPr/>
          <a:lstStyle/>
          <a:p>
            <a:pPr algn="ctr"/>
            <a:r>
              <a:rPr lang="en-US" sz="3600"/>
              <a:t>Easements</a:t>
            </a:r>
          </a:p>
          <a:p>
            <a:pPr algn="ctr">
              <a:buFont typeface="Wingdings" pitchFamily="2" charset="2"/>
              <a:buNone/>
            </a:pPr>
            <a:endParaRPr lang="en-US" sz="3600"/>
          </a:p>
          <a:p>
            <a:pPr algn="ctr"/>
            <a:r>
              <a:rPr lang="en-US" sz="3600"/>
              <a:t>CC&amp;Rs and Other Deed Restrictions</a:t>
            </a:r>
          </a:p>
          <a:p>
            <a:pPr algn="ctr">
              <a:buFont typeface="Wingdings" pitchFamily="2" charset="2"/>
              <a:buNone/>
            </a:pPr>
            <a:endParaRPr lang="en-US" sz="3600"/>
          </a:p>
          <a:p>
            <a:pPr algn="ctr"/>
            <a:r>
              <a:rPr lang="en-US" sz="3600"/>
              <a:t>Access</a:t>
            </a:r>
          </a:p>
          <a:p>
            <a:pPr algn="ctr">
              <a:buFont typeface="Wingdings" pitchFamily="2" charset="2"/>
              <a:buNone/>
            </a:pPr>
            <a:endParaRPr lang="en-US" sz="3600"/>
          </a:p>
          <a:p>
            <a:pPr algn="ctr"/>
            <a:r>
              <a:rPr lang="en-US" sz="3600"/>
              <a:t>Judgments, Liens, and Bankruptcy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fade">
                                      <p:cBhvr>
                                        <p:cTn id="12" dur="2000"/>
                                        <p:tgtEl>
                                          <p:spTgt spid="46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20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pRg st="4" end="4"/>
                                            </p:txEl>
                                          </p:spTgt>
                                        </p:tgtEl>
                                        <p:attrNameLst>
                                          <p:attrName>style.visibility</p:attrName>
                                        </p:attrNameLst>
                                      </p:cBhvr>
                                      <p:to>
                                        <p:strVal val="visible"/>
                                      </p:to>
                                    </p:set>
                                    <p:animEffect transition="in" filter="fade">
                                      <p:cBhvr>
                                        <p:cTn id="22" dur="2000"/>
                                        <p:tgtEl>
                                          <p:spTgt spid="4608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animEffect transition="in" filter="fade">
                                      <p:cBhvr>
                                        <p:cTn id="27" dur="20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229600" cy="1143000"/>
          </a:xfrm>
        </p:spPr>
        <p:txBody>
          <a:bodyPr/>
          <a:lstStyle/>
          <a:p>
            <a:r>
              <a:rPr lang="en-US" sz="4000" b="1" dirty="0"/>
              <a:t>Risks – Failing to Understand</a:t>
            </a:r>
          </a:p>
        </p:txBody>
      </p:sp>
      <p:sp>
        <p:nvSpPr>
          <p:cNvPr id="31747" name="Rectangle 3"/>
          <p:cNvSpPr>
            <a:spLocks noGrp="1" noChangeArrowheads="1"/>
          </p:cNvSpPr>
          <p:nvPr>
            <p:ph idx="1"/>
          </p:nvPr>
        </p:nvSpPr>
        <p:spPr>
          <a:xfrm>
            <a:off x="457200" y="2057400"/>
            <a:ext cx="8229600" cy="4495800"/>
          </a:xfrm>
        </p:spPr>
        <p:txBody>
          <a:bodyPr/>
          <a:lstStyle/>
          <a:p>
            <a:r>
              <a:rPr lang="en-US" i="1" dirty="0"/>
              <a:t>Buyers’ failure to obtain financing</a:t>
            </a:r>
            <a:endParaRPr lang="en-US" dirty="0"/>
          </a:p>
          <a:p>
            <a:r>
              <a:rPr lang="en-US" i="1" dirty="0"/>
              <a:t>Failure to provide adequate guidance for a buyer with low to moderate income </a:t>
            </a:r>
            <a:endParaRPr lang="en-US" dirty="0"/>
          </a:p>
          <a:p>
            <a:pPr>
              <a:buNone/>
            </a:pPr>
            <a:r>
              <a:rPr lang="en-US" i="1" dirty="0"/>
              <a:t>   or less than perfect credit history</a:t>
            </a:r>
            <a:endParaRPr lang="en-US" dirty="0"/>
          </a:p>
          <a:p>
            <a:r>
              <a:rPr lang="en-US" i="1" dirty="0"/>
              <a:t>Others…</a:t>
            </a:r>
            <a:endParaRPr lang="en-US" dirty="0"/>
          </a:p>
          <a:p>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20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fade">
                                      <p:cBhvr>
                                        <p:cTn id="17" dur="20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fade">
                                      <p:cBhvr>
                                        <p:cTn id="22" dur="2000"/>
                                        <p:tgtEl>
                                          <p:spTgt spid="317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fade">
                                      <p:cBhvr>
                                        <p:cTn id="27" dur="20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MPj04383690000[1]"/>
          <p:cNvPicPr>
            <a:picLocks noChangeAspect="1" noChangeArrowheads="1"/>
          </p:cNvPicPr>
          <p:nvPr/>
        </p:nvPicPr>
        <p:blipFill>
          <a:blip r:embed="rId3" cstate="print"/>
          <a:srcRect/>
          <a:stretch>
            <a:fillRect/>
          </a:stretch>
        </p:blipFill>
        <p:spPr bwMode="auto">
          <a:xfrm>
            <a:off x="990600" y="247650"/>
            <a:ext cx="7391400" cy="5543550"/>
          </a:xfrm>
          <a:prstGeom prst="rect">
            <a:avLst/>
          </a:prstGeom>
          <a:noFill/>
        </p:spPr>
      </p:pic>
      <p:sp>
        <p:nvSpPr>
          <p:cNvPr id="47106" name="Rectangle 2"/>
          <p:cNvSpPr>
            <a:spLocks noGrp="1" noChangeArrowheads="1"/>
          </p:cNvSpPr>
          <p:nvPr>
            <p:ph type="title"/>
          </p:nvPr>
        </p:nvSpPr>
        <p:spPr>
          <a:xfrm>
            <a:off x="457200" y="2209800"/>
            <a:ext cx="8229600" cy="2057400"/>
          </a:xfrm>
        </p:spPr>
        <p:txBody>
          <a:bodyPr>
            <a:normAutofit fontScale="90000"/>
          </a:bodyPr>
          <a:lstStyle/>
          <a:p>
            <a:br>
              <a:rPr lang="en-US" sz="4800" b="1">
                <a:solidFill>
                  <a:srgbClr val="000000"/>
                </a:solidFill>
                <a:effectLst>
                  <a:outerShdw blurRad="38100" dist="38100" dir="2700000" algn="tl">
                    <a:srgbClr val="FFFFFF"/>
                  </a:outerShdw>
                </a:effectLst>
              </a:rPr>
            </a:br>
            <a:r>
              <a:rPr lang="en-US" sz="4800" b="1">
                <a:solidFill>
                  <a:srgbClr val="000000"/>
                </a:solidFill>
                <a:effectLst>
                  <a:outerShdw blurRad="38100" dist="38100" dir="2700000" algn="tl">
                    <a:srgbClr val="FFFFFF"/>
                  </a:outerShdw>
                </a:effectLst>
              </a:rPr>
              <a:t>5 minute</a:t>
            </a:r>
            <a:br>
              <a:rPr lang="en-US" sz="4800" b="1">
                <a:solidFill>
                  <a:srgbClr val="000000"/>
                </a:solidFill>
                <a:effectLst>
                  <a:outerShdw blurRad="38100" dist="38100" dir="2700000" algn="tl">
                    <a:srgbClr val="FFFFFF"/>
                  </a:outerShdw>
                </a:effectLst>
              </a:rPr>
            </a:br>
            <a:r>
              <a:rPr lang="en-US" sz="4800" b="1">
                <a:solidFill>
                  <a:srgbClr val="000000"/>
                </a:solidFill>
                <a:effectLst>
                  <a:outerShdw blurRad="38100" dist="38100" dir="2700000" algn="tl">
                    <a:srgbClr val="FFFFFF"/>
                  </a:outerShdw>
                </a:effectLst>
              </a:rPr>
              <a:t>Roundtable Discussion</a:t>
            </a:r>
            <a:br>
              <a:rPr lang="en-US" sz="4800" b="1">
                <a:solidFill>
                  <a:srgbClr val="000000"/>
                </a:solidFill>
                <a:effectLst>
                  <a:outerShdw blurRad="38100" dist="38100" dir="2700000" algn="tl">
                    <a:srgbClr val="FFFFFF"/>
                  </a:outerShdw>
                </a:effectLst>
              </a:rPr>
            </a:br>
            <a:endParaRPr lang="en-US" sz="4800" b="1">
              <a:solidFill>
                <a:srgbClr val="000000"/>
              </a:solidFill>
              <a:effectLst>
                <a:outerShdw blurRad="38100" dist="38100" dir="2700000" algn="tl">
                  <a:srgbClr val="FFFFFF"/>
                </a:outerShdw>
              </a:effectLst>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Forms of Holding Title</a:t>
            </a:r>
          </a:p>
        </p:txBody>
      </p:sp>
      <p:sp>
        <p:nvSpPr>
          <p:cNvPr id="48131" name="Rectangle 3"/>
          <p:cNvSpPr>
            <a:spLocks noGrp="1" noChangeArrowheads="1"/>
          </p:cNvSpPr>
          <p:nvPr>
            <p:ph idx="1"/>
          </p:nvPr>
        </p:nvSpPr>
        <p:spPr/>
        <p:txBody>
          <a:bodyPr/>
          <a:lstStyle/>
          <a:p>
            <a:r>
              <a:rPr lang="en-US"/>
              <a:t>Risks</a:t>
            </a:r>
          </a:p>
          <a:p>
            <a:pPr lvl="1"/>
            <a:r>
              <a:rPr lang="en-US"/>
              <a:t>Failure to advise buyers to seek appropriate advice (legal, tax, estate planning)</a:t>
            </a:r>
          </a:p>
          <a:p>
            <a:pPr lvl="1"/>
            <a:r>
              <a:rPr lang="en-US"/>
              <a:t>Seller’s inability to convey title</a:t>
            </a:r>
          </a:p>
          <a:p>
            <a:pPr lvl="1"/>
            <a:r>
              <a:rPr lang="en-US"/>
              <a:t>Delayed closing</a:t>
            </a:r>
          </a:p>
          <a:p>
            <a:pPr lvl="1"/>
            <a:r>
              <a:rPr lang="en-US"/>
              <a:t>Enforceability issues</a:t>
            </a:r>
          </a:p>
          <a:p>
            <a:pPr lvl="1">
              <a:buFontTx/>
              <a:buNone/>
            </a:pPr>
            <a:endParaRPr lang="en-US">
              <a:solidFill>
                <a:schemeClr val="folHlink"/>
              </a:solidFill>
            </a:endParaRPr>
          </a:p>
          <a:p>
            <a:pPr lvl="1">
              <a:buFontTx/>
              <a:buNone/>
            </a:pPr>
            <a:r>
              <a:rPr lang="en-US" sz="3600">
                <a:solidFill>
                  <a:schemeClr val="folHlink"/>
                </a:solidFill>
              </a:rPr>
              <a:t>Any others?</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Deeds</a:t>
            </a:r>
          </a:p>
        </p:txBody>
      </p:sp>
      <p:sp>
        <p:nvSpPr>
          <p:cNvPr id="49155" name="Rectangle 3"/>
          <p:cNvSpPr>
            <a:spLocks noGrp="1" noChangeArrowheads="1"/>
          </p:cNvSpPr>
          <p:nvPr>
            <p:ph idx="1"/>
          </p:nvPr>
        </p:nvSpPr>
        <p:spPr/>
        <p:txBody>
          <a:bodyPr/>
          <a:lstStyle/>
          <a:p>
            <a:r>
              <a:rPr lang="en-US"/>
              <a:t>Risks</a:t>
            </a:r>
          </a:p>
          <a:p>
            <a:pPr lvl="1"/>
            <a:r>
              <a:rPr lang="en-US"/>
              <a:t>Mistakes and omissions</a:t>
            </a:r>
          </a:p>
          <a:p>
            <a:pPr lvl="1"/>
            <a:r>
              <a:rPr lang="en-US"/>
              <a:t>Improper form</a:t>
            </a:r>
          </a:p>
          <a:p>
            <a:pPr lvl="1"/>
            <a:r>
              <a:rPr lang="en-US"/>
              <a:t>Failure to meet legal requirements</a:t>
            </a:r>
          </a:p>
          <a:p>
            <a:pPr lvl="1"/>
            <a:r>
              <a:rPr lang="en-US"/>
              <a:t>Going unrecorded</a:t>
            </a:r>
          </a:p>
          <a:p>
            <a:pPr lvl="1"/>
            <a:endParaRPr lang="en-US"/>
          </a:p>
          <a:p>
            <a:pPr lvl="1">
              <a:buFontTx/>
              <a:buNone/>
            </a:pPr>
            <a:r>
              <a:rPr lang="en-US" sz="3600">
                <a:solidFill>
                  <a:schemeClr val="folHlink"/>
                </a:solidFill>
              </a:rPr>
              <a:t>Any others?</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381000" y="3810000"/>
            <a:ext cx="8229600" cy="2514600"/>
          </a:xfrm>
        </p:spPr>
        <p:txBody>
          <a:bodyPr/>
          <a:lstStyle/>
          <a:p>
            <a:r>
              <a:rPr lang="en-US" sz="4000" dirty="0"/>
              <a:t>Take 3 minutes to complete as a group</a:t>
            </a:r>
          </a:p>
        </p:txBody>
      </p:sp>
      <p:sp>
        <p:nvSpPr>
          <p:cNvPr id="12292" name="WordArt 4"/>
          <p:cNvSpPr>
            <a:spLocks noChangeArrowheads="1" noChangeShapeType="1" noTextEdit="1"/>
          </p:cNvSpPr>
          <p:nvPr/>
        </p:nvSpPr>
        <p:spPr bwMode="auto">
          <a:xfrm rot="-774515">
            <a:off x="2438400" y="533400"/>
            <a:ext cx="4267200" cy="2819400"/>
          </a:xfrm>
          <a:prstGeom prst="rect">
            <a:avLst/>
          </a:prstGeom>
        </p:spPr>
        <p:txBody>
          <a:bodyPr wrap="none" fromWordArt="1">
            <a:prstTxWarp prst="textDeflateBottom">
              <a:avLst>
                <a:gd name="adj" fmla="val 77139"/>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0">
                  <a:gsLst>
                    <a:gs pos="0">
                      <a:srgbClr val="707070"/>
                    </a:gs>
                    <a:gs pos="50000">
                      <a:srgbClr val="FFFFFF"/>
                    </a:gs>
                    <a:gs pos="100000">
                      <a:srgbClr val="707070"/>
                    </a:gs>
                  </a:gsLst>
                  <a:lin ang="3474515" scaled="1"/>
                </a:gradFill>
                <a:latin typeface="Impact"/>
              </a:rPr>
              <a:t>Quiz</a:t>
            </a:r>
          </a:p>
        </p:txBody>
      </p:sp>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losing"/>
          <p:cNvPicPr>
            <a:picLocks noChangeAspect="1" noChangeArrowheads="1"/>
          </p:cNvPicPr>
          <p:nvPr/>
        </p:nvPicPr>
        <p:blipFill>
          <a:blip r:embed="rId3" cstate="print"/>
          <a:srcRect/>
          <a:stretch>
            <a:fillRect/>
          </a:stretch>
        </p:blipFill>
        <p:spPr bwMode="auto">
          <a:xfrm>
            <a:off x="990600" y="152400"/>
            <a:ext cx="7569200" cy="5676900"/>
          </a:xfrm>
          <a:prstGeom prst="rect">
            <a:avLst/>
          </a:prstGeom>
          <a:noFill/>
        </p:spPr>
      </p:pic>
      <p:sp>
        <p:nvSpPr>
          <p:cNvPr id="13314" name="Rectangle 2"/>
          <p:cNvSpPr>
            <a:spLocks noGrp="1" noChangeArrowheads="1"/>
          </p:cNvSpPr>
          <p:nvPr>
            <p:ph type="title"/>
          </p:nvPr>
        </p:nvSpPr>
        <p:spPr>
          <a:xfrm>
            <a:off x="533400" y="3200400"/>
            <a:ext cx="8229600" cy="1143000"/>
          </a:xfrm>
        </p:spPr>
        <p:txBody>
          <a:bodyPr/>
          <a:lstStyle/>
          <a:p>
            <a:r>
              <a:rPr lang="en-US" b="1">
                <a:solidFill>
                  <a:schemeClr val="hlink"/>
                </a:solidFill>
              </a:rPr>
              <a:t>Unit 5: Post-Closing</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Title Insurance Policies</a:t>
            </a:r>
          </a:p>
        </p:txBody>
      </p:sp>
      <p:sp>
        <p:nvSpPr>
          <p:cNvPr id="50179" name="Rectangle 3"/>
          <p:cNvSpPr>
            <a:spLocks noGrp="1" noChangeArrowheads="1"/>
          </p:cNvSpPr>
          <p:nvPr>
            <p:ph idx="1"/>
          </p:nvPr>
        </p:nvSpPr>
        <p:spPr>
          <a:xfrm>
            <a:off x="457200" y="1828800"/>
            <a:ext cx="8229600" cy="4267200"/>
          </a:xfrm>
        </p:spPr>
        <p:txBody>
          <a:bodyPr/>
          <a:lstStyle/>
          <a:p>
            <a:pPr algn="ctr">
              <a:spcAft>
                <a:spcPct val="50000"/>
              </a:spcAft>
            </a:pPr>
            <a:r>
              <a:rPr lang="en-US"/>
              <a:t>Standard</a:t>
            </a:r>
          </a:p>
          <a:p>
            <a:pPr algn="ctr">
              <a:spcAft>
                <a:spcPct val="50000"/>
              </a:spcAft>
            </a:pPr>
            <a:r>
              <a:rPr lang="en-US"/>
              <a:t>Plain Language</a:t>
            </a:r>
          </a:p>
          <a:p>
            <a:pPr algn="ctr">
              <a:spcAft>
                <a:spcPct val="50000"/>
              </a:spcAft>
            </a:pPr>
            <a:r>
              <a:rPr lang="en-US"/>
              <a:t>ALTA</a:t>
            </a:r>
          </a:p>
          <a:p>
            <a:pPr algn="ctr">
              <a:spcAft>
                <a:spcPct val="50000"/>
              </a:spcAft>
            </a:pPr>
            <a:r>
              <a:rPr lang="en-US"/>
              <a:t>Extended Endorsements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fade">
                                      <p:cBhvr>
                                        <p:cTn id="12" dur="2000"/>
                                        <p:tgtEl>
                                          <p:spTgt spid="50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Effect transition="in" filter="fade">
                                      <p:cBhvr>
                                        <p:cTn id="17" dur="2000"/>
                                        <p:tgtEl>
                                          <p:spTgt spid="501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179">
                                            <p:txEl>
                                              <p:pRg st="2" end="2"/>
                                            </p:txEl>
                                          </p:spTgt>
                                        </p:tgtEl>
                                        <p:attrNameLst>
                                          <p:attrName>style.visibility</p:attrName>
                                        </p:attrNameLst>
                                      </p:cBhvr>
                                      <p:to>
                                        <p:strVal val="visible"/>
                                      </p:to>
                                    </p:set>
                                    <p:animEffect transition="in" filter="fade">
                                      <p:cBhvr>
                                        <p:cTn id="22" dur="2000"/>
                                        <p:tgtEl>
                                          <p:spTgt spid="501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179">
                                            <p:txEl>
                                              <p:pRg st="3" end="3"/>
                                            </p:txEl>
                                          </p:spTgt>
                                        </p:tgtEl>
                                        <p:attrNameLst>
                                          <p:attrName>style.visibility</p:attrName>
                                        </p:attrNameLst>
                                      </p:cBhvr>
                                      <p:to>
                                        <p:strVal val="visible"/>
                                      </p:to>
                                    </p:set>
                                    <p:animEffect transition="in" filter="fade">
                                      <p:cBhvr>
                                        <p:cTn id="27" dur="20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sz="4000"/>
              <a:t>Title Insurance Policies </a:t>
            </a:r>
            <a:br>
              <a:rPr lang="en-US" sz="4000"/>
            </a:br>
            <a:r>
              <a:rPr lang="en-US" sz="4000"/>
              <a:t>Protect Against</a:t>
            </a:r>
          </a:p>
        </p:txBody>
      </p:sp>
      <p:sp>
        <p:nvSpPr>
          <p:cNvPr id="51203" name="Rectangle 3"/>
          <p:cNvSpPr>
            <a:spLocks noGrp="1" noChangeArrowheads="1"/>
          </p:cNvSpPr>
          <p:nvPr>
            <p:ph idx="1"/>
          </p:nvPr>
        </p:nvSpPr>
        <p:spPr>
          <a:xfrm>
            <a:off x="457200" y="1752600"/>
            <a:ext cx="8229600" cy="4495800"/>
          </a:xfrm>
        </p:spPr>
        <p:txBody>
          <a:bodyPr/>
          <a:lstStyle/>
          <a:p>
            <a:pPr>
              <a:spcAft>
                <a:spcPct val="60000"/>
              </a:spcAft>
            </a:pPr>
            <a:r>
              <a:rPr lang="en-US"/>
              <a:t>Defects that occurred prior to the policy date</a:t>
            </a:r>
          </a:p>
          <a:p>
            <a:pPr>
              <a:spcAft>
                <a:spcPct val="60000"/>
              </a:spcAft>
            </a:pPr>
            <a:r>
              <a:rPr lang="en-US"/>
              <a:t>Defects in liens and encumbrances</a:t>
            </a:r>
          </a:p>
          <a:p>
            <a:pPr>
              <a:spcAft>
                <a:spcPct val="60000"/>
              </a:spcAft>
            </a:pPr>
            <a:r>
              <a:rPr lang="en-US"/>
              <a:t>Unmarketability of title</a:t>
            </a:r>
          </a:p>
          <a:p>
            <a:pPr>
              <a:spcAft>
                <a:spcPct val="60000"/>
              </a:spcAft>
            </a:pPr>
            <a:r>
              <a:rPr lang="en-US"/>
              <a:t>Lack of a right of legal access</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228600" y="1066800"/>
            <a:ext cx="6705600" cy="5257800"/>
          </a:xfrm>
        </p:spPr>
        <p:txBody>
          <a:bodyPr/>
          <a:lstStyle/>
          <a:p>
            <a:r>
              <a:rPr lang="en-US"/>
              <a:t>What is the significance of the different types of title policies?</a:t>
            </a:r>
          </a:p>
          <a:p>
            <a:endParaRPr lang="en-US"/>
          </a:p>
          <a:p>
            <a:r>
              <a:rPr lang="en-US"/>
              <a:t>Under what circumstances would you recommend a buyer obtain additional coverage through endorsements?</a:t>
            </a:r>
          </a:p>
        </p:txBody>
      </p:sp>
      <p:pic>
        <p:nvPicPr>
          <p:cNvPr id="52230" name="Picture 6" descr="MCj00787110000[1]"/>
          <p:cNvPicPr>
            <a:picLocks noChangeAspect="1" noChangeArrowheads="1"/>
          </p:cNvPicPr>
          <p:nvPr/>
        </p:nvPicPr>
        <p:blipFill>
          <a:blip r:embed="rId3" cstate="print"/>
          <a:srcRect/>
          <a:stretch>
            <a:fillRect/>
          </a:stretch>
        </p:blipFill>
        <p:spPr bwMode="auto">
          <a:xfrm>
            <a:off x="7315200" y="1219200"/>
            <a:ext cx="1622425" cy="393382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20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fade">
                                      <p:cBhvr>
                                        <p:cTn id="12" dur="20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Trustee’s Sales</a:t>
            </a:r>
          </a:p>
        </p:txBody>
      </p:sp>
      <p:sp>
        <p:nvSpPr>
          <p:cNvPr id="53251" name="Rectangle 3"/>
          <p:cNvSpPr>
            <a:spLocks noGrp="1" noChangeArrowheads="1"/>
          </p:cNvSpPr>
          <p:nvPr>
            <p:ph idx="1"/>
          </p:nvPr>
        </p:nvSpPr>
        <p:spPr>
          <a:xfrm>
            <a:off x="228600" y="1600200"/>
            <a:ext cx="8686800" cy="4953000"/>
          </a:xfrm>
        </p:spPr>
        <p:txBody>
          <a:bodyPr/>
          <a:lstStyle/>
          <a:p>
            <a:pPr>
              <a:buFont typeface="Wingdings" pitchFamily="2" charset="2"/>
              <a:buNone/>
            </a:pPr>
            <a:r>
              <a:rPr lang="en-US"/>
              <a:t>Under what conditions can a property be sold in a trustee’s sale?</a:t>
            </a:r>
          </a:p>
          <a:p>
            <a:pPr>
              <a:spcAft>
                <a:spcPct val="50000"/>
              </a:spcAft>
            </a:pPr>
            <a:r>
              <a:rPr lang="en-US"/>
              <a:t>Owner has defaulted on payments</a:t>
            </a:r>
          </a:p>
          <a:p>
            <a:pPr>
              <a:spcAft>
                <a:spcPct val="50000"/>
              </a:spcAft>
            </a:pPr>
            <a:r>
              <a:rPr lang="en-US"/>
              <a:t>Notice of the sale has been recorded</a:t>
            </a:r>
          </a:p>
          <a:p>
            <a:pPr>
              <a:spcAft>
                <a:spcPct val="50000"/>
              </a:spcAft>
            </a:pPr>
            <a:r>
              <a:rPr lang="en-US"/>
              <a:t>90 days have passed since the recording of the notice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20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fade">
                                      <p:cBhvr>
                                        <p:cTn id="12" dur="2000"/>
                                        <p:tgtEl>
                                          <p:spTgt spid="53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fade">
                                      <p:cBhvr>
                                        <p:cTn id="17" dur="2000"/>
                                        <p:tgtEl>
                                          <p:spTgt spid="532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251">
                                            <p:txEl>
                                              <p:pRg st="2" end="2"/>
                                            </p:txEl>
                                          </p:spTgt>
                                        </p:tgtEl>
                                        <p:attrNameLst>
                                          <p:attrName>style.visibility</p:attrName>
                                        </p:attrNameLst>
                                      </p:cBhvr>
                                      <p:to>
                                        <p:strVal val="visible"/>
                                      </p:to>
                                    </p:set>
                                    <p:animEffect transition="in" filter="fade">
                                      <p:cBhvr>
                                        <p:cTn id="22" dur="2000"/>
                                        <p:tgtEl>
                                          <p:spTgt spid="532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251">
                                            <p:txEl>
                                              <p:pRg st="3" end="3"/>
                                            </p:txEl>
                                          </p:spTgt>
                                        </p:tgtEl>
                                        <p:attrNameLst>
                                          <p:attrName>style.visibility</p:attrName>
                                        </p:attrNameLst>
                                      </p:cBhvr>
                                      <p:to>
                                        <p:strVal val="visible"/>
                                      </p:to>
                                    </p:set>
                                    <p:animEffect transition="in" filter="fade">
                                      <p:cBhvr>
                                        <p:cTn id="27" dur="20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274638"/>
            <a:ext cx="8991600" cy="1143000"/>
          </a:xfrm>
        </p:spPr>
        <p:txBody>
          <a:bodyPr/>
          <a:lstStyle/>
          <a:p>
            <a:pPr algn="l"/>
            <a:r>
              <a:rPr lang="en-US" sz="4000" u="sng"/>
              <a:t>Risks associated with a Trustee’s Sale</a:t>
            </a:r>
          </a:p>
        </p:txBody>
      </p:sp>
      <p:sp>
        <p:nvSpPr>
          <p:cNvPr id="54275" name="Rectangle 3"/>
          <p:cNvSpPr>
            <a:spLocks noGrp="1" noChangeArrowheads="1"/>
          </p:cNvSpPr>
          <p:nvPr>
            <p:ph idx="1"/>
          </p:nvPr>
        </p:nvSpPr>
        <p:spPr>
          <a:xfrm>
            <a:off x="457200" y="1676400"/>
            <a:ext cx="8229600" cy="3429000"/>
          </a:xfrm>
        </p:spPr>
        <p:txBody>
          <a:bodyPr/>
          <a:lstStyle/>
          <a:p>
            <a:pPr>
              <a:spcAft>
                <a:spcPct val="70000"/>
              </a:spcAft>
            </a:pPr>
            <a:r>
              <a:rPr lang="en-US"/>
              <a:t>Property Condition</a:t>
            </a:r>
          </a:p>
          <a:p>
            <a:pPr>
              <a:spcAft>
                <a:spcPct val="70000"/>
              </a:spcAft>
            </a:pPr>
            <a:r>
              <a:rPr lang="en-US"/>
              <a:t>Condition of Title</a:t>
            </a:r>
          </a:p>
          <a:p>
            <a:pPr>
              <a:spcAft>
                <a:spcPct val="70000"/>
              </a:spcAft>
            </a:pPr>
            <a:r>
              <a:rPr lang="en-US"/>
              <a:t>Inability to inspect the property beforehand</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229600" cy="1143000"/>
          </a:xfrm>
        </p:spPr>
        <p:txBody>
          <a:bodyPr/>
          <a:lstStyle/>
          <a:p>
            <a:r>
              <a:rPr lang="en-US" sz="4000" b="1" dirty="0"/>
              <a:t>Banker vs. Broker</a:t>
            </a:r>
          </a:p>
        </p:txBody>
      </p:sp>
      <p:sp>
        <p:nvSpPr>
          <p:cNvPr id="31747" name="Rectangle 3"/>
          <p:cNvSpPr>
            <a:spLocks noGrp="1" noChangeArrowheads="1"/>
          </p:cNvSpPr>
          <p:nvPr>
            <p:ph idx="1"/>
          </p:nvPr>
        </p:nvSpPr>
        <p:spPr>
          <a:xfrm>
            <a:off x="457200" y="2057400"/>
            <a:ext cx="8229600" cy="4495800"/>
          </a:xfrm>
        </p:spPr>
        <p:txBody>
          <a:bodyPr/>
          <a:lstStyle/>
          <a:p>
            <a:r>
              <a:rPr lang="en-US" dirty="0"/>
              <a:t>A mortgage banker originates, underwrites and funds the loan. </a:t>
            </a:r>
          </a:p>
          <a:p>
            <a:endParaRPr lang="en-US" dirty="0"/>
          </a:p>
          <a:p>
            <a:r>
              <a:rPr lang="en-US" dirty="0"/>
              <a:t>A mortgage broker originates the loan and handles the application but doesn’t underwrite or fund the loan.</a:t>
            </a: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20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20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r>
              <a:rPr lang="en-US"/>
              <a:t>Baker v. Gardner</a:t>
            </a:r>
          </a:p>
        </p:txBody>
      </p:sp>
      <p:sp>
        <p:nvSpPr>
          <p:cNvPr id="22531" name="Rectangle 3"/>
          <p:cNvSpPr>
            <a:spLocks noGrp="1" noChangeArrowheads="1"/>
          </p:cNvSpPr>
          <p:nvPr>
            <p:ph idx="1"/>
          </p:nvPr>
        </p:nvSpPr>
        <p:spPr>
          <a:xfrm>
            <a:off x="457200" y="1219200"/>
            <a:ext cx="8229600" cy="5334000"/>
          </a:xfrm>
        </p:spPr>
        <p:txBody>
          <a:bodyPr/>
          <a:lstStyle/>
          <a:p>
            <a:r>
              <a:rPr lang="en-US"/>
              <a:t>Decision</a:t>
            </a:r>
          </a:p>
          <a:p>
            <a:pPr lvl="1">
              <a:buFontTx/>
              <a:buNone/>
            </a:pPr>
            <a:r>
              <a:rPr lang="en-US"/>
              <a:t>The court held that at the core of the anti-deficiency statutes was the desire to protect homeowners from losing everything.</a:t>
            </a:r>
          </a:p>
          <a:p>
            <a:pPr lvl="1">
              <a:buFontTx/>
              <a:buNone/>
            </a:pPr>
            <a:r>
              <a:rPr lang="en-US"/>
              <a:t>Because the property was subject to the anti-deficiency statutes, Gardner’s other personal property was exempt.</a:t>
            </a:r>
          </a:p>
          <a:p>
            <a:pPr lvl="1">
              <a:buFontTx/>
              <a:buNone/>
            </a:pPr>
            <a:r>
              <a:rPr lang="en-US"/>
              <a:t>The court stated that the only remedy creditors could pursue was the property itself and any proceeds of the forced sale.</a:t>
            </a:r>
          </a:p>
          <a:p>
            <a:pPr lvl="1">
              <a:buFontTx/>
              <a:buNone/>
            </a:pPr>
            <a:endParaRPr lang="en-US"/>
          </a:p>
        </p:txBody>
      </p:sp>
      <p:pic>
        <p:nvPicPr>
          <p:cNvPr id="22534" name="Picture 6" descr="MMj02839880000[1]"/>
          <p:cNvPicPr>
            <a:picLocks noChangeAspect="1" noChangeArrowheads="1" noCrop="1"/>
          </p:cNvPicPr>
          <p:nvPr/>
        </p:nvPicPr>
        <p:blipFill>
          <a:blip r:embed="rId3" cstate="print"/>
          <a:srcRect/>
          <a:stretch>
            <a:fillRect/>
          </a:stretch>
        </p:blipFill>
        <p:spPr bwMode="auto">
          <a:xfrm>
            <a:off x="304800" y="1676400"/>
            <a:ext cx="704850" cy="828675"/>
          </a:xfrm>
          <a:prstGeom prst="rect">
            <a:avLst/>
          </a:prstGeom>
          <a:noFill/>
        </p:spPr>
      </p:pic>
      <p:pic>
        <p:nvPicPr>
          <p:cNvPr id="22535" name="Picture 7" descr="MMj02839880000[1]"/>
          <p:cNvPicPr>
            <a:picLocks noChangeAspect="1" noChangeArrowheads="1" noCrop="1"/>
          </p:cNvPicPr>
          <p:nvPr/>
        </p:nvPicPr>
        <p:blipFill>
          <a:blip r:embed="rId3" cstate="print"/>
          <a:srcRect/>
          <a:stretch>
            <a:fillRect/>
          </a:stretch>
        </p:blipFill>
        <p:spPr bwMode="auto">
          <a:xfrm>
            <a:off x="304800" y="3048000"/>
            <a:ext cx="704850" cy="828675"/>
          </a:xfrm>
          <a:prstGeom prst="rect">
            <a:avLst/>
          </a:prstGeom>
          <a:noFill/>
        </p:spPr>
      </p:pic>
      <p:pic>
        <p:nvPicPr>
          <p:cNvPr id="22536" name="Picture 8" descr="MMj02839880000[1]"/>
          <p:cNvPicPr>
            <a:picLocks noChangeAspect="1" noChangeArrowheads="1" noCrop="1"/>
          </p:cNvPicPr>
          <p:nvPr/>
        </p:nvPicPr>
        <p:blipFill>
          <a:blip r:embed="rId3" cstate="print"/>
          <a:srcRect/>
          <a:stretch>
            <a:fillRect/>
          </a:stretch>
        </p:blipFill>
        <p:spPr bwMode="auto">
          <a:xfrm>
            <a:off x="304800" y="4419600"/>
            <a:ext cx="704850" cy="828675"/>
          </a:xfrm>
          <a:prstGeom prst="rect">
            <a:avLst/>
          </a:prstGeom>
          <a:noFill/>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28600"/>
            <a:ext cx="8229600" cy="1143000"/>
          </a:xfrm>
        </p:spPr>
        <p:txBody>
          <a:bodyPr/>
          <a:lstStyle/>
          <a:p>
            <a:r>
              <a:rPr lang="en-US"/>
              <a:t>Bank One v. Beauvais</a:t>
            </a:r>
          </a:p>
        </p:txBody>
      </p:sp>
      <p:sp>
        <p:nvSpPr>
          <p:cNvPr id="23555" name="Rectangle 3"/>
          <p:cNvSpPr>
            <a:spLocks noGrp="1" noChangeArrowheads="1"/>
          </p:cNvSpPr>
          <p:nvPr>
            <p:ph idx="1"/>
          </p:nvPr>
        </p:nvSpPr>
        <p:spPr>
          <a:xfrm>
            <a:off x="457200" y="1600200"/>
            <a:ext cx="8229600" cy="2971800"/>
          </a:xfrm>
        </p:spPr>
        <p:txBody>
          <a:bodyPr/>
          <a:lstStyle/>
          <a:p>
            <a:r>
              <a:rPr lang="en-US"/>
              <a:t>Decision</a:t>
            </a:r>
          </a:p>
          <a:p>
            <a:pPr lvl="1">
              <a:buFontTx/>
              <a:buNone/>
            </a:pPr>
            <a:endParaRPr lang="en-US"/>
          </a:p>
          <a:p>
            <a:pPr lvl="1">
              <a:buFontTx/>
              <a:buNone/>
            </a:pPr>
            <a:r>
              <a:rPr lang="en-US"/>
              <a:t>The court held that the refinanced loan was still considered purchase money and was subject to the anti-deficiency statutes.</a:t>
            </a:r>
          </a:p>
        </p:txBody>
      </p:sp>
      <p:pic>
        <p:nvPicPr>
          <p:cNvPr id="23556" name="Picture 4" descr="MMj02839880000[1]"/>
          <p:cNvPicPr>
            <a:picLocks noChangeAspect="1" noChangeArrowheads="1" noCrop="1"/>
          </p:cNvPicPr>
          <p:nvPr/>
        </p:nvPicPr>
        <p:blipFill>
          <a:blip r:embed="rId3" cstate="print"/>
          <a:srcRect/>
          <a:stretch>
            <a:fillRect/>
          </a:stretch>
        </p:blipFill>
        <p:spPr bwMode="auto">
          <a:xfrm>
            <a:off x="304800" y="2286000"/>
            <a:ext cx="704850" cy="828675"/>
          </a:xfrm>
          <a:prstGeom prst="rect">
            <a:avLst/>
          </a:prstGeom>
          <a:noFill/>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a:t>THANK YOU!!!!!!</a:t>
            </a:r>
          </a:p>
        </p:txBody>
      </p:sp>
      <p:pic>
        <p:nvPicPr>
          <p:cNvPr id="24582" name="Picture 6" descr="CRMS 2-C logo"/>
          <p:cNvPicPr>
            <a:picLocks noChangeAspect="1" noChangeArrowheads="1"/>
          </p:cNvPicPr>
          <p:nvPr/>
        </p:nvPicPr>
        <p:blipFill>
          <a:blip r:embed="rId3" cstate="print"/>
          <a:srcRect/>
          <a:stretch>
            <a:fillRect/>
          </a:stretch>
        </p:blipFill>
        <p:spPr bwMode="auto">
          <a:xfrm>
            <a:off x="1676400" y="1828800"/>
            <a:ext cx="5715000" cy="3657600"/>
          </a:xfrm>
          <a:prstGeom prst="rect">
            <a:avLst/>
          </a:prstGeom>
          <a:noFill/>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229600" cy="1143000"/>
          </a:xfrm>
        </p:spPr>
        <p:txBody>
          <a:bodyPr>
            <a:normAutofit fontScale="90000"/>
          </a:bodyPr>
          <a:lstStyle/>
          <a:p>
            <a:r>
              <a:rPr lang="en-US" sz="4000" b="1"/>
              <a:t>Predatory Lending</a:t>
            </a:r>
            <a:br>
              <a:rPr lang="en-US" sz="4000" b="1"/>
            </a:br>
            <a:r>
              <a:rPr lang="en-US" sz="4000" b="1"/>
              <a:t>Red Flags</a:t>
            </a:r>
          </a:p>
        </p:txBody>
      </p:sp>
      <p:sp>
        <p:nvSpPr>
          <p:cNvPr id="31747" name="Rectangle 3"/>
          <p:cNvSpPr>
            <a:spLocks noGrp="1" noChangeArrowheads="1"/>
          </p:cNvSpPr>
          <p:nvPr>
            <p:ph idx="1"/>
          </p:nvPr>
        </p:nvSpPr>
        <p:spPr>
          <a:xfrm>
            <a:off x="457200" y="2057400"/>
            <a:ext cx="8229600" cy="4495800"/>
          </a:xfrm>
        </p:spPr>
        <p:txBody>
          <a:bodyPr/>
          <a:lstStyle/>
          <a:p>
            <a:r>
              <a:rPr lang="en-US" sz="2000" i="1" dirty="0"/>
              <a:t>Offers of cash back after closing</a:t>
            </a:r>
            <a:endParaRPr lang="en-US" sz="2000" dirty="0"/>
          </a:p>
          <a:p>
            <a:r>
              <a:rPr lang="en-US" sz="2000" i="1" dirty="0"/>
              <a:t>Loan terms much less favorable than advertised</a:t>
            </a:r>
            <a:endParaRPr lang="en-US" sz="2000" dirty="0"/>
          </a:p>
          <a:p>
            <a:r>
              <a:rPr lang="en-US" sz="2000" i="1" dirty="0"/>
              <a:t>Loans offered for more than the property is worth</a:t>
            </a:r>
            <a:endParaRPr lang="en-US" sz="2000" dirty="0"/>
          </a:p>
          <a:p>
            <a:r>
              <a:rPr lang="en-US" sz="2000" i="1" dirty="0"/>
              <a:t>Large prepayment penalties</a:t>
            </a:r>
            <a:endParaRPr lang="en-US" sz="2000" dirty="0"/>
          </a:p>
          <a:p>
            <a:r>
              <a:rPr lang="en-US" sz="2000" i="1" dirty="0"/>
              <a:t>Interest rates much higher than the market average</a:t>
            </a:r>
            <a:endParaRPr lang="en-US" sz="2000" dirty="0"/>
          </a:p>
          <a:p>
            <a:r>
              <a:rPr lang="en-US" sz="2000" i="1" dirty="0"/>
              <a:t>Exorbitant fees or points due at closing</a:t>
            </a:r>
            <a:endParaRPr lang="en-US" sz="2000" dirty="0"/>
          </a:p>
          <a:p>
            <a:r>
              <a:rPr lang="en-US" sz="2000" i="1" dirty="0"/>
              <a:t>Lenders failing to fully explain loan terms</a:t>
            </a:r>
            <a:endParaRPr lang="en-US" sz="2000" dirty="0"/>
          </a:p>
          <a:p>
            <a:r>
              <a:rPr lang="en-US" sz="2000" i="1" dirty="0"/>
              <a:t>Pressure to close quickly</a:t>
            </a:r>
            <a:endParaRPr lang="en-US" sz="2000" dirty="0"/>
          </a:p>
          <a:p>
            <a:r>
              <a:rPr lang="en-US" sz="2000" i="1" dirty="0"/>
              <a:t>Pressure to inflate income or asset value</a:t>
            </a:r>
            <a:endParaRPr lang="en-US" sz="2000" dirty="0"/>
          </a:p>
          <a:p>
            <a:r>
              <a:rPr lang="en-US" sz="2000" i="1" dirty="0"/>
              <a:t>Pressure to sign over the deed to a home</a:t>
            </a:r>
            <a:endParaRPr lang="en-US" sz="2000" dirty="0"/>
          </a:p>
          <a:p>
            <a:r>
              <a:rPr lang="en-US" sz="2000" i="1" dirty="0"/>
              <a:t>Loan documents that differ from what the client was told</a:t>
            </a:r>
            <a:endParaRPr 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20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fade">
                                      <p:cBhvr>
                                        <p:cTn id="17" dur="20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fade">
                                      <p:cBhvr>
                                        <p:cTn id="22" dur="2000"/>
                                        <p:tgtEl>
                                          <p:spTgt spid="317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fade">
                                      <p:cBhvr>
                                        <p:cTn id="27" dur="2000"/>
                                        <p:tgtEl>
                                          <p:spTgt spid="317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fade">
                                      <p:cBhvr>
                                        <p:cTn id="32" dur="2000"/>
                                        <p:tgtEl>
                                          <p:spTgt spid="317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Effect transition="in" filter="fade">
                                      <p:cBhvr>
                                        <p:cTn id="37" dur="2000"/>
                                        <p:tgtEl>
                                          <p:spTgt spid="317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747">
                                            <p:txEl>
                                              <p:pRg st="6" end="6"/>
                                            </p:txEl>
                                          </p:spTgt>
                                        </p:tgtEl>
                                        <p:attrNameLst>
                                          <p:attrName>style.visibility</p:attrName>
                                        </p:attrNameLst>
                                      </p:cBhvr>
                                      <p:to>
                                        <p:strVal val="visible"/>
                                      </p:to>
                                    </p:set>
                                    <p:animEffect transition="in" filter="fade">
                                      <p:cBhvr>
                                        <p:cTn id="42" dur="2000"/>
                                        <p:tgtEl>
                                          <p:spTgt spid="3174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747">
                                            <p:txEl>
                                              <p:pRg st="7" end="7"/>
                                            </p:txEl>
                                          </p:spTgt>
                                        </p:tgtEl>
                                        <p:attrNameLst>
                                          <p:attrName>style.visibility</p:attrName>
                                        </p:attrNameLst>
                                      </p:cBhvr>
                                      <p:to>
                                        <p:strVal val="visible"/>
                                      </p:to>
                                    </p:set>
                                    <p:animEffect transition="in" filter="fade">
                                      <p:cBhvr>
                                        <p:cTn id="47" dur="2000"/>
                                        <p:tgtEl>
                                          <p:spTgt spid="3174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747">
                                            <p:txEl>
                                              <p:pRg st="8" end="8"/>
                                            </p:txEl>
                                          </p:spTgt>
                                        </p:tgtEl>
                                        <p:attrNameLst>
                                          <p:attrName>style.visibility</p:attrName>
                                        </p:attrNameLst>
                                      </p:cBhvr>
                                      <p:to>
                                        <p:strVal val="visible"/>
                                      </p:to>
                                    </p:set>
                                    <p:animEffect transition="in" filter="fade">
                                      <p:cBhvr>
                                        <p:cTn id="52" dur="2000"/>
                                        <p:tgtEl>
                                          <p:spTgt spid="3174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747">
                                            <p:txEl>
                                              <p:pRg st="9" end="9"/>
                                            </p:txEl>
                                          </p:spTgt>
                                        </p:tgtEl>
                                        <p:attrNameLst>
                                          <p:attrName>style.visibility</p:attrName>
                                        </p:attrNameLst>
                                      </p:cBhvr>
                                      <p:to>
                                        <p:strVal val="visible"/>
                                      </p:to>
                                    </p:set>
                                    <p:animEffect transition="in" filter="fade">
                                      <p:cBhvr>
                                        <p:cTn id="57" dur="2000"/>
                                        <p:tgtEl>
                                          <p:spTgt spid="3174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747">
                                            <p:txEl>
                                              <p:pRg st="10" end="10"/>
                                            </p:txEl>
                                          </p:spTgt>
                                        </p:tgtEl>
                                        <p:attrNameLst>
                                          <p:attrName>style.visibility</p:attrName>
                                        </p:attrNameLst>
                                      </p:cBhvr>
                                      <p:to>
                                        <p:strVal val="visible"/>
                                      </p:to>
                                    </p:set>
                                    <p:animEffect transition="in" filter="fade">
                                      <p:cBhvr>
                                        <p:cTn id="62" dur="2000"/>
                                        <p:tgtEl>
                                          <p:spTgt spid="317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z="4000"/>
              <a:t>Scenario – </a:t>
            </a:r>
            <a:br>
              <a:rPr lang="en-US" sz="4000"/>
            </a:br>
            <a:r>
              <a:rPr lang="en-US" sz="4000"/>
              <a:t>Altering the Purchase Price</a:t>
            </a:r>
          </a:p>
        </p:txBody>
      </p:sp>
      <p:sp>
        <p:nvSpPr>
          <p:cNvPr id="39939" name="Rectangle 3"/>
          <p:cNvSpPr>
            <a:spLocks noGrp="1" noChangeArrowheads="1"/>
          </p:cNvSpPr>
          <p:nvPr>
            <p:ph idx="1"/>
          </p:nvPr>
        </p:nvSpPr>
        <p:spPr>
          <a:xfrm>
            <a:off x="457200" y="2286000"/>
            <a:ext cx="8229600" cy="3276600"/>
          </a:xfrm>
        </p:spPr>
        <p:txBody>
          <a:bodyPr/>
          <a:lstStyle/>
          <a:p>
            <a:pPr>
              <a:buNone/>
            </a:pPr>
            <a:r>
              <a:rPr lang="en-US" dirty="0"/>
              <a:t>Question:</a:t>
            </a:r>
          </a:p>
          <a:p>
            <a:pPr>
              <a:buNone/>
            </a:pPr>
            <a:r>
              <a:rPr lang="en-US" dirty="0"/>
              <a:t>  </a:t>
            </a:r>
          </a:p>
          <a:p>
            <a:pPr algn="ctr">
              <a:buNone/>
            </a:pPr>
            <a:r>
              <a:rPr lang="en-US" dirty="0"/>
              <a:t>What are the risks associated with this situation</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z="4000"/>
              <a:t>Scenario – </a:t>
            </a:r>
            <a:br>
              <a:rPr lang="en-US" sz="4000"/>
            </a:br>
            <a:r>
              <a:rPr lang="en-US" sz="4000"/>
              <a:t>Altering the Purchase Price</a:t>
            </a:r>
          </a:p>
        </p:txBody>
      </p:sp>
      <p:sp>
        <p:nvSpPr>
          <p:cNvPr id="39939" name="Rectangle 3"/>
          <p:cNvSpPr>
            <a:spLocks noGrp="1" noChangeArrowheads="1"/>
          </p:cNvSpPr>
          <p:nvPr>
            <p:ph idx="1"/>
          </p:nvPr>
        </p:nvSpPr>
        <p:spPr/>
        <p:txBody>
          <a:bodyPr/>
          <a:lstStyle/>
          <a:p>
            <a:r>
              <a:rPr lang="en-US" dirty="0"/>
              <a:t>The risks:</a:t>
            </a:r>
          </a:p>
          <a:p>
            <a:pPr lvl="1"/>
            <a:r>
              <a:rPr lang="en-US" dirty="0"/>
              <a:t>Any cash to the buyer at closing must be specified in the loan documents and the HUD statement (only allowed in rare cases)</a:t>
            </a:r>
          </a:p>
          <a:p>
            <a:pPr lvl="1"/>
            <a:r>
              <a:rPr lang="en-US" dirty="0"/>
              <a:t>If the actual lender (NOT the mortgage broker but the entity providing the funds) is not aware of this or does not agree, this would constitute mortgage fraud against the lender</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dirty="0"/>
              <a:t>Privacy Act</a:t>
            </a:r>
          </a:p>
        </p:txBody>
      </p:sp>
      <p:sp>
        <p:nvSpPr>
          <p:cNvPr id="39939" name="Rectangle 3"/>
          <p:cNvSpPr>
            <a:spLocks noGrp="1" noChangeArrowheads="1"/>
          </p:cNvSpPr>
          <p:nvPr>
            <p:ph idx="1"/>
          </p:nvPr>
        </p:nvSpPr>
        <p:spPr/>
        <p:txBody>
          <a:bodyPr/>
          <a:lstStyle/>
          <a:p>
            <a:r>
              <a:rPr lang="en-US" dirty="0"/>
              <a:t>The risks:</a:t>
            </a:r>
          </a:p>
          <a:p>
            <a:r>
              <a:rPr lang="en-US" i="1" dirty="0"/>
              <a:t>Failing to understand the allowed disclosures</a:t>
            </a:r>
          </a:p>
          <a:p>
            <a:pPr>
              <a:buNone/>
            </a:pPr>
            <a:endParaRPr lang="en-US" dirty="0"/>
          </a:p>
          <a:p>
            <a:r>
              <a:rPr lang="en-US" i="1" dirty="0"/>
              <a:t>Failing to make required disclosures regarding the buyer’s ability to obtain</a:t>
            </a:r>
            <a:endParaRPr lang="en-US" dirty="0"/>
          </a:p>
          <a:p>
            <a:pPr>
              <a:buNone/>
            </a:pPr>
            <a:r>
              <a:rPr lang="en-US" i="1" dirty="0"/>
              <a:t>   financing</a:t>
            </a:r>
            <a:endParaRPr lang="en-US" dirty="0"/>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MPj04221840000[1]"/>
          <p:cNvPicPr>
            <a:picLocks noChangeAspect="1" noChangeArrowheads="1"/>
          </p:cNvPicPr>
          <p:nvPr/>
        </p:nvPicPr>
        <p:blipFill>
          <a:blip r:embed="rId3" cstate="print"/>
          <a:srcRect/>
          <a:stretch>
            <a:fillRect/>
          </a:stretch>
        </p:blipFill>
        <p:spPr bwMode="auto">
          <a:xfrm>
            <a:off x="990600" y="228600"/>
            <a:ext cx="7315200" cy="5486400"/>
          </a:xfrm>
          <a:prstGeom prst="rect">
            <a:avLst/>
          </a:prstGeom>
          <a:noFill/>
        </p:spPr>
      </p:pic>
      <p:sp>
        <p:nvSpPr>
          <p:cNvPr id="8194" name="Rectangle 2"/>
          <p:cNvSpPr>
            <a:spLocks noGrp="1" noChangeArrowheads="1"/>
          </p:cNvSpPr>
          <p:nvPr>
            <p:ph type="title"/>
          </p:nvPr>
        </p:nvSpPr>
        <p:spPr>
          <a:xfrm>
            <a:off x="152400" y="838200"/>
            <a:ext cx="8763000" cy="1143000"/>
          </a:xfrm>
        </p:spPr>
        <p:txBody>
          <a:bodyPr/>
          <a:lstStyle/>
          <a:p>
            <a:r>
              <a:rPr lang="en-US" sz="5400" b="1">
                <a:solidFill>
                  <a:schemeClr val="bg1"/>
                </a:solidFill>
              </a:rPr>
              <a:t>Unit 2: The Loan Process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crms-ppt-sh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rcrms-ppt-shell</Template>
  <TotalTime>661</TotalTime>
  <Words>1331</Words>
  <Application>Microsoft Office PowerPoint</Application>
  <PresentationFormat>On-screen Show (4:3)</PresentationFormat>
  <Paragraphs>190</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Impact</vt:lpstr>
      <vt:lpstr>Tahoma</vt:lpstr>
      <vt:lpstr>Wingdings</vt:lpstr>
      <vt:lpstr>rcrms-ppt-shell</vt:lpstr>
      <vt:lpstr>PowerPoint Presentation</vt:lpstr>
      <vt:lpstr>Unit 1: Choosing a Lender</vt:lpstr>
      <vt:lpstr>Risks – Failing to Understand</vt:lpstr>
      <vt:lpstr>Banker vs. Broker</vt:lpstr>
      <vt:lpstr>Predatory Lending Red Flags</vt:lpstr>
      <vt:lpstr>Scenario –  Altering the Purchase Price</vt:lpstr>
      <vt:lpstr>Scenario –  Altering the Purchase Price</vt:lpstr>
      <vt:lpstr>Privacy Act</vt:lpstr>
      <vt:lpstr>Unit 2: The Loan Process</vt:lpstr>
      <vt:lpstr>Pre-Qualification Form</vt:lpstr>
      <vt:lpstr>Loan Status Update</vt:lpstr>
      <vt:lpstr>Roundtable Discussion</vt:lpstr>
      <vt:lpstr>Risks – Alternative Financing</vt:lpstr>
      <vt:lpstr>Wraparound Financing</vt:lpstr>
      <vt:lpstr>Wraparound Financing</vt:lpstr>
      <vt:lpstr>Lease Option</vt:lpstr>
      <vt:lpstr>Lease Purchase</vt:lpstr>
      <vt:lpstr>Unit 3: Escrow Instructions</vt:lpstr>
      <vt:lpstr>Higgins v. Kittleson</vt:lpstr>
      <vt:lpstr>Young v. Bishop</vt:lpstr>
      <vt:lpstr>PowerPoint Presentation</vt:lpstr>
      <vt:lpstr>Allan v. Martin</vt:lpstr>
      <vt:lpstr>PowerPoint Presentation</vt:lpstr>
      <vt:lpstr>Tucson Title Insurance Co. v. D’Ascoli</vt:lpstr>
      <vt:lpstr>Burkons v. Ticor Title Ins. Co.</vt:lpstr>
      <vt:lpstr>Unit 4: Title Commitment</vt:lpstr>
      <vt:lpstr>PowerPoint Presentation</vt:lpstr>
      <vt:lpstr>Title Commitment Sections</vt:lpstr>
      <vt:lpstr>Title Commitment Issues</vt:lpstr>
      <vt:lpstr> 5 minute Roundtable Discussion </vt:lpstr>
      <vt:lpstr>Forms of Holding Title</vt:lpstr>
      <vt:lpstr>Deeds</vt:lpstr>
      <vt:lpstr>PowerPoint Presentation</vt:lpstr>
      <vt:lpstr>Unit 5: Post-Closing</vt:lpstr>
      <vt:lpstr>Title Insurance Policies</vt:lpstr>
      <vt:lpstr>Title Insurance Policies  Protect Against</vt:lpstr>
      <vt:lpstr>PowerPoint Presentation</vt:lpstr>
      <vt:lpstr>Trustee’s Sales</vt:lpstr>
      <vt:lpstr>Risks associated with a Trustee’s Sale</vt:lpstr>
      <vt:lpstr>Baker v. Gardner</vt:lpstr>
      <vt:lpstr>Bank One v. Beauvais</vt:lpstr>
      <vt:lpstr>THANK YOU!!!!!!</vt:lpstr>
    </vt:vector>
  </TitlesOfParts>
  <Company>Arizona Association of REALTORS®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CRMS: Essential Skills for a Successful Closing</dc:title>
  <dc:creator>Christina Smalls</dc:creator>
  <cp:lastModifiedBy>Barb Freestone</cp:lastModifiedBy>
  <cp:revision>28</cp:revision>
  <dcterms:created xsi:type="dcterms:W3CDTF">2008-06-26T22:19:47Z</dcterms:created>
  <dcterms:modified xsi:type="dcterms:W3CDTF">2018-02-05T18:58:31Z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C68B2A82-C2EC-46CC-899B-D35A82158F9A</vt:lpwstr>
  </property>
  <property fmtid="{D5CDD505-2E9C-101B-9397-08002B2CF9AE}" pid="3" name="ArticulatePath">
    <vt:lpwstr>CRMSEssentialSkills1</vt:lpwstr>
  </property>
</Properties>
</file>