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handoutMasterIdLst>
    <p:handoutMasterId r:id="rId87"/>
  </p:handout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7315200" cy="9601200"/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86811-0756-4988-95F9-D43126817C07}" type="doc">
      <dgm:prSet loTypeId="urn:microsoft.com/office/officeart/2005/8/layout/matrix3" loCatId="matrix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0C6415-3964-439B-9FA6-43F78B86E95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Be well informed</a:t>
          </a:r>
        </a:p>
      </dgm:t>
    </dgm:pt>
    <dgm:pt modelId="{C7071A79-4D0F-4EB5-9082-B0EC90586480}" type="parTrans" cxnId="{5C8CE94B-E8B7-4D7B-831E-A8F81FB88671}">
      <dgm:prSet/>
      <dgm:spPr/>
      <dgm:t>
        <a:bodyPr/>
        <a:lstStyle/>
        <a:p>
          <a:endParaRPr lang="en-US"/>
        </a:p>
      </dgm:t>
    </dgm:pt>
    <dgm:pt modelId="{7F5D2D5C-E151-40F9-828D-C986F925DD17}" type="sibTrans" cxnId="{5C8CE94B-E8B7-4D7B-831E-A8F81FB88671}">
      <dgm:prSet/>
      <dgm:spPr/>
      <dgm:t>
        <a:bodyPr/>
        <a:lstStyle/>
        <a:p>
          <a:endParaRPr lang="en-US"/>
        </a:p>
      </dgm:t>
    </dgm:pt>
    <dgm:pt modelId="{53DC9134-BB4D-43EC-AB13-237F72E0F99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Educate the Client</a:t>
          </a:r>
        </a:p>
      </dgm:t>
    </dgm:pt>
    <dgm:pt modelId="{6357CE5E-734C-436A-907C-9519302E10FB}" type="parTrans" cxnId="{47AC6F07-ADBA-4F7A-86FA-CDA83C432EEB}">
      <dgm:prSet/>
      <dgm:spPr/>
      <dgm:t>
        <a:bodyPr/>
        <a:lstStyle/>
        <a:p>
          <a:endParaRPr lang="en-US"/>
        </a:p>
      </dgm:t>
    </dgm:pt>
    <dgm:pt modelId="{5AA74BCF-B089-421A-814D-F31D58EF92A3}" type="sibTrans" cxnId="{47AC6F07-ADBA-4F7A-86FA-CDA83C432EEB}">
      <dgm:prSet/>
      <dgm:spPr/>
      <dgm:t>
        <a:bodyPr/>
        <a:lstStyle/>
        <a:p>
          <a:endParaRPr lang="en-US"/>
        </a:p>
      </dgm:t>
    </dgm:pt>
    <dgm:pt modelId="{62817979-9BD2-4BBD-B7DD-88E71130621A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Communicate</a:t>
          </a:r>
        </a:p>
      </dgm:t>
    </dgm:pt>
    <dgm:pt modelId="{FC730912-D0CC-4E2E-A008-5953E687D781}" type="parTrans" cxnId="{99A04A0C-5840-4059-9C4D-A7D9439E1F62}">
      <dgm:prSet/>
      <dgm:spPr/>
      <dgm:t>
        <a:bodyPr/>
        <a:lstStyle/>
        <a:p>
          <a:endParaRPr lang="en-US"/>
        </a:p>
      </dgm:t>
    </dgm:pt>
    <dgm:pt modelId="{8B3E0291-6541-4519-AAA2-530D890619F6}" type="sibTrans" cxnId="{99A04A0C-5840-4059-9C4D-A7D9439E1F62}">
      <dgm:prSet/>
      <dgm:spPr/>
      <dgm:t>
        <a:bodyPr/>
        <a:lstStyle/>
        <a:p>
          <a:endParaRPr lang="en-US"/>
        </a:p>
      </dgm:t>
    </dgm:pt>
    <dgm:pt modelId="{22EE4C6E-0048-461A-925A-C51142B6BB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Disclose and Document</a:t>
          </a:r>
        </a:p>
      </dgm:t>
    </dgm:pt>
    <dgm:pt modelId="{81715D1A-14E8-480A-9F98-9CF5E50CF5E4}" type="parTrans" cxnId="{0BBD02C2-E3C3-4FDE-A327-CDE033DF08C4}">
      <dgm:prSet/>
      <dgm:spPr/>
      <dgm:t>
        <a:bodyPr/>
        <a:lstStyle/>
        <a:p>
          <a:endParaRPr lang="en-US"/>
        </a:p>
      </dgm:t>
    </dgm:pt>
    <dgm:pt modelId="{3C47E1D3-CA9F-44D5-B702-8C4A745A3825}" type="sibTrans" cxnId="{0BBD02C2-E3C3-4FDE-A327-CDE033DF08C4}">
      <dgm:prSet/>
      <dgm:spPr/>
      <dgm:t>
        <a:bodyPr/>
        <a:lstStyle/>
        <a:p>
          <a:endParaRPr lang="en-US"/>
        </a:p>
      </dgm:t>
    </dgm:pt>
    <dgm:pt modelId="{5F3BDEB1-1067-4FB3-A3D7-7EBC184B83EC}" type="pres">
      <dgm:prSet presAssocID="{49D86811-0756-4988-95F9-D43126817C0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AE22A-B23E-4E5E-87AB-010603E2573B}" type="pres">
      <dgm:prSet presAssocID="{49D86811-0756-4988-95F9-D43126817C07}" presName="diamond" presStyleLbl="bgShp" presStyleIdx="0" presStyleCnt="1" custScaleX="126938" custLinFactNeighborX="1175" custLinFactNeighborY="-666"/>
      <dgm:spPr/>
    </dgm:pt>
    <dgm:pt modelId="{676C4BA9-D371-4FDF-BDBA-54FEAA53687D}" type="pres">
      <dgm:prSet presAssocID="{49D86811-0756-4988-95F9-D43126817C07}" presName="quad1" presStyleLbl="node1" presStyleIdx="0" presStyleCnt="4" custScaleX="99058" custScaleY="153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80191-A248-48C5-9EC9-C2425F313A8E}" type="pres">
      <dgm:prSet presAssocID="{49D86811-0756-4988-95F9-D43126817C07}" presName="quad2" presStyleLbl="node1" presStyleIdx="1" presStyleCnt="4" custScaleX="99523" custScaleY="152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D2D50-0205-4C85-8816-36ADAB0B790D}" type="pres">
      <dgm:prSet presAssocID="{49D86811-0756-4988-95F9-D43126817C07}" presName="quad3" presStyleLbl="node1" presStyleIdx="2" presStyleCnt="4" custScaleY="14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3F2C0-F05A-4693-AD7A-A2FC5FB9E439}" type="pres">
      <dgm:prSet presAssocID="{49D86811-0756-4988-95F9-D43126817C07}" presName="quad4" presStyleLbl="node1" presStyleIdx="3" presStyleCnt="4" custScaleY="140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09958-DC02-4CEB-9F0E-C0402205B01E}" type="presOf" srcId="{AA0C6415-3964-439B-9FA6-43F78B86E958}" destId="{676C4BA9-D371-4FDF-BDBA-54FEAA53687D}" srcOrd="0" destOrd="0" presId="urn:microsoft.com/office/officeart/2005/8/layout/matrix3"/>
    <dgm:cxn modelId="{99A04A0C-5840-4059-9C4D-A7D9439E1F62}" srcId="{49D86811-0756-4988-95F9-D43126817C07}" destId="{62817979-9BD2-4BBD-B7DD-88E71130621A}" srcOrd="2" destOrd="0" parTransId="{FC730912-D0CC-4E2E-A008-5953E687D781}" sibTransId="{8B3E0291-6541-4519-AAA2-530D890619F6}"/>
    <dgm:cxn modelId="{47AC6F07-ADBA-4F7A-86FA-CDA83C432EEB}" srcId="{49D86811-0756-4988-95F9-D43126817C07}" destId="{53DC9134-BB4D-43EC-AB13-237F72E0F993}" srcOrd="1" destOrd="0" parTransId="{6357CE5E-734C-436A-907C-9519302E10FB}" sibTransId="{5AA74BCF-B089-421A-814D-F31D58EF92A3}"/>
    <dgm:cxn modelId="{5C8CE94B-E8B7-4D7B-831E-A8F81FB88671}" srcId="{49D86811-0756-4988-95F9-D43126817C07}" destId="{AA0C6415-3964-439B-9FA6-43F78B86E958}" srcOrd="0" destOrd="0" parTransId="{C7071A79-4D0F-4EB5-9082-B0EC90586480}" sibTransId="{7F5D2D5C-E151-40F9-828D-C986F925DD17}"/>
    <dgm:cxn modelId="{AF7BC61E-CE7F-4BA1-A047-610E1CA36267}" type="presOf" srcId="{62817979-9BD2-4BBD-B7DD-88E71130621A}" destId="{5D5D2D50-0205-4C85-8816-36ADAB0B790D}" srcOrd="0" destOrd="0" presId="urn:microsoft.com/office/officeart/2005/8/layout/matrix3"/>
    <dgm:cxn modelId="{48A3EE0F-7190-4C1C-B51C-990948A132C4}" type="presOf" srcId="{22EE4C6E-0048-461A-925A-C51142B6BBE5}" destId="{3E83F2C0-F05A-4693-AD7A-A2FC5FB9E439}" srcOrd="0" destOrd="0" presId="urn:microsoft.com/office/officeart/2005/8/layout/matrix3"/>
    <dgm:cxn modelId="{9B51676E-FED5-4B6A-BD77-19941E181CE7}" type="presOf" srcId="{49D86811-0756-4988-95F9-D43126817C07}" destId="{5F3BDEB1-1067-4FB3-A3D7-7EBC184B83EC}" srcOrd="0" destOrd="0" presId="urn:microsoft.com/office/officeart/2005/8/layout/matrix3"/>
    <dgm:cxn modelId="{0BBD02C2-E3C3-4FDE-A327-CDE033DF08C4}" srcId="{49D86811-0756-4988-95F9-D43126817C07}" destId="{22EE4C6E-0048-461A-925A-C51142B6BBE5}" srcOrd="3" destOrd="0" parTransId="{81715D1A-14E8-480A-9F98-9CF5E50CF5E4}" sibTransId="{3C47E1D3-CA9F-44D5-B702-8C4A745A3825}"/>
    <dgm:cxn modelId="{4C1769FE-43F7-47B1-A599-2CEA92EFB34C}" type="presOf" srcId="{53DC9134-BB4D-43EC-AB13-237F72E0F993}" destId="{5BC80191-A248-48C5-9EC9-C2425F313A8E}" srcOrd="0" destOrd="0" presId="urn:microsoft.com/office/officeart/2005/8/layout/matrix3"/>
    <dgm:cxn modelId="{352760A8-051F-46A7-A664-5C8EC742170D}" type="presParOf" srcId="{5F3BDEB1-1067-4FB3-A3D7-7EBC184B83EC}" destId="{E53AE22A-B23E-4E5E-87AB-010603E2573B}" srcOrd="0" destOrd="0" presId="urn:microsoft.com/office/officeart/2005/8/layout/matrix3"/>
    <dgm:cxn modelId="{BECD9643-246E-4859-99F7-015B983556E2}" type="presParOf" srcId="{5F3BDEB1-1067-4FB3-A3D7-7EBC184B83EC}" destId="{676C4BA9-D371-4FDF-BDBA-54FEAA53687D}" srcOrd="1" destOrd="0" presId="urn:microsoft.com/office/officeart/2005/8/layout/matrix3"/>
    <dgm:cxn modelId="{70E972A0-7F41-43A4-BFBC-358B6DBF1A70}" type="presParOf" srcId="{5F3BDEB1-1067-4FB3-A3D7-7EBC184B83EC}" destId="{5BC80191-A248-48C5-9EC9-C2425F313A8E}" srcOrd="2" destOrd="0" presId="urn:microsoft.com/office/officeart/2005/8/layout/matrix3"/>
    <dgm:cxn modelId="{F07F6FA7-D7DC-49A8-B40E-4F3EDAE621E1}" type="presParOf" srcId="{5F3BDEB1-1067-4FB3-A3D7-7EBC184B83EC}" destId="{5D5D2D50-0205-4C85-8816-36ADAB0B790D}" srcOrd="3" destOrd="0" presId="urn:microsoft.com/office/officeart/2005/8/layout/matrix3"/>
    <dgm:cxn modelId="{6952CB83-19FA-4CAB-A132-646378580E95}" type="presParOf" srcId="{5F3BDEB1-1067-4FB3-A3D7-7EBC184B83EC}" destId="{3E83F2C0-F05A-4693-AD7A-A2FC5FB9E4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1156C-0437-4608-A9BA-542FD5FA2349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64F854F-1FE7-4237-8FB5-0E1CFE2DF050}">
      <dgm:prSet phldrT="[Text]"/>
      <dgm:spPr/>
      <dgm:t>
        <a:bodyPr/>
        <a:lstStyle/>
        <a:p>
          <a:r>
            <a:rPr lang="en-US" dirty="0"/>
            <a:t>Complaint filed in writing</a:t>
          </a:r>
        </a:p>
      </dgm:t>
    </dgm:pt>
    <dgm:pt modelId="{C3F3BE60-ED77-42B3-A20F-6D9F31B88C35}" type="parTrans" cxnId="{CAE5D109-A206-47F7-B964-5CD3370CB543}">
      <dgm:prSet/>
      <dgm:spPr/>
      <dgm:t>
        <a:bodyPr/>
        <a:lstStyle/>
        <a:p>
          <a:endParaRPr lang="en-US"/>
        </a:p>
      </dgm:t>
    </dgm:pt>
    <dgm:pt modelId="{4C279A5D-DC2A-49FC-8DB6-293A2E157BD9}" type="sibTrans" cxnId="{CAE5D109-A206-47F7-B964-5CD3370CB543}">
      <dgm:prSet/>
      <dgm:spPr/>
      <dgm:t>
        <a:bodyPr/>
        <a:lstStyle/>
        <a:p>
          <a:endParaRPr lang="en-US"/>
        </a:p>
      </dgm:t>
    </dgm:pt>
    <dgm:pt modelId="{DCFA0937-148D-4136-A6D5-2F7AC49C91F1}">
      <dgm:prSet phldrT="[Text]"/>
      <dgm:spPr/>
      <dgm:t>
        <a:bodyPr/>
        <a:lstStyle/>
        <a:p>
          <a:r>
            <a:rPr lang="en-US" dirty="0"/>
            <a:t>Notification sent to licensee &amp; licensee's broker</a:t>
          </a:r>
        </a:p>
      </dgm:t>
    </dgm:pt>
    <dgm:pt modelId="{32BA2A50-C082-4C76-9B7A-5499B32E35DC}" type="parTrans" cxnId="{2D82BF45-E280-4D66-9469-F9B61148F457}">
      <dgm:prSet/>
      <dgm:spPr/>
      <dgm:t>
        <a:bodyPr/>
        <a:lstStyle/>
        <a:p>
          <a:endParaRPr lang="en-US"/>
        </a:p>
      </dgm:t>
    </dgm:pt>
    <dgm:pt modelId="{BB22E02B-48BB-4635-9D8E-440ADED31D23}" type="sibTrans" cxnId="{2D82BF45-E280-4D66-9469-F9B61148F457}">
      <dgm:prSet/>
      <dgm:spPr/>
      <dgm:t>
        <a:bodyPr/>
        <a:lstStyle/>
        <a:p>
          <a:endParaRPr lang="en-US"/>
        </a:p>
      </dgm:t>
    </dgm:pt>
    <dgm:pt modelId="{024DC82D-6EAD-446D-BAF9-66565B0327A4}">
      <dgm:prSet phldrT="[Text]"/>
      <dgm:spPr/>
      <dgm:t>
        <a:bodyPr/>
        <a:lstStyle/>
        <a:p>
          <a:r>
            <a:rPr lang="en-US" dirty="0"/>
            <a:t>Licensee </a:t>
          </a:r>
          <a:r>
            <a:rPr lang="en-US" dirty="0" smtClean="0"/>
            <a:t>responds </a:t>
          </a:r>
          <a:r>
            <a:rPr lang="en-US" dirty="0"/>
            <a:t>in writing</a:t>
          </a:r>
        </a:p>
      </dgm:t>
    </dgm:pt>
    <dgm:pt modelId="{AF8D1503-40F9-4120-BD8D-7189681EAE53}" type="parTrans" cxnId="{92BBBF56-F8FD-4C3E-835B-EE4DF8C15C43}">
      <dgm:prSet/>
      <dgm:spPr/>
      <dgm:t>
        <a:bodyPr/>
        <a:lstStyle/>
        <a:p>
          <a:endParaRPr lang="en-US"/>
        </a:p>
      </dgm:t>
    </dgm:pt>
    <dgm:pt modelId="{2BCD5DCF-D717-4377-8AF4-12FC64C5D046}" type="sibTrans" cxnId="{92BBBF56-F8FD-4C3E-835B-EE4DF8C15C43}">
      <dgm:prSet/>
      <dgm:spPr/>
      <dgm:t>
        <a:bodyPr/>
        <a:lstStyle/>
        <a:p>
          <a:endParaRPr lang="en-US"/>
        </a:p>
      </dgm:t>
    </dgm:pt>
    <dgm:pt modelId="{DB994BDE-84C8-40FB-A973-8702E8A8D015}" type="pres">
      <dgm:prSet presAssocID="{DCE1156C-0437-4608-A9BA-542FD5FA23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26939-44DB-4D64-9A9D-98DD1FCBD3A6}" type="pres">
      <dgm:prSet presAssocID="{B64F854F-1FE7-4237-8FB5-0E1CFE2DF050}" presName="composite" presStyleCnt="0"/>
      <dgm:spPr/>
    </dgm:pt>
    <dgm:pt modelId="{8E69E2B0-899D-4FBF-BFC3-975C999F9117}" type="pres">
      <dgm:prSet presAssocID="{B64F854F-1FE7-4237-8FB5-0E1CFE2DF050}" presName="bgChev" presStyleLbl="node1" presStyleIdx="0" presStyleCnt="3"/>
      <dgm:spPr/>
      <dgm:t>
        <a:bodyPr/>
        <a:lstStyle/>
        <a:p>
          <a:endParaRPr lang="en-US"/>
        </a:p>
      </dgm:t>
    </dgm:pt>
    <dgm:pt modelId="{F703538A-E867-441D-A3C6-41609FACD21B}" type="pres">
      <dgm:prSet presAssocID="{B64F854F-1FE7-4237-8FB5-0E1CFE2DF050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BE5D7-D168-4FD7-ABE5-FA662042CA35}" type="pres">
      <dgm:prSet presAssocID="{4C279A5D-DC2A-49FC-8DB6-293A2E157BD9}" presName="compositeSpace" presStyleCnt="0"/>
      <dgm:spPr/>
    </dgm:pt>
    <dgm:pt modelId="{D3AEBDD2-A53C-436E-A2E3-9715826425A8}" type="pres">
      <dgm:prSet presAssocID="{DCFA0937-148D-4136-A6D5-2F7AC49C91F1}" presName="composite" presStyleCnt="0"/>
      <dgm:spPr/>
    </dgm:pt>
    <dgm:pt modelId="{8C39027C-4C32-4B84-93CF-02758F0BD2F2}" type="pres">
      <dgm:prSet presAssocID="{DCFA0937-148D-4136-A6D5-2F7AC49C91F1}" presName="bgChev" presStyleLbl="node1" presStyleIdx="1" presStyleCnt="3"/>
      <dgm:spPr/>
    </dgm:pt>
    <dgm:pt modelId="{E9961482-3D1C-4300-B32D-6D25E9529689}" type="pres">
      <dgm:prSet presAssocID="{DCFA0937-148D-4136-A6D5-2F7AC49C91F1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75977-1E28-4834-A1D9-372EBA7F9367}" type="pres">
      <dgm:prSet presAssocID="{BB22E02B-48BB-4635-9D8E-440ADED31D23}" presName="compositeSpace" presStyleCnt="0"/>
      <dgm:spPr/>
    </dgm:pt>
    <dgm:pt modelId="{503AA39B-5FF3-4E56-8AEA-4A426F41C6A6}" type="pres">
      <dgm:prSet presAssocID="{024DC82D-6EAD-446D-BAF9-66565B0327A4}" presName="composite" presStyleCnt="0"/>
      <dgm:spPr/>
    </dgm:pt>
    <dgm:pt modelId="{623B4D94-4217-41E3-9153-BB490CE06678}" type="pres">
      <dgm:prSet presAssocID="{024DC82D-6EAD-446D-BAF9-66565B0327A4}" presName="bgChev" presStyleLbl="node1" presStyleIdx="2" presStyleCnt="3"/>
      <dgm:spPr/>
    </dgm:pt>
    <dgm:pt modelId="{F890319E-1817-454C-A984-5C38F9F10A48}" type="pres">
      <dgm:prSet presAssocID="{024DC82D-6EAD-446D-BAF9-66565B0327A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96991-DBB2-40DF-B3D0-11E498E74C2F}" type="presOf" srcId="{B64F854F-1FE7-4237-8FB5-0E1CFE2DF050}" destId="{F703538A-E867-441D-A3C6-41609FACD21B}" srcOrd="0" destOrd="0" presId="urn:microsoft.com/office/officeart/2005/8/layout/chevronAccent+Icon"/>
    <dgm:cxn modelId="{CAE5D109-A206-47F7-B964-5CD3370CB543}" srcId="{DCE1156C-0437-4608-A9BA-542FD5FA2349}" destId="{B64F854F-1FE7-4237-8FB5-0E1CFE2DF050}" srcOrd="0" destOrd="0" parTransId="{C3F3BE60-ED77-42B3-A20F-6D9F31B88C35}" sibTransId="{4C279A5D-DC2A-49FC-8DB6-293A2E157BD9}"/>
    <dgm:cxn modelId="{92BBBF56-F8FD-4C3E-835B-EE4DF8C15C43}" srcId="{DCE1156C-0437-4608-A9BA-542FD5FA2349}" destId="{024DC82D-6EAD-446D-BAF9-66565B0327A4}" srcOrd="2" destOrd="0" parTransId="{AF8D1503-40F9-4120-BD8D-7189681EAE53}" sibTransId="{2BCD5DCF-D717-4377-8AF4-12FC64C5D046}"/>
    <dgm:cxn modelId="{5F92C925-D78C-421E-B35F-4AE60A61C4FF}" type="presOf" srcId="{DCE1156C-0437-4608-A9BA-542FD5FA2349}" destId="{DB994BDE-84C8-40FB-A973-8702E8A8D015}" srcOrd="0" destOrd="0" presId="urn:microsoft.com/office/officeart/2005/8/layout/chevronAccent+Icon"/>
    <dgm:cxn modelId="{2D82BF45-E280-4D66-9469-F9B61148F457}" srcId="{DCE1156C-0437-4608-A9BA-542FD5FA2349}" destId="{DCFA0937-148D-4136-A6D5-2F7AC49C91F1}" srcOrd="1" destOrd="0" parTransId="{32BA2A50-C082-4C76-9B7A-5499B32E35DC}" sibTransId="{BB22E02B-48BB-4635-9D8E-440ADED31D23}"/>
    <dgm:cxn modelId="{4E1EBEDB-D4C1-4D0C-921A-7D9E3835CA7F}" type="presOf" srcId="{024DC82D-6EAD-446D-BAF9-66565B0327A4}" destId="{F890319E-1817-454C-A984-5C38F9F10A48}" srcOrd="0" destOrd="0" presId="urn:microsoft.com/office/officeart/2005/8/layout/chevronAccent+Icon"/>
    <dgm:cxn modelId="{4AE58591-0B24-4AFA-B9CC-B7C5DE691758}" type="presOf" srcId="{DCFA0937-148D-4136-A6D5-2F7AC49C91F1}" destId="{E9961482-3D1C-4300-B32D-6D25E9529689}" srcOrd="0" destOrd="0" presId="urn:microsoft.com/office/officeart/2005/8/layout/chevronAccent+Icon"/>
    <dgm:cxn modelId="{02B8DB68-6595-4EDB-A092-2C27882B57D0}" type="presParOf" srcId="{DB994BDE-84C8-40FB-A973-8702E8A8D015}" destId="{D6B26939-44DB-4D64-9A9D-98DD1FCBD3A6}" srcOrd="0" destOrd="0" presId="urn:microsoft.com/office/officeart/2005/8/layout/chevronAccent+Icon"/>
    <dgm:cxn modelId="{2549CB42-B7C8-47AA-9DE7-373B43419C31}" type="presParOf" srcId="{D6B26939-44DB-4D64-9A9D-98DD1FCBD3A6}" destId="{8E69E2B0-899D-4FBF-BFC3-975C999F9117}" srcOrd="0" destOrd="0" presId="urn:microsoft.com/office/officeart/2005/8/layout/chevronAccent+Icon"/>
    <dgm:cxn modelId="{397615EF-3355-483D-BFE0-0A1CC6319100}" type="presParOf" srcId="{D6B26939-44DB-4D64-9A9D-98DD1FCBD3A6}" destId="{F703538A-E867-441D-A3C6-41609FACD21B}" srcOrd="1" destOrd="0" presId="urn:microsoft.com/office/officeart/2005/8/layout/chevronAccent+Icon"/>
    <dgm:cxn modelId="{48666194-9252-4DE9-B815-14A4C8466C67}" type="presParOf" srcId="{DB994BDE-84C8-40FB-A973-8702E8A8D015}" destId="{92ABE5D7-D168-4FD7-ABE5-FA662042CA35}" srcOrd="1" destOrd="0" presId="urn:microsoft.com/office/officeart/2005/8/layout/chevronAccent+Icon"/>
    <dgm:cxn modelId="{4909AF85-FD64-4EC6-928A-DDF8F2D92F6E}" type="presParOf" srcId="{DB994BDE-84C8-40FB-A973-8702E8A8D015}" destId="{D3AEBDD2-A53C-436E-A2E3-9715826425A8}" srcOrd="2" destOrd="0" presId="urn:microsoft.com/office/officeart/2005/8/layout/chevronAccent+Icon"/>
    <dgm:cxn modelId="{1DF38A42-EF9C-49A5-82C2-6F8D476ECFB6}" type="presParOf" srcId="{D3AEBDD2-A53C-436E-A2E3-9715826425A8}" destId="{8C39027C-4C32-4B84-93CF-02758F0BD2F2}" srcOrd="0" destOrd="0" presId="urn:microsoft.com/office/officeart/2005/8/layout/chevronAccent+Icon"/>
    <dgm:cxn modelId="{73F6D950-E1FE-4259-8838-D5DC62BD54D0}" type="presParOf" srcId="{D3AEBDD2-A53C-436E-A2E3-9715826425A8}" destId="{E9961482-3D1C-4300-B32D-6D25E9529689}" srcOrd="1" destOrd="0" presId="urn:microsoft.com/office/officeart/2005/8/layout/chevronAccent+Icon"/>
    <dgm:cxn modelId="{12140CB1-2EEB-4EBF-8504-04DC25CF11E8}" type="presParOf" srcId="{DB994BDE-84C8-40FB-A973-8702E8A8D015}" destId="{8AB75977-1E28-4834-A1D9-372EBA7F9367}" srcOrd="3" destOrd="0" presId="urn:microsoft.com/office/officeart/2005/8/layout/chevronAccent+Icon"/>
    <dgm:cxn modelId="{32317714-D866-4341-922B-2AC1827578B9}" type="presParOf" srcId="{DB994BDE-84C8-40FB-A973-8702E8A8D015}" destId="{503AA39B-5FF3-4E56-8AEA-4A426F41C6A6}" srcOrd="4" destOrd="0" presId="urn:microsoft.com/office/officeart/2005/8/layout/chevronAccent+Icon"/>
    <dgm:cxn modelId="{4AFB011C-BFF9-46AA-8398-7E138CAA62E0}" type="presParOf" srcId="{503AA39B-5FF3-4E56-8AEA-4A426F41C6A6}" destId="{623B4D94-4217-41E3-9153-BB490CE06678}" srcOrd="0" destOrd="0" presId="urn:microsoft.com/office/officeart/2005/8/layout/chevronAccent+Icon"/>
    <dgm:cxn modelId="{689BBAD9-7A9F-4F7C-9DCC-D3AE1E35B10B}" type="presParOf" srcId="{503AA39B-5FF3-4E56-8AEA-4A426F41C6A6}" destId="{F890319E-1817-454C-A984-5C38F9F10A4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1156C-0437-4608-A9BA-542FD5FA2349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64F854F-1FE7-4237-8FB5-0E1CFE2DF050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Investigator contacts potential witnesses and parties</a:t>
          </a:r>
        </a:p>
      </dgm:t>
    </dgm:pt>
    <dgm:pt modelId="{C3F3BE60-ED77-42B3-A20F-6D9F31B88C35}" type="parTrans" cxnId="{CAE5D109-A206-47F7-B964-5CD3370CB543}">
      <dgm:prSet/>
      <dgm:spPr/>
      <dgm:t>
        <a:bodyPr/>
        <a:lstStyle/>
        <a:p>
          <a:endParaRPr lang="en-US"/>
        </a:p>
      </dgm:t>
    </dgm:pt>
    <dgm:pt modelId="{4C279A5D-DC2A-49FC-8DB6-293A2E157BD9}" type="sibTrans" cxnId="{CAE5D109-A206-47F7-B964-5CD3370CB543}">
      <dgm:prSet/>
      <dgm:spPr/>
      <dgm:t>
        <a:bodyPr/>
        <a:lstStyle/>
        <a:p>
          <a:endParaRPr lang="en-US"/>
        </a:p>
      </dgm:t>
    </dgm:pt>
    <dgm:pt modelId="{DCFA0937-148D-4136-A6D5-2F7AC49C91F1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/>
            <a:t>Department makes determination</a:t>
          </a:r>
        </a:p>
      </dgm:t>
    </dgm:pt>
    <dgm:pt modelId="{32BA2A50-C082-4C76-9B7A-5499B32E35DC}" type="parTrans" cxnId="{2D82BF45-E280-4D66-9469-F9B61148F457}">
      <dgm:prSet/>
      <dgm:spPr/>
      <dgm:t>
        <a:bodyPr/>
        <a:lstStyle/>
        <a:p>
          <a:endParaRPr lang="en-US"/>
        </a:p>
      </dgm:t>
    </dgm:pt>
    <dgm:pt modelId="{BB22E02B-48BB-4635-9D8E-440ADED31D23}" type="sibTrans" cxnId="{2D82BF45-E280-4D66-9469-F9B61148F457}">
      <dgm:prSet/>
      <dgm:spPr/>
      <dgm:t>
        <a:bodyPr/>
        <a:lstStyle/>
        <a:p>
          <a:endParaRPr lang="en-US"/>
        </a:p>
      </dgm:t>
    </dgm:pt>
    <dgm:pt modelId="{024DC82D-6EAD-446D-BAF9-66565B0327A4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Based on investigative findings, 1 of 3 actions occur</a:t>
          </a:r>
        </a:p>
      </dgm:t>
    </dgm:pt>
    <dgm:pt modelId="{AF8D1503-40F9-4120-BD8D-7189681EAE53}" type="parTrans" cxnId="{92BBBF56-F8FD-4C3E-835B-EE4DF8C15C43}">
      <dgm:prSet/>
      <dgm:spPr/>
      <dgm:t>
        <a:bodyPr/>
        <a:lstStyle/>
        <a:p>
          <a:endParaRPr lang="en-US"/>
        </a:p>
      </dgm:t>
    </dgm:pt>
    <dgm:pt modelId="{2BCD5DCF-D717-4377-8AF4-12FC64C5D046}" type="sibTrans" cxnId="{92BBBF56-F8FD-4C3E-835B-EE4DF8C15C43}">
      <dgm:prSet/>
      <dgm:spPr/>
      <dgm:t>
        <a:bodyPr/>
        <a:lstStyle/>
        <a:p>
          <a:endParaRPr lang="en-US"/>
        </a:p>
      </dgm:t>
    </dgm:pt>
    <dgm:pt modelId="{DB994BDE-84C8-40FB-A973-8702E8A8D015}" type="pres">
      <dgm:prSet presAssocID="{DCE1156C-0437-4608-A9BA-542FD5FA23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26939-44DB-4D64-9A9D-98DD1FCBD3A6}" type="pres">
      <dgm:prSet presAssocID="{B64F854F-1FE7-4237-8FB5-0E1CFE2DF050}" presName="composite" presStyleCnt="0"/>
      <dgm:spPr/>
    </dgm:pt>
    <dgm:pt modelId="{8E69E2B0-899D-4FBF-BFC3-975C999F9117}" type="pres">
      <dgm:prSet presAssocID="{B64F854F-1FE7-4237-8FB5-0E1CFE2DF050}" presName="bgChev" presStyleLbl="node1" presStyleIdx="0" presStyleCnt="3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F703538A-E867-441D-A3C6-41609FACD21B}" type="pres">
      <dgm:prSet presAssocID="{B64F854F-1FE7-4237-8FB5-0E1CFE2DF050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BE5D7-D168-4FD7-ABE5-FA662042CA35}" type="pres">
      <dgm:prSet presAssocID="{4C279A5D-DC2A-49FC-8DB6-293A2E157BD9}" presName="compositeSpace" presStyleCnt="0"/>
      <dgm:spPr/>
    </dgm:pt>
    <dgm:pt modelId="{D3AEBDD2-A53C-436E-A2E3-9715826425A8}" type="pres">
      <dgm:prSet presAssocID="{DCFA0937-148D-4136-A6D5-2F7AC49C91F1}" presName="composite" presStyleCnt="0"/>
      <dgm:spPr/>
    </dgm:pt>
    <dgm:pt modelId="{8C39027C-4C32-4B84-93CF-02758F0BD2F2}" type="pres">
      <dgm:prSet presAssocID="{DCFA0937-148D-4136-A6D5-2F7AC49C91F1}" presName="bgChev" presStyleLbl="node1" presStyleIdx="1" presStyleCnt="3"/>
      <dgm:spPr>
        <a:solidFill>
          <a:schemeClr val="accent6">
            <a:lumMod val="50000"/>
          </a:schemeClr>
        </a:solidFill>
      </dgm:spPr>
    </dgm:pt>
    <dgm:pt modelId="{E9961482-3D1C-4300-B32D-6D25E9529689}" type="pres">
      <dgm:prSet presAssocID="{DCFA0937-148D-4136-A6D5-2F7AC49C91F1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75977-1E28-4834-A1D9-372EBA7F9367}" type="pres">
      <dgm:prSet presAssocID="{BB22E02B-48BB-4635-9D8E-440ADED31D23}" presName="compositeSpace" presStyleCnt="0"/>
      <dgm:spPr/>
    </dgm:pt>
    <dgm:pt modelId="{503AA39B-5FF3-4E56-8AEA-4A426F41C6A6}" type="pres">
      <dgm:prSet presAssocID="{024DC82D-6EAD-446D-BAF9-66565B0327A4}" presName="composite" presStyleCnt="0"/>
      <dgm:spPr/>
    </dgm:pt>
    <dgm:pt modelId="{623B4D94-4217-41E3-9153-BB490CE06678}" type="pres">
      <dgm:prSet presAssocID="{024DC82D-6EAD-446D-BAF9-66565B0327A4}" presName="bgChev" presStyleLbl="node1" presStyleIdx="2" presStyleCnt="3"/>
      <dgm:spPr>
        <a:solidFill>
          <a:schemeClr val="accent3">
            <a:lumMod val="50000"/>
          </a:schemeClr>
        </a:solidFill>
      </dgm:spPr>
    </dgm:pt>
    <dgm:pt modelId="{F890319E-1817-454C-A984-5C38F9F10A48}" type="pres">
      <dgm:prSet presAssocID="{024DC82D-6EAD-446D-BAF9-66565B0327A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353FD-47D8-4DF1-A599-518579061A37}" type="presOf" srcId="{B64F854F-1FE7-4237-8FB5-0E1CFE2DF050}" destId="{F703538A-E867-441D-A3C6-41609FACD21B}" srcOrd="0" destOrd="0" presId="urn:microsoft.com/office/officeart/2005/8/layout/chevronAccent+Icon"/>
    <dgm:cxn modelId="{CAE5D109-A206-47F7-B964-5CD3370CB543}" srcId="{DCE1156C-0437-4608-A9BA-542FD5FA2349}" destId="{B64F854F-1FE7-4237-8FB5-0E1CFE2DF050}" srcOrd="0" destOrd="0" parTransId="{C3F3BE60-ED77-42B3-A20F-6D9F31B88C35}" sibTransId="{4C279A5D-DC2A-49FC-8DB6-293A2E157BD9}"/>
    <dgm:cxn modelId="{92BBBF56-F8FD-4C3E-835B-EE4DF8C15C43}" srcId="{DCE1156C-0437-4608-A9BA-542FD5FA2349}" destId="{024DC82D-6EAD-446D-BAF9-66565B0327A4}" srcOrd="2" destOrd="0" parTransId="{AF8D1503-40F9-4120-BD8D-7189681EAE53}" sibTransId="{2BCD5DCF-D717-4377-8AF4-12FC64C5D046}"/>
    <dgm:cxn modelId="{1148B001-9775-44C3-B0D5-DAEC0B0F3774}" type="presOf" srcId="{024DC82D-6EAD-446D-BAF9-66565B0327A4}" destId="{F890319E-1817-454C-A984-5C38F9F10A48}" srcOrd="0" destOrd="0" presId="urn:microsoft.com/office/officeart/2005/8/layout/chevronAccent+Icon"/>
    <dgm:cxn modelId="{2D82BF45-E280-4D66-9469-F9B61148F457}" srcId="{DCE1156C-0437-4608-A9BA-542FD5FA2349}" destId="{DCFA0937-148D-4136-A6D5-2F7AC49C91F1}" srcOrd="1" destOrd="0" parTransId="{32BA2A50-C082-4C76-9B7A-5499B32E35DC}" sibTransId="{BB22E02B-48BB-4635-9D8E-440ADED31D23}"/>
    <dgm:cxn modelId="{79423E52-FEE8-452D-B679-04E3C1EBFCA3}" type="presOf" srcId="{DCFA0937-148D-4136-A6D5-2F7AC49C91F1}" destId="{E9961482-3D1C-4300-B32D-6D25E9529689}" srcOrd="0" destOrd="0" presId="urn:microsoft.com/office/officeart/2005/8/layout/chevronAccent+Icon"/>
    <dgm:cxn modelId="{FF16E2D2-91D8-49C0-9D24-F5B75131AC63}" type="presOf" srcId="{DCE1156C-0437-4608-A9BA-542FD5FA2349}" destId="{DB994BDE-84C8-40FB-A973-8702E8A8D015}" srcOrd="0" destOrd="0" presId="urn:microsoft.com/office/officeart/2005/8/layout/chevronAccent+Icon"/>
    <dgm:cxn modelId="{D0AD9A9A-BD04-4903-B642-F8E06ECDD0B5}" type="presParOf" srcId="{DB994BDE-84C8-40FB-A973-8702E8A8D015}" destId="{D6B26939-44DB-4D64-9A9D-98DD1FCBD3A6}" srcOrd="0" destOrd="0" presId="urn:microsoft.com/office/officeart/2005/8/layout/chevronAccent+Icon"/>
    <dgm:cxn modelId="{C9C83399-42C3-41D6-AF16-4EB0B5759781}" type="presParOf" srcId="{D6B26939-44DB-4D64-9A9D-98DD1FCBD3A6}" destId="{8E69E2B0-899D-4FBF-BFC3-975C999F9117}" srcOrd="0" destOrd="0" presId="urn:microsoft.com/office/officeart/2005/8/layout/chevronAccent+Icon"/>
    <dgm:cxn modelId="{774850B5-12B3-4D63-8B47-286EA76965B7}" type="presParOf" srcId="{D6B26939-44DB-4D64-9A9D-98DD1FCBD3A6}" destId="{F703538A-E867-441D-A3C6-41609FACD21B}" srcOrd="1" destOrd="0" presId="urn:microsoft.com/office/officeart/2005/8/layout/chevronAccent+Icon"/>
    <dgm:cxn modelId="{934678C1-202E-41FD-B0E9-B1B3D0977F5F}" type="presParOf" srcId="{DB994BDE-84C8-40FB-A973-8702E8A8D015}" destId="{92ABE5D7-D168-4FD7-ABE5-FA662042CA35}" srcOrd="1" destOrd="0" presId="urn:microsoft.com/office/officeart/2005/8/layout/chevronAccent+Icon"/>
    <dgm:cxn modelId="{DB578D38-DDD1-4BC2-80B2-22F28F3B2CB6}" type="presParOf" srcId="{DB994BDE-84C8-40FB-A973-8702E8A8D015}" destId="{D3AEBDD2-A53C-436E-A2E3-9715826425A8}" srcOrd="2" destOrd="0" presId="urn:microsoft.com/office/officeart/2005/8/layout/chevronAccent+Icon"/>
    <dgm:cxn modelId="{7ED9E145-D905-4BDA-8BFA-BECB106DD0A2}" type="presParOf" srcId="{D3AEBDD2-A53C-436E-A2E3-9715826425A8}" destId="{8C39027C-4C32-4B84-93CF-02758F0BD2F2}" srcOrd="0" destOrd="0" presId="urn:microsoft.com/office/officeart/2005/8/layout/chevronAccent+Icon"/>
    <dgm:cxn modelId="{7B8F55BC-F59B-4C69-89C3-83BAE3BB7319}" type="presParOf" srcId="{D3AEBDD2-A53C-436E-A2E3-9715826425A8}" destId="{E9961482-3D1C-4300-B32D-6D25E9529689}" srcOrd="1" destOrd="0" presId="urn:microsoft.com/office/officeart/2005/8/layout/chevronAccent+Icon"/>
    <dgm:cxn modelId="{EC7D5F19-E94B-4B57-9816-C44536BAF719}" type="presParOf" srcId="{DB994BDE-84C8-40FB-A973-8702E8A8D015}" destId="{8AB75977-1E28-4834-A1D9-372EBA7F9367}" srcOrd="3" destOrd="0" presId="urn:microsoft.com/office/officeart/2005/8/layout/chevronAccent+Icon"/>
    <dgm:cxn modelId="{2B275BAE-A342-49B0-B956-11D44C145B4D}" type="presParOf" srcId="{DB994BDE-84C8-40FB-A973-8702E8A8D015}" destId="{503AA39B-5FF3-4E56-8AEA-4A426F41C6A6}" srcOrd="4" destOrd="0" presId="urn:microsoft.com/office/officeart/2005/8/layout/chevronAccent+Icon"/>
    <dgm:cxn modelId="{BE02F511-C8EE-4649-9747-F2C7D5E7708D}" type="presParOf" srcId="{503AA39B-5FF3-4E56-8AEA-4A426F41C6A6}" destId="{623B4D94-4217-41E3-9153-BB490CE06678}" srcOrd="0" destOrd="0" presId="urn:microsoft.com/office/officeart/2005/8/layout/chevronAccent+Icon"/>
    <dgm:cxn modelId="{4692A8B4-5CCA-4C6B-857A-74C63BE0AFC2}" type="presParOf" srcId="{503AA39B-5FF3-4E56-8AEA-4A426F41C6A6}" destId="{F890319E-1817-454C-A984-5C38F9F10A4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E22A-B23E-4E5E-87AB-010603E2573B}">
      <dsp:nvSpPr>
        <dsp:cNvPr id="0" name=""/>
        <dsp:cNvSpPr/>
      </dsp:nvSpPr>
      <dsp:spPr>
        <a:xfrm>
          <a:off x="1295396" y="0"/>
          <a:ext cx="5745166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C4BA9-D371-4FDF-BDBA-54FEAA53687D}">
      <dsp:nvSpPr>
        <dsp:cNvPr id="0" name=""/>
        <dsp:cNvSpPr/>
      </dsp:nvSpPr>
      <dsp:spPr>
        <a:xfrm>
          <a:off x="2290098" y="-22620"/>
          <a:ext cx="1748498" cy="2715539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Be well informed</a:t>
          </a:r>
        </a:p>
      </dsp:txBody>
      <dsp:txXfrm>
        <a:off x="2375453" y="62735"/>
        <a:ext cx="1577788" cy="2544829"/>
      </dsp:txXfrm>
    </dsp:sp>
    <dsp:sp modelId="{5BC80191-A248-48C5-9EC9-C2425F313A8E}">
      <dsp:nvSpPr>
        <dsp:cNvPr id="0" name=""/>
        <dsp:cNvSpPr/>
      </dsp:nvSpPr>
      <dsp:spPr>
        <a:xfrm>
          <a:off x="4186899" y="-7537"/>
          <a:ext cx="1756705" cy="2685373"/>
        </a:xfrm>
        <a:prstGeom prst="roundRect">
          <a:avLst/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Educate the Client</a:t>
          </a:r>
        </a:p>
      </dsp:txBody>
      <dsp:txXfrm>
        <a:off x="4272654" y="78218"/>
        <a:ext cx="1585195" cy="2513863"/>
      </dsp:txXfrm>
    </dsp:sp>
    <dsp:sp modelId="{5D5D2D50-0205-4C85-8816-36ADAB0B790D}">
      <dsp:nvSpPr>
        <dsp:cNvPr id="0" name=""/>
        <dsp:cNvSpPr/>
      </dsp:nvSpPr>
      <dsp:spPr>
        <a:xfrm>
          <a:off x="2281784" y="1930267"/>
          <a:ext cx="1765125" cy="2611573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Communicate</a:t>
          </a:r>
        </a:p>
      </dsp:txBody>
      <dsp:txXfrm>
        <a:off x="2367950" y="2016433"/>
        <a:ext cx="1592793" cy="2439241"/>
      </dsp:txXfrm>
    </dsp:sp>
    <dsp:sp modelId="{3E83F2C0-F05A-4693-AD7A-A2FC5FB9E439}">
      <dsp:nvSpPr>
        <dsp:cNvPr id="0" name=""/>
        <dsp:cNvSpPr/>
      </dsp:nvSpPr>
      <dsp:spPr>
        <a:xfrm>
          <a:off x="4182689" y="1998930"/>
          <a:ext cx="1765125" cy="2474247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itchFamily="34" charset="0"/>
              <a:cs typeface="Arial" pitchFamily="34" charset="0"/>
            </a:rPr>
            <a:t>Disclose and Document</a:t>
          </a:r>
        </a:p>
      </dsp:txBody>
      <dsp:txXfrm>
        <a:off x="4268855" y="2085096"/>
        <a:ext cx="1592793" cy="230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E2B0-899D-4FBF-BFC3-975C999F9117}">
      <dsp:nvSpPr>
        <dsp:cNvPr id="0" name=""/>
        <dsp:cNvSpPr/>
      </dsp:nvSpPr>
      <dsp:spPr>
        <a:xfrm>
          <a:off x="1035" y="1185851"/>
          <a:ext cx="2602557" cy="1004587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538A-E867-441D-A3C6-41609FACD21B}">
      <dsp:nvSpPr>
        <dsp:cNvPr id="0" name=""/>
        <dsp:cNvSpPr/>
      </dsp:nvSpPr>
      <dsp:spPr>
        <a:xfrm>
          <a:off x="695051" y="1436998"/>
          <a:ext cx="2197715" cy="100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Complaint filed in writing</a:t>
          </a:r>
        </a:p>
      </dsp:txBody>
      <dsp:txXfrm>
        <a:off x="724474" y="1466421"/>
        <a:ext cx="2138869" cy="945741"/>
      </dsp:txXfrm>
    </dsp:sp>
    <dsp:sp modelId="{8C39027C-4C32-4B84-93CF-02758F0BD2F2}">
      <dsp:nvSpPr>
        <dsp:cNvPr id="0" name=""/>
        <dsp:cNvSpPr/>
      </dsp:nvSpPr>
      <dsp:spPr>
        <a:xfrm>
          <a:off x="2973734" y="1185851"/>
          <a:ext cx="2602557" cy="1004587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1482-3D1C-4300-B32D-6D25E9529689}">
      <dsp:nvSpPr>
        <dsp:cNvPr id="0" name=""/>
        <dsp:cNvSpPr/>
      </dsp:nvSpPr>
      <dsp:spPr>
        <a:xfrm>
          <a:off x="3667750" y="1436998"/>
          <a:ext cx="2197715" cy="100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Notification sent to licensee &amp; licensee's broker</a:t>
          </a:r>
        </a:p>
      </dsp:txBody>
      <dsp:txXfrm>
        <a:off x="3697173" y="1466421"/>
        <a:ext cx="2138869" cy="945741"/>
      </dsp:txXfrm>
    </dsp:sp>
    <dsp:sp modelId="{623B4D94-4217-41E3-9153-BB490CE06678}">
      <dsp:nvSpPr>
        <dsp:cNvPr id="0" name=""/>
        <dsp:cNvSpPr/>
      </dsp:nvSpPr>
      <dsp:spPr>
        <a:xfrm>
          <a:off x="5946433" y="1185851"/>
          <a:ext cx="2602557" cy="1004587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0319E-1817-454C-A984-5C38F9F10A48}">
      <dsp:nvSpPr>
        <dsp:cNvPr id="0" name=""/>
        <dsp:cNvSpPr/>
      </dsp:nvSpPr>
      <dsp:spPr>
        <a:xfrm>
          <a:off x="6640449" y="1436998"/>
          <a:ext cx="2197715" cy="100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Licensee </a:t>
          </a:r>
          <a:r>
            <a:rPr lang="en-US" sz="1600" kern="1200" dirty="0" smtClean="0"/>
            <a:t>responds </a:t>
          </a:r>
          <a:r>
            <a:rPr lang="en-US" sz="1600" kern="1200" dirty="0"/>
            <a:t>in writing</a:t>
          </a:r>
        </a:p>
      </dsp:txBody>
      <dsp:txXfrm>
        <a:off x="6669872" y="1466421"/>
        <a:ext cx="2138869" cy="945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E2B0-899D-4FBF-BFC3-975C999F9117}">
      <dsp:nvSpPr>
        <dsp:cNvPr id="0" name=""/>
        <dsp:cNvSpPr/>
      </dsp:nvSpPr>
      <dsp:spPr>
        <a:xfrm>
          <a:off x="1017" y="1310976"/>
          <a:ext cx="2557685" cy="987266"/>
        </a:xfrm>
        <a:prstGeom prst="chevron">
          <a:avLst>
            <a:gd name="adj" fmla="val 4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538A-E867-441D-A3C6-41609FACD21B}">
      <dsp:nvSpPr>
        <dsp:cNvPr id="0" name=""/>
        <dsp:cNvSpPr/>
      </dsp:nvSpPr>
      <dsp:spPr>
        <a:xfrm>
          <a:off x="683067" y="1557793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Investigator contacts potential witnesses and parties</a:t>
          </a:r>
        </a:p>
      </dsp:txBody>
      <dsp:txXfrm>
        <a:off x="711983" y="1586709"/>
        <a:ext cx="2101991" cy="929434"/>
      </dsp:txXfrm>
    </dsp:sp>
    <dsp:sp modelId="{8C39027C-4C32-4B84-93CF-02758F0BD2F2}">
      <dsp:nvSpPr>
        <dsp:cNvPr id="0" name=""/>
        <dsp:cNvSpPr/>
      </dsp:nvSpPr>
      <dsp:spPr>
        <a:xfrm>
          <a:off x="2922463" y="1310976"/>
          <a:ext cx="2557685" cy="987266"/>
        </a:xfrm>
        <a:prstGeom prst="chevron">
          <a:avLst>
            <a:gd name="adj" fmla="val 4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1482-3D1C-4300-B32D-6D25E9529689}">
      <dsp:nvSpPr>
        <dsp:cNvPr id="0" name=""/>
        <dsp:cNvSpPr/>
      </dsp:nvSpPr>
      <dsp:spPr>
        <a:xfrm>
          <a:off x="3604513" y="1557793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Department makes determination</a:t>
          </a:r>
        </a:p>
      </dsp:txBody>
      <dsp:txXfrm>
        <a:off x="3633429" y="1586709"/>
        <a:ext cx="2101991" cy="929434"/>
      </dsp:txXfrm>
    </dsp:sp>
    <dsp:sp modelId="{623B4D94-4217-41E3-9153-BB490CE06678}">
      <dsp:nvSpPr>
        <dsp:cNvPr id="0" name=""/>
        <dsp:cNvSpPr/>
      </dsp:nvSpPr>
      <dsp:spPr>
        <a:xfrm>
          <a:off x="5843908" y="1310976"/>
          <a:ext cx="2557685" cy="987266"/>
        </a:xfrm>
        <a:prstGeom prst="chevron">
          <a:avLst>
            <a:gd name="adj" fmla="val 4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0319E-1817-454C-A984-5C38F9F10A48}">
      <dsp:nvSpPr>
        <dsp:cNvPr id="0" name=""/>
        <dsp:cNvSpPr/>
      </dsp:nvSpPr>
      <dsp:spPr>
        <a:xfrm>
          <a:off x="6525958" y="1557793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Based on investigative findings, 1 of 3 actions occur</a:t>
          </a:r>
        </a:p>
      </dsp:txBody>
      <dsp:txXfrm>
        <a:off x="6554874" y="1586709"/>
        <a:ext cx="2101991" cy="92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81BC8C-9F53-4857-B51E-5E90F18F87A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66BFB5-26C3-4477-B7B2-6D374EED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03B38B0-B006-4609-9F7B-ECE47364655F}" type="datetimeFigureOut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4076BE-587D-4E87-9453-1A0958A703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3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B6D9-DF6B-4D9B-AAC0-93486DF78B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B6D9-DF6B-4D9B-AAC0-93486DF78B5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B6D9-DF6B-4D9B-AAC0-93486DF78B5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76BE-587D-4E87-9453-1A0958A703F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DBC2-ABB3-43D3-8B35-71861432FC53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8C0-494A-4A1C-BB73-9C10098CEA65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6910-760C-4D9D-8C38-3AC55DF644C1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3078-C1EE-4D63-8336-0FC057753938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73-EDA2-4F99-9D15-C345B0F39944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C278-4629-447D-8518-EB18FDA16FBA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A2C-112D-498D-82CA-EE0B140A6E3C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3BF-4E41-455D-88B0-3AED1E87F8E6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E33-A10E-42EA-8C99-8F6E04A54833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2414-C268-4E4B-A41F-193049C30698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4857-DC53-4832-9000-07F29ACF80DF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B510-9C7B-47CE-89D6-9DC3B6B8CBFA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E90D-5C74-413C-90CD-9F93BC7E0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hyperlink" Target="http://www.homewarrant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each.u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4419600"/>
            <a:ext cx="8763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cap="all" spc="3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ARIZONA ASSOCIATION </a:t>
            </a:r>
          </a:p>
          <a:p>
            <a:r>
              <a:rPr lang="en-US" sz="4400" b="1" cap="all" spc="3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OF REALTORS®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6" descr="CRMS 2-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61722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fancy-REALTOR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5862" y="4343400"/>
            <a:ext cx="666750" cy="8413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effectLst>
            <a:outerShdw blurRad="127000" dir="21540000" sy="23000" kx="-1200000" algn="bl" rotWithShape="0">
              <a:srgbClr val="371B03">
                <a:alpha val="38824"/>
              </a:srgbClr>
            </a:outerShdw>
            <a:reflection blurRad="6350" stA="50000" endA="300" endPos="90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Learning Objectives</a:t>
            </a:r>
            <a:br>
              <a:rPr lang="en-US" sz="4400" b="1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At the conclusion of this Unit, </a:t>
            </a:r>
          </a:p>
          <a:p>
            <a:pPr>
              <a:buNone/>
            </a:pPr>
            <a:r>
              <a:rPr lang="en-US" dirty="0" smtClean="0"/>
              <a:t>participants will be able to: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Identify four risk management techniques</a:t>
            </a:r>
          </a:p>
          <a:p>
            <a:endParaRPr lang="en-US" dirty="0" smtClean="0"/>
          </a:p>
          <a:p>
            <a:r>
              <a:rPr lang="en-US" dirty="0" smtClean="0"/>
              <a:t>Define a claim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Risk management techniques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648200" cy="4403725"/>
          </a:xfrm>
        </p:spPr>
        <p:txBody>
          <a:bodyPr/>
          <a:lstStyle/>
          <a:p>
            <a:r>
              <a:rPr lang="en-US" dirty="0" smtClean="0"/>
              <a:t>Transfer the Risk</a:t>
            </a:r>
          </a:p>
          <a:p>
            <a:endParaRPr lang="en-US" dirty="0" smtClean="0"/>
          </a:p>
          <a:p>
            <a:r>
              <a:rPr lang="en-US" dirty="0" smtClean="0"/>
              <a:t>Retain the Risk</a:t>
            </a:r>
          </a:p>
          <a:p>
            <a:endParaRPr lang="en-US" dirty="0" smtClean="0"/>
          </a:p>
          <a:p>
            <a:r>
              <a:rPr lang="en-US" dirty="0" smtClean="0"/>
              <a:t>Avoid the Risk</a:t>
            </a:r>
          </a:p>
          <a:p>
            <a:endParaRPr lang="en-US" dirty="0" smtClean="0"/>
          </a:p>
          <a:p>
            <a:r>
              <a:rPr lang="en-US" dirty="0" smtClean="0"/>
              <a:t>Control the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C:\Users\laura.AARONLINE\AppData\Local\Microsoft\Windows\Temporary Internet Files\Content.IE5\HHCGDQ08\MP9004010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2514600" cy="37700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claims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Claims are defined as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An </a:t>
            </a:r>
            <a:r>
              <a:rPr lang="en-US" i="1" dirty="0" smtClean="0"/>
              <a:t>allegation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To assert or maintain as a fact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Unit 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098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</a:p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Learning Objectives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At the conclusion of this Unit, participants will be able to: </a:t>
            </a:r>
          </a:p>
          <a:p>
            <a:pPr lvl="0"/>
            <a:r>
              <a:rPr lang="en-US" dirty="0" smtClean="0"/>
              <a:t>Identify claims based on transaction issues</a:t>
            </a:r>
          </a:p>
          <a:p>
            <a:pPr lvl="0"/>
            <a:r>
              <a:rPr lang="en-US" dirty="0" smtClean="0"/>
              <a:t>Describe ways to decrease the occurrence of common property condition claims </a:t>
            </a:r>
          </a:p>
          <a:p>
            <a:pPr lvl="0"/>
            <a:r>
              <a:rPr lang="en-US" dirty="0" smtClean="0"/>
              <a:t>Explain breach of contract</a:t>
            </a:r>
          </a:p>
          <a:p>
            <a:pPr lvl="0"/>
            <a:r>
              <a:rPr lang="en-US" dirty="0" smtClean="0"/>
              <a:t>Relate common remedies for breach of contract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Who may file claims?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257800" cy="4175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Buyers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Sellers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Estate Licensees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C:\Users\laura.AARONLINE\Pictures\Microsoft Clip Organizer\0044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3200400" cy="39444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Property conditions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Water Issues</a:t>
            </a:r>
          </a:p>
          <a:p>
            <a:r>
              <a:rPr lang="en-US" dirty="0" smtClean="0"/>
              <a:t>Permit/Code/Zoning</a:t>
            </a:r>
          </a:p>
          <a:p>
            <a:r>
              <a:rPr lang="en-US" dirty="0" smtClean="0"/>
              <a:t>Termites/Termite Damage</a:t>
            </a:r>
          </a:p>
          <a:p>
            <a:r>
              <a:rPr lang="en-US" dirty="0" smtClean="0"/>
              <a:t>Sewer/Septic Issues</a:t>
            </a:r>
          </a:p>
          <a:p>
            <a:r>
              <a:rPr lang="en-US" dirty="0" smtClean="0"/>
              <a:t>Environmental Concerns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Boundaries or Encroachments</a:t>
            </a:r>
          </a:p>
          <a:p>
            <a:r>
              <a:rPr lang="en-US" dirty="0" smtClean="0"/>
              <a:t>Acreage/Square Footage</a:t>
            </a:r>
          </a:p>
          <a:p>
            <a:r>
              <a:rPr lang="en-US" dirty="0" smtClean="0"/>
              <a:t>Structural Conditions</a:t>
            </a:r>
          </a:p>
          <a:p>
            <a:r>
              <a:rPr lang="en-US" dirty="0" smtClean="0"/>
              <a:t>Electrical Problems</a:t>
            </a:r>
          </a:p>
          <a:p>
            <a:r>
              <a:rPr lang="en-US" dirty="0" smtClean="0"/>
              <a:t>Roof Leaks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362200"/>
            <a:ext cx="4038600" cy="3717925"/>
          </a:xfrm>
        </p:spPr>
        <p:txBody>
          <a:bodyPr/>
          <a:lstStyle/>
          <a:p>
            <a:r>
              <a:rPr lang="en-US" dirty="0" smtClean="0"/>
              <a:t>Accurate SPDS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Home Warranties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6726">
            <a:off x="1219200" y="1295400"/>
            <a:ext cx="2247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laura.AARONLINE\Pictures\Logos\logo_210HBW_PMS2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1862137" cy="1083752"/>
          </a:xfrm>
          <a:prstGeom prst="rect">
            <a:avLst/>
          </a:prstGeom>
          <a:noFill/>
        </p:spPr>
      </p:pic>
      <p:pic>
        <p:nvPicPr>
          <p:cNvPr id="2052" name="Picture 4" descr="C:\Users\laura.AARONLINE\Pictures\Logos\ORHP logo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038600"/>
            <a:ext cx="1625600" cy="97536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225" y="5334000"/>
            <a:ext cx="221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ome Warranties from Fidelity National Home Warrant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800600"/>
            <a:ext cx="1847850" cy="8953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Transaction issues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525963"/>
          </a:xfrm>
        </p:spPr>
        <p:txBody>
          <a:bodyPr/>
          <a:lstStyle/>
          <a:p>
            <a:r>
              <a:rPr lang="en-US" dirty="0" smtClean="0"/>
              <a:t>Included in the sale</a:t>
            </a:r>
          </a:p>
          <a:p>
            <a:r>
              <a:rPr lang="en-US" dirty="0" smtClean="0"/>
              <a:t>Earnest Money</a:t>
            </a:r>
          </a:p>
          <a:p>
            <a:r>
              <a:rPr lang="en-US" dirty="0" smtClean="0"/>
              <a:t>Offer/Acceptance</a:t>
            </a:r>
          </a:p>
          <a:p>
            <a:r>
              <a:rPr lang="en-US" dirty="0" smtClean="0"/>
              <a:t>Financing</a:t>
            </a:r>
          </a:p>
          <a:p>
            <a:r>
              <a:rPr lang="en-US" dirty="0" smtClean="0"/>
              <a:t>Pre-possession &amp; </a:t>
            </a:r>
          </a:p>
          <a:p>
            <a:r>
              <a:rPr lang="en-US" dirty="0" smtClean="0"/>
              <a:t>Post-Possession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1" name="Picture 1" descr="C:\Users\laura.AARONLINE\AppData\Local\Microsoft\Windows\Temporary Internet Files\Content.IE5\4VGU1HAS\MC9000144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2456383" cy="2028206"/>
          </a:xfrm>
          <a:prstGeom prst="rect">
            <a:avLst/>
          </a:prstGeom>
          <a:noFill/>
        </p:spPr>
      </p:pic>
      <p:pic>
        <p:nvPicPr>
          <p:cNvPr id="10242" name="Picture 2" descr="C:\Users\laura.AARONLINE\AppData\Local\Microsoft\Windows\Temporary Internet Files\Content.IE5\HHCGDQ08\MC9000147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981200"/>
            <a:ext cx="1873178" cy="1828800"/>
          </a:xfrm>
          <a:prstGeom prst="rect">
            <a:avLst/>
          </a:prstGeom>
          <a:noFill/>
        </p:spPr>
      </p:pic>
      <p:pic>
        <p:nvPicPr>
          <p:cNvPr id="10244" name="Picture 4" descr="C:\Users\laura.AARONLINE\AppData\Local\Microsoft\Windows\Temporary Internet Files\Content.IE5\V4BM5EIW\MC900431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657600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r>
              <a:rPr lang="en-US" dirty="0" smtClean="0"/>
              <a:t>Breach of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098925"/>
          </a:xfrm>
        </p:spPr>
        <p:txBody>
          <a:bodyPr/>
          <a:lstStyle/>
          <a:p>
            <a:r>
              <a:rPr lang="en-US" dirty="0" smtClean="0"/>
              <a:t>Broken Promise</a:t>
            </a:r>
          </a:p>
          <a:p>
            <a:r>
              <a:rPr lang="en-US" dirty="0" smtClean="0"/>
              <a:t>Contractual Duty</a:t>
            </a:r>
          </a:p>
          <a:p>
            <a:r>
              <a:rPr lang="en-US" dirty="0" smtClean="0"/>
              <a:t>Anticipatory Breach</a:t>
            </a:r>
          </a:p>
          <a:p>
            <a:r>
              <a:rPr lang="en-US" dirty="0" smtClean="0"/>
              <a:t>Non Compliance</a:t>
            </a:r>
          </a:p>
          <a:p>
            <a:r>
              <a:rPr lang="en-US" dirty="0" smtClean="0"/>
              <a:t>Cure Period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7" name="Picture 1" descr="C:\Users\laura.AARONLINE\AppData\Local\Microsoft\Windows\Temporary Internet Files\Content.IE5\EGPZ8ABE\MC900442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810000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458200" cy="2285999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Claims </a:t>
            </a:r>
            <a:b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b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remedies</a:t>
            </a:r>
            <a:endParaRPr lang="en-US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781800" cy="1828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Risk Management Certification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Elective Course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Content Placeholder 3" descr="fancy-REALTOR-logo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5791200"/>
            <a:ext cx="666750" cy="8413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127000" dir="21540000" sy="23000" kx="-1200000" algn="bl" rotWithShape="0">
              <a:srgbClr val="371B03">
                <a:alpha val="38824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6" name="Picture 6" descr="CRMS 2-C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943600"/>
            <a:ext cx="1447799" cy="83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Common remedies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54162"/>
            <a:ext cx="502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Recission/Cancellation can occur if there is: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Material Breach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Misrepresentation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Fraud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3" name="Picture 1" descr="C:\Users\laura.AARONLINE\AppData\Local\Microsoft\Windows\Temporary Internet Files\Content.IE5\4VGU1HAS\MC9001047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457" y="2133600"/>
            <a:ext cx="2266885" cy="1927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Or there is…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Specific Performance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Damages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Liquidated Damages</a:t>
            </a:r>
          </a:p>
          <a:p>
            <a:pPr algn="ctr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Breach of contract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251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SCENARIOS!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5" name="Picture 1" descr="C:\Users\laura.AARONLINE\AppData\Local\Microsoft\Windows\Temporary Internet Files\Content.IE5\V4BM5EIW\MC9000555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743200"/>
            <a:ext cx="3200400" cy="3581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Unit 3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870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Claims Against </a:t>
            </a:r>
          </a:p>
          <a:p>
            <a:pPr algn="ctr">
              <a:buNone/>
            </a:pPr>
            <a:r>
              <a:rPr lang="en-US" sz="4400" b="1" dirty="0" smtClean="0"/>
              <a:t>Brokers or Agents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Learning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conclusion of this Unit, participants will be able to:</a:t>
            </a:r>
          </a:p>
          <a:p>
            <a:pPr lvl="0"/>
            <a:r>
              <a:rPr lang="en-US" dirty="0" smtClean="0"/>
              <a:t>Explain various claims against brokers or agents</a:t>
            </a:r>
          </a:p>
          <a:p>
            <a:pPr lvl="0"/>
            <a:r>
              <a:rPr lang="en-US" dirty="0" smtClean="0"/>
              <a:t>Describe possible risk reduction steps for claims against brokers or agents</a:t>
            </a:r>
          </a:p>
          <a:p>
            <a:pPr lvl="0"/>
            <a:r>
              <a:rPr lang="en-US" dirty="0" smtClean="0"/>
              <a:t>Explain the value of errors and omissions insurance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Potential Claims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638800" cy="4098925"/>
          </a:xfrm>
        </p:spPr>
        <p:txBody>
          <a:bodyPr/>
          <a:lstStyle/>
          <a:p>
            <a:r>
              <a:rPr lang="en-US" dirty="0" smtClean="0"/>
              <a:t>Breach of Fiduciary Duty</a:t>
            </a:r>
          </a:p>
          <a:p>
            <a:r>
              <a:rPr lang="en-US" dirty="0" smtClean="0"/>
              <a:t>Professional Negligence</a:t>
            </a:r>
          </a:p>
          <a:p>
            <a:r>
              <a:rPr lang="en-US" dirty="0" smtClean="0"/>
              <a:t>Failure to Disclose</a:t>
            </a:r>
          </a:p>
          <a:p>
            <a:r>
              <a:rPr lang="en-US" dirty="0" smtClean="0"/>
              <a:t>Innocent Misrepresentation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C:\Users\laura.AARONLINE\AppData\Local\Microsoft\Windows\Temporary Internet Files\Content.IE5\HHCGDQ08\MP9004392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3352800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096000" cy="4708525"/>
          </a:xfrm>
        </p:spPr>
        <p:txBody>
          <a:bodyPr/>
          <a:lstStyle/>
          <a:p>
            <a:r>
              <a:rPr lang="en-US" dirty="0" smtClean="0"/>
              <a:t>Negligent Misrepresentation</a:t>
            </a:r>
          </a:p>
          <a:p>
            <a:r>
              <a:rPr lang="en-US" dirty="0" smtClean="0"/>
              <a:t>Intentional Misrepresentation</a:t>
            </a:r>
          </a:p>
          <a:p>
            <a:r>
              <a:rPr lang="en-US" dirty="0" smtClean="0"/>
              <a:t>Breach of Contract</a:t>
            </a:r>
          </a:p>
          <a:p>
            <a:r>
              <a:rPr lang="en-US" dirty="0" smtClean="0"/>
              <a:t>Fraud</a:t>
            </a:r>
          </a:p>
          <a:p>
            <a:r>
              <a:rPr lang="en-US" dirty="0" smtClean="0"/>
              <a:t>Consumer Fraud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C:\Users\laura.AARONLINE\AppData\Local\Microsoft\Windows\Temporary Internet Files\Content.IE5\HHCGDQ08\MC9002307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4038600" cy="26903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371600"/>
            <a:ext cx="5867400" cy="5105400"/>
          </a:xfrm>
        </p:spPr>
        <p:txBody>
          <a:bodyPr/>
          <a:lstStyle/>
          <a:p>
            <a:r>
              <a:rPr lang="en-US" dirty="0" smtClean="0"/>
              <a:t>Hold Harmless Clause</a:t>
            </a:r>
          </a:p>
          <a:p>
            <a:endParaRPr lang="en-US" dirty="0" smtClean="0"/>
          </a:p>
          <a:p>
            <a:r>
              <a:rPr lang="en-US" dirty="0" smtClean="0"/>
              <a:t>Broker Protection Clause</a:t>
            </a:r>
          </a:p>
          <a:p>
            <a:endParaRPr lang="en-US" dirty="0" smtClean="0"/>
          </a:p>
          <a:p>
            <a:r>
              <a:rPr lang="en-US" dirty="0" smtClean="0"/>
              <a:t>Non Discriminatory Verbiage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Anti-Trust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 well informed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419600" cy="4403725"/>
          </a:xfrm>
        </p:spPr>
        <p:txBody>
          <a:bodyPr/>
          <a:lstStyle/>
          <a:p>
            <a:r>
              <a:rPr lang="en-US" dirty="0" smtClean="0"/>
              <a:t>Condition of the property</a:t>
            </a:r>
          </a:p>
          <a:p>
            <a:r>
              <a:rPr lang="en-US" dirty="0" smtClean="0"/>
              <a:t>Understand the contract</a:t>
            </a:r>
          </a:p>
          <a:p>
            <a:r>
              <a:rPr lang="en-US" dirty="0" smtClean="0"/>
              <a:t>Knowledge level</a:t>
            </a:r>
          </a:p>
          <a:p>
            <a:r>
              <a:rPr lang="en-US" dirty="0" smtClean="0"/>
              <a:t>Accurate information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IMG_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599"/>
            <a:ext cx="3733800" cy="41148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Course learning objectives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Identify four risk management techniques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Define claim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Identify the most common claims that may arise in an Arizona real estate transaction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Identify claims based on transaction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Educate the client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facts</a:t>
            </a:r>
          </a:p>
          <a:p>
            <a:r>
              <a:rPr lang="en-US" dirty="0" smtClean="0"/>
              <a:t>Use client questions</a:t>
            </a:r>
          </a:p>
          <a:p>
            <a:r>
              <a:rPr lang="en-US" dirty="0" smtClean="0"/>
              <a:t>Give buyers the correct tools</a:t>
            </a:r>
          </a:p>
          <a:p>
            <a:r>
              <a:rPr lang="en-US" dirty="0" smtClean="0"/>
              <a:t>INSIST on inspections and walk throughs</a:t>
            </a:r>
          </a:p>
          <a:p>
            <a:r>
              <a:rPr lang="en-US" dirty="0" smtClean="0"/>
              <a:t>Review ALL forms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 descr="C:\Users\laura.AARONLINE\Pictures\Microsoft Clip Organizer\0040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209800" cy="17678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communicate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/>
          <a:lstStyle/>
          <a:p>
            <a:r>
              <a:rPr lang="en-US" dirty="0" smtClean="0"/>
              <a:t>Communicate with the client</a:t>
            </a:r>
          </a:p>
          <a:p>
            <a:r>
              <a:rPr lang="en-US" dirty="0" smtClean="0"/>
              <a:t>Avoid shortcuts</a:t>
            </a:r>
          </a:p>
          <a:p>
            <a:r>
              <a:rPr lang="en-US" dirty="0" smtClean="0"/>
              <a:t>Handle offers quickly</a:t>
            </a:r>
          </a:p>
          <a:p>
            <a:r>
              <a:rPr lang="en-US" dirty="0" smtClean="0"/>
              <a:t>Be the source of the source</a:t>
            </a:r>
          </a:p>
          <a:p>
            <a:r>
              <a:rPr lang="en-US" dirty="0" smtClean="0"/>
              <a:t>Return calls and provide updates</a:t>
            </a:r>
          </a:p>
          <a:p>
            <a:r>
              <a:rPr lang="en-US" dirty="0" smtClean="0"/>
              <a:t>Handle issues quickly</a:t>
            </a:r>
          </a:p>
          <a:p>
            <a:r>
              <a:rPr lang="en-US" dirty="0" smtClean="0"/>
              <a:t>Follow through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0" name="Picture 2" descr="C:\Users\laura.AARONLINE\Pictures\Microsoft Clip Organizer\00289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2614984" cy="1730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Disclose and document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525963"/>
          </a:xfrm>
        </p:spPr>
        <p:txBody>
          <a:bodyPr/>
          <a:lstStyle/>
          <a:p>
            <a:r>
              <a:rPr lang="en-US" dirty="0" smtClean="0"/>
              <a:t>Area of expertise</a:t>
            </a:r>
          </a:p>
          <a:p>
            <a:r>
              <a:rPr lang="en-US" dirty="0" smtClean="0"/>
              <a:t>Suspicious conditions</a:t>
            </a:r>
          </a:p>
          <a:p>
            <a:r>
              <a:rPr lang="en-US" dirty="0" smtClean="0"/>
              <a:t>Assist buyer clients</a:t>
            </a:r>
          </a:p>
          <a:p>
            <a:r>
              <a:rPr lang="en-US" dirty="0" smtClean="0"/>
              <a:t>Assist seller clients</a:t>
            </a:r>
          </a:p>
          <a:p>
            <a:r>
              <a:rPr lang="en-US" dirty="0" smtClean="0"/>
              <a:t>Document everything</a:t>
            </a:r>
          </a:p>
          <a:p>
            <a:r>
              <a:rPr lang="en-US" dirty="0" smtClean="0"/>
              <a:t>When in doubt…….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125" name="Picture 5" descr="C:\Users\laura.AARONLINE\AppData\Local\Microsoft\Windows\Temporary Internet Files\Content.IE5\V4BM5EIW\MC900240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3124200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smtClean="0"/>
              <a:t>Additional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54162"/>
            <a:ext cx="5562600" cy="4525963"/>
          </a:xfrm>
        </p:spPr>
        <p:txBody>
          <a:bodyPr/>
          <a:lstStyle/>
          <a:p>
            <a:r>
              <a:rPr lang="en-US" dirty="0" smtClean="0"/>
              <a:t>Agency relationships</a:t>
            </a:r>
          </a:p>
          <a:p>
            <a:r>
              <a:rPr lang="en-US" dirty="0" smtClean="0"/>
              <a:t>Attention to details</a:t>
            </a:r>
          </a:p>
          <a:p>
            <a:r>
              <a:rPr lang="en-US" dirty="0" smtClean="0"/>
              <a:t>Inform clients</a:t>
            </a:r>
          </a:p>
          <a:p>
            <a:r>
              <a:rPr lang="en-US" dirty="0" smtClean="0"/>
              <a:t>Review documents</a:t>
            </a:r>
          </a:p>
          <a:p>
            <a:r>
              <a:rPr lang="en-US" dirty="0" smtClean="0"/>
              <a:t>Closing system</a:t>
            </a:r>
          </a:p>
          <a:p>
            <a:r>
              <a:rPr lang="en-US" dirty="0" smtClean="0"/>
              <a:t>Create checklists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148" name="Picture 4" descr="C:\Users\laura.AARONLINE\AppData\Local\Microsoft\Windows\Temporary Internet Files\Content.IE5\EGPZ8ABE\MC9001048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362696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Errors &amp; ommissions insurance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Covers liability for:</a:t>
            </a:r>
          </a:p>
          <a:p>
            <a:r>
              <a:rPr lang="en-US" dirty="0" smtClean="0"/>
              <a:t>Property management</a:t>
            </a:r>
          </a:p>
          <a:p>
            <a:r>
              <a:rPr lang="en-US" dirty="0" smtClean="0"/>
              <a:t>Listing or selling</a:t>
            </a:r>
          </a:p>
          <a:p>
            <a:r>
              <a:rPr lang="en-US" dirty="0" smtClean="0"/>
              <a:t>Estimating market value</a:t>
            </a:r>
          </a:p>
          <a:p>
            <a:r>
              <a:rPr lang="en-US" dirty="0" smtClean="0"/>
              <a:t>Counseling clients</a:t>
            </a:r>
          </a:p>
          <a:p>
            <a:r>
              <a:rPr lang="en-US" dirty="0" smtClean="0"/>
              <a:t>Referrals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172" name="Picture 4" descr="C:\Users\laura.AARONLINE\AppData\Local\Microsoft\Windows\Temporary Internet Files\Content.IE5\HHCGDQ08\MP9004318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128211" cy="3962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1460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Policy exlcusions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Criminal acts</a:t>
            </a:r>
          </a:p>
          <a:p>
            <a:pPr lvl="0"/>
            <a:r>
              <a:rPr lang="en-US" dirty="0" smtClean="0"/>
              <a:t>Civil rights violations</a:t>
            </a:r>
          </a:p>
          <a:p>
            <a:pPr lvl="0"/>
            <a:r>
              <a:rPr lang="en-US" dirty="0" smtClean="0"/>
              <a:t>Antitrust violations</a:t>
            </a:r>
          </a:p>
          <a:p>
            <a:pPr lvl="0"/>
            <a:r>
              <a:rPr lang="en-US" dirty="0" smtClean="0"/>
              <a:t>Securities</a:t>
            </a:r>
          </a:p>
          <a:p>
            <a:pPr lvl="0"/>
            <a:r>
              <a:rPr lang="en-US" dirty="0" smtClean="0"/>
              <a:t>Physical injury to person or property</a:t>
            </a:r>
          </a:p>
          <a:p>
            <a:pPr lvl="0"/>
            <a:r>
              <a:rPr lang="en-US" dirty="0" smtClean="0"/>
              <a:t>Advertising injury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Commission disputes</a:t>
            </a:r>
          </a:p>
          <a:p>
            <a:pPr lvl="0"/>
            <a:r>
              <a:rPr lang="en-US" dirty="0" smtClean="0"/>
              <a:t>Criminal acts</a:t>
            </a:r>
          </a:p>
          <a:p>
            <a:pPr lvl="0"/>
            <a:r>
              <a:rPr lang="en-US" dirty="0" smtClean="0"/>
              <a:t>Punitive damages</a:t>
            </a:r>
          </a:p>
          <a:p>
            <a:pPr lvl="0"/>
            <a:r>
              <a:rPr lang="en-US" dirty="0" smtClean="0"/>
              <a:t>Family/personal transactions</a:t>
            </a:r>
          </a:p>
          <a:p>
            <a:r>
              <a:rPr lang="en-US" dirty="0" smtClean="0"/>
              <a:t>Fair Housing </a:t>
            </a:r>
          </a:p>
          <a:p>
            <a:r>
              <a:rPr lang="en-US" dirty="0" smtClean="0"/>
              <a:t>Discrimination</a:t>
            </a:r>
          </a:p>
          <a:p>
            <a:pPr lvl="0"/>
            <a:r>
              <a:rPr lang="en-US" dirty="0" smtClean="0"/>
              <a:t>Activities other than real estate duties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 TIP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686800" cy="3733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EDUCATIONAL DISCOUNTS!!</a:t>
            </a:r>
          </a:p>
          <a:p>
            <a:pPr algn="ctr">
              <a:buNone/>
            </a:pPr>
            <a:r>
              <a:rPr lang="en-US" sz="3600" dirty="0" smtClean="0"/>
              <a:t>(Designations and certifications help…..)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196" name="Picture 4" descr="C:\Users\laura.AARONLINE\AppData\Local\Microsoft\Windows\Temporary Internet Files\Content.IE5\HHCGDQ08\MP9004387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582" y="2971800"/>
            <a:ext cx="4457700" cy="2971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And once again….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SCENARIOS!!!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099" name="Picture 3" descr="C:\Users\laura.AARONLINE\AppData\Local\Microsoft\Windows\Temporary Internet Files\Content.IE5\V4BM5EIW\MP9003419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3657600" cy="2609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UNIT 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Licensees </a:t>
            </a:r>
          </a:p>
          <a:p>
            <a:pPr algn="ctr">
              <a:buNone/>
            </a:pPr>
            <a:r>
              <a:rPr lang="en-US" sz="4400" dirty="0" smtClean="0"/>
              <a:t>Against Clients </a:t>
            </a:r>
          </a:p>
          <a:p>
            <a:pPr algn="ctr">
              <a:buNone/>
            </a:pPr>
            <a:r>
              <a:rPr lang="en-US" sz="4400" dirty="0" smtClean="0"/>
              <a:t>Claims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Learning objective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conclusion of this Unit, participants will be able to: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Relate how licensees may need to explain contract obligations to a client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39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25475"/>
            <a:ext cx="8686800" cy="54705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Describe ways to decrease the occurrence of common property condition claims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breach of contract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Relate common remedies for breach of contract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various claims against brokers or agents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CLAIMS AGAINST CLIENTS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r>
              <a:rPr lang="en-US" dirty="0" smtClean="0"/>
              <a:t>Clients have obligations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Real estate licensees have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 TIP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4876800" cy="4098925"/>
          </a:xfrm>
        </p:spPr>
        <p:txBody>
          <a:bodyPr/>
          <a:lstStyle/>
          <a:p>
            <a:r>
              <a:rPr lang="en-US" dirty="0" smtClean="0"/>
              <a:t>Ensure that ALL employment agreements are in writing!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8" name="Picture 4" descr="C:\Users\laura.AARONLINE\AppData\Local\Microsoft\Windows\Temporary Internet Files\Content.IE5\EGPZ8ABE\MP9004385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4118736" cy="27340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SCENARIOS!!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1" name="Picture 3" descr="C:\Users\laura.AARONLINE\AppData\Local\Microsoft\Windows\Temporary Internet Files\Content.IE5\HHCGDQ08\MC900438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4042446" cy="403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REMedies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343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Civil suit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Arbitration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Mediation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4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314342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UNIT 5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022725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Licensee Against</a:t>
            </a:r>
          </a:p>
          <a:p>
            <a:pPr algn="ctr">
              <a:buNone/>
            </a:pPr>
            <a:r>
              <a:rPr lang="en-US" sz="4400" dirty="0" smtClean="0"/>
              <a:t> Licensee Claims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Learning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At the conclusion of this Unit, participants will be able to: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Relate the Code of Ethics to REALTOR® against REALTOR® claims</a:t>
            </a:r>
          </a:p>
          <a:p>
            <a:pPr lvl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Apply the concepts of Pathways to Professionalism to business practices to reduce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REALTOR</a:t>
            </a:r>
            <a:r>
              <a:rPr lang="en-US" sz="2000" dirty="0" smtClean="0"/>
              <a:t>®</a:t>
            </a:r>
            <a:r>
              <a:rPr lang="en-US" sz="4400" dirty="0" smtClean="0"/>
              <a:t> Code of Ethics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657600" cy="4098925"/>
          </a:xfrm>
        </p:spPr>
        <p:txBody>
          <a:bodyPr/>
          <a:lstStyle/>
          <a:p>
            <a:r>
              <a:rPr lang="en-US" dirty="0" smtClean="0"/>
              <a:t>Cooperation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Disclosure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299039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GUIdelines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Golden Rule</a:t>
            </a:r>
          </a:p>
          <a:p>
            <a:r>
              <a:rPr lang="en-US" dirty="0" smtClean="0"/>
              <a:t>Call</a:t>
            </a:r>
          </a:p>
          <a:p>
            <a:r>
              <a:rPr lang="en-US" dirty="0" smtClean="0"/>
              <a:t>Explain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Encourage discussion and questions</a:t>
            </a:r>
          </a:p>
          <a:p>
            <a:r>
              <a:rPr lang="en-US" dirty="0" smtClean="0"/>
              <a:t>Respect cultural difference</a:t>
            </a:r>
          </a:p>
          <a:p>
            <a:r>
              <a:rPr lang="en-US" dirty="0" smtClean="0"/>
              <a:t>Meet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r>
              <a:rPr lang="en-US" dirty="0" smtClean="0"/>
              <a:t>Keep your promises</a:t>
            </a:r>
          </a:p>
          <a:p>
            <a:r>
              <a:rPr lang="en-US" dirty="0" smtClean="0"/>
              <a:t>Identify your status</a:t>
            </a:r>
          </a:p>
          <a:p>
            <a:r>
              <a:rPr lang="en-US" dirty="0" smtClean="0"/>
              <a:t>Respond</a:t>
            </a:r>
          </a:p>
          <a:p>
            <a:r>
              <a:rPr lang="en-US" dirty="0" smtClean="0"/>
              <a:t>Use of electronic files</a:t>
            </a:r>
          </a:p>
          <a:p>
            <a:r>
              <a:rPr lang="en-US" dirty="0" smtClean="0"/>
              <a:t>Follow up on inaccurate information</a:t>
            </a:r>
          </a:p>
          <a:p>
            <a:r>
              <a:rPr lang="en-US" dirty="0" smtClean="0"/>
              <a:t>Share important details</a:t>
            </a:r>
          </a:p>
          <a:p>
            <a:r>
              <a:rPr lang="en-US" dirty="0" smtClean="0"/>
              <a:t>Be courteous, respectful and trusting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7010400" cy="50895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Avoid inappropriate language</a:t>
            </a:r>
          </a:p>
          <a:p>
            <a:r>
              <a:rPr lang="en-US" sz="3600" dirty="0" smtClean="0"/>
              <a:t>Prospect your own contacts</a:t>
            </a:r>
          </a:p>
          <a:p>
            <a:r>
              <a:rPr lang="en-US" sz="3600" dirty="0" smtClean="0"/>
              <a:t>Replace keys!</a:t>
            </a:r>
          </a:p>
          <a:p>
            <a:r>
              <a:rPr lang="en-US" sz="3600" dirty="0" smtClean="0"/>
              <a:t>It’s YOUR reputation…..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42" name="Picture 2" descr="C:\Users\laura.AARONLINE\AppData\Local\Microsoft\Windows\Temporary Internet Files\Content.IE5\V4BM5EIW\MC9004360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3581400" cy="22229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Describe possible risk reduction steps for claims against brokers or agents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the value of errors and omissions insurance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Relate how licensees may need to explain contract obligations to a client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 Relate the Code of Ethics to REALTOR® against REALTOR® claims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C6FE90D-5C74-413C-90CD-9F93BC7E039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More scenarios!!</a:t>
            </a:r>
            <a:endParaRPr lang="en-US" sz="4400" dirty="0"/>
          </a:p>
        </p:txBody>
      </p:sp>
      <p:pic>
        <p:nvPicPr>
          <p:cNvPr id="6146" name="Picture 2" descr="C:\Users\laura.AARONLINE\AppData\Local\Microsoft\Windows\Temporary Internet Files\Content.IE5\V4BM5EIW\MC900440391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0400" y="2491581"/>
            <a:ext cx="2743200" cy="274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remedies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File claims with ADRE</a:t>
            </a:r>
          </a:p>
          <a:p>
            <a:endParaRPr lang="en-US" sz="3600" dirty="0" smtClean="0"/>
          </a:p>
          <a:p>
            <a:r>
              <a:rPr lang="en-US" sz="3600" dirty="0" smtClean="0"/>
              <a:t>Civil suit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Code of Ethics violations with AAR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1272" name="Picture 8" descr="C:\Users\laura.AARONLINE\AppData\Local\Microsoft\Windows\Temporary Internet Files\Content.IE5\HHCGDQ08\MP9003877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609088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Unit 6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870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Forums </a:t>
            </a:r>
          </a:p>
          <a:p>
            <a:pPr algn="ctr">
              <a:buNone/>
            </a:pPr>
            <a:r>
              <a:rPr lang="en-US" sz="4400" b="1" dirty="0" smtClean="0"/>
              <a:t>and </a:t>
            </a:r>
          </a:p>
          <a:p>
            <a:pPr algn="ctr">
              <a:buNone/>
            </a:pPr>
            <a:r>
              <a:rPr lang="en-US" sz="4400" b="1" dirty="0" smtClean="0"/>
              <a:t>Consequences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Learning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51514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dirty="0" smtClean="0"/>
              <a:t>At the conclusion of this Unit, participants will be able:</a:t>
            </a:r>
          </a:p>
          <a:p>
            <a:pPr>
              <a:buNone/>
            </a:pPr>
            <a:r>
              <a:rPr lang="en-US" sz="5100" dirty="0" smtClean="0"/>
              <a:t> </a:t>
            </a:r>
          </a:p>
          <a:p>
            <a:pPr lvl="0"/>
            <a:r>
              <a:rPr lang="en-US" sz="5100" dirty="0" smtClean="0"/>
              <a:t>List the potential results of claims</a:t>
            </a:r>
          </a:p>
          <a:p>
            <a:pPr lvl="0"/>
            <a:r>
              <a:rPr lang="en-US" sz="5100" dirty="0" smtClean="0"/>
              <a:t>Explain the appropriate venue for various claims</a:t>
            </a:r>
          </a:p>
          <a:p>
            <a:pPr lvl="0"/>
            <a:r>
              <a:rPr lang="en-US" sz="5100" dirty="0" smtClean="0"/>
              <a:t>Relate the difference between ADRE and REALTOR® organization functions with regard to claims</a:t>
            </a:r>
          </a:p>
          <a:p>
            <a:pPr lvl="0"/>
            <a:r>
              <a:rPr lang="en-US" sz="5100" dirty="0" smtClean="0"/>
              <a:t>Describe the ADRE investigative and enforcement process</a:t>
            </a:r>
          </a:p>
          <a:p>
            <a:pPr lvl="0"/>
            <a:r>
              <a:rPr lang="en-US" sz="5100" dirty="0" smtClean="0"/>
              <a:t>Define and differentiate between mediation and arbitration</a:t>
            </a:r>
          </a:p>
          <a:p>
            <a:pPr>
              <a:buNone/>
            </a:pPr>
            <a:r>
              <a:rPr lang="en-US" sz="5100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Forums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Small Claims Court</a:t>
            </a:r>
          </a:p>
          <a:p>
            <a:r>
              <a:rPr lang="en-US" sz="3600" dirty="0" smtClean="0"/>
              <a:t>Justice Court</a:t>
            </a:r>
          </a:p>
          <a:p>
            <a:r>
              <a:rPr lang="en-US" sz="3600" dirty="0" smtClean="0"/>
              <a:t>Superior Court</a:t>
            </a:r>
          </a:p>
          <a:p>
            <a:r>
              <a:rPr lang="en-US" sz="3600" dirty="0" smtClean="0"/>
              <a:t>Attorney General’s Office</a:t>
            </a:r>
          </a:p>
          <a:p>
            <a:r>
              <a:rPr lang="en-US" sz="3600" dirty="0" smtClean="0"/>
              <a:t>State &amp; Local REALTOR® Associations</a:t>
            </a:r>
          </a:p>
          <a:p>
            <a:r>
              <a:rPr lang="en-US" sz="3600" dirty="0" smtClean="0"/>
              <a:t>ADRE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2290" name="Picture 2" descr="C:\Users\laura.AARONLINE\AppData\Local\Microsoft\Windows\Temporary Internet Files\Content.IE5\4VGU1HAS\MP9002890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81532"/>
            <a:ext cx="3096738" cy="2033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06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Potential results </a:t>
            </a:r>
            <a:br>
              <a:rPr lang="en-US" sz="4400" dirty="0" smtClean="0"/>
            </a:br>
            <a:r>
              <a:rPr lang="en-US" sz="4400" dirty="0" smtClean="0"/>
              <a:t>of claims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022725"/>
          </a:xfrm>
        </p:spPr>
        <p:txBody>
          <a:bodyPr/>
          <a:lstStyle/>
          <a:p>
            <a:r>
              <a:rPr lang="en-US" dirty="0" smtClean="0"/>
              <a:t>Claim against non-licensee</a:t>
            </a:r>
          </a:p>
          <a:p>
            <a:endParaRPr lang="en-US" dirty="0" smtClean="0"/>
          </a:p>
          <a:p>
            <a:r>
              <a:rPr lang="en-US" dirty="0" smtClean="0"/>
              <a:t>Claim against broker or agent</a:t>
            </a:r>
          </a:p>
          <a:p>
            <a:endParaRPr lang="en-US" dirty="0" smtClean="0"/>
          </a:p>
          <a:p>
            <a:r>
              <a:rPr lang="en-US" dirty="0" smtClean="0"/>
              <a:t>Claim against REALTOR</a:t>
            </a:r>
            <a:r>
              <a:rPr lang="en-US" sz="2000" dirty="0" smtClean="0"/>
              <a:t>®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170" name="Picture 2" descr="C:\Users\laura.AARONLINE\AppData\Local\Microsoft\Windows\Temporary Internet Files\Content.IE5\EGPZ8ABE\MP9004088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286000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Small claims court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54162"/>
            <a:ext cx="4648200" cy="4525963"/>
          </a:xfrm>
        </p:spPr>
        <p:txBody>
          <a:bodyPr/>
          <a:lstStyle/>
          <a:p>
            <a:r>
              <a:rPr lang="en-US" dirty="0" smtClean="0"/>
              <a:t>Procedures are simple</a:t>
            </a:r>
          </a:p>
          <a:p>
            <a:endParaRPr lang="en-US" dirty="0" smtClean="0"/>
          </a:p>
          <a:p>
            <a:r>
              <a:rPr lang="en-US" dirty="0" smtClean="0"/>
              <a:t>Lawyers not allowed</a:t>
            </a:r>
          </a:p>
          <a:p>
            <a:endParaRPr lang="en-US" dirty="0" smtClean="0"/>
          </a:p>
          <a:p>
            <a:r>
              <a:rPr lang="en-US" dirty="0" smtClean="0"/>
              <a:t>Decision is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8195" name="Picture 3" descr="C:\Users\laura.AARONLINE\AppData\Local\Microsoft\Windows\Temporary Internet Files\Content.IE5\HHCGDQ08\MP9102163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733800" cy="32528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Justice court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Misdemeanor violations</a:t>
            </a:r>
          </a:p>
          <a:p>
            <a:r>
              <a:rPr lang="en-US" dirty="0" smtClean="0"/>
              <a:t>Criminal &amp; civil</a:t>
            </a:r>
          </a:p>
          <a:p>
            <a:r>
              <a:rPr lang="en-US" dirty="0" smtClean="0"/>
              <a:t>Eviction action</a:t>
            </a:r>
          </a:p>
          <a:p>
            <a:r>
              <a:rPr lang="en-US" dirty="0" smtClean="0"/>
              <a:t>Orders of protection</a:t>
            </a:r>
          </a:p>
          <a:p>
            <a:r>
              <a:rPr lang="en-US" dirty="0" smtClean="0"/>
              <a:t>Injunctions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9218" name="Picture 2" descr="C:\Users\laura.AARONLINE\AppData\Local\Microsoft\Windows\Temporary Internet Files\Content.IE5\V4BM5EIW\MP9004006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437" y="2590800"/>
            <a:ext cx="3628738" cy="29029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Superior court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jurisdiction not held by another court</a:t>
            </a:r>
          </a:p>
          <a:p>
            <a:r>
              <a:rPr lang="en-US" dirty="0" smtClean="0"/>
              <a:t>Cases the involve property</a:t>
            </a:r>
          </a:p>
          <a:p>
            <a:r>
              <a:rPr lang="en-US" dirty="0" smtClean="0"/>
              <a:t>Value higher than $1,000</a:t>
            </a:r>
          </a:p>
          <a:p>
            <a:r>
              <a:rPr lang="en-US" dirty="0" smtClean="0"/>
              <a:t>Criminal cases</a:t>
            </a:r>
          </a:p>
          <a:p>
            <a:r>
              <a:rPr lang="en-US" dirty="0" smtClean="0"/>
              <a:t>Forcible entry and detainer actions</a:t>
            </a:r>
          </a:p>
          <a:p>
            <a:r>
              <a:rPr lang="en-US" dirty="0" smtClean="0"/>
              <a:t>Insolvency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41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Stop nuisances</a:t>
            </a:r>
          </a:p>
          <a:p>
            <a:endParaRPr lang="en-US" dirty="0" smtClean="0"/>
          </a:p>
          <a:p>
            <a:r>
              <a:rPr lang="en-US" dirty="0" smtClean="0"/>
              <a:t>Probate</a:t>
            </a:r>
          </a:p>
          <a:p>
            <a:endParaRPr lang="en-US" dirty="0" smtClean="0"/>
          </a:p>
          <a:p>
            <a:r>
              <a:rPr lang="en-US" dirty="0" smtClean="0"/>
              <a:t>Divorces</a:t>
            </a:r>
          </a:p>
          <a:p>
            <a:endParaRPr lang="en-US" dirty="0" smtClean="0"/>
          </a:p>
          <a:p>
            <a:r>
              <a:rPr lang="en-US" dirty="0" smtClean="0"/>
              <a:t>Naturalization</a:t>
            </a:r>
          </a:p>
          <a:p>
            <a:endParaRPr lang="en-US" dirty="0" smtClean="0"/>
          </a:p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0242" name="Picture 2" descr="C:\Users\laura.AARONLINE\AppData\Local\Microsoft\Windows\Temporary Internet Files\Content.IE5\HHCGDQ08\MP9003861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2450592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705600"/>
          </a:xfrm>
        </p:spPr>
        <p:txBody>
          <a:bodyPr/>
          <a:lstStyle/>
          <a:p>
            <a:pPr lvl="0"/>
            <a:r>
              <a:rPr lang="en-US" dirty="0" smtClean="0"/>
              <a:t>Apply the concepts of Pathways to Professionalism to business practices to reduce risk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List the potential results of claims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the appropriate venue for various claims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Relate the difference between ADRE and REALTOR® organization functions with regard to claims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Associations and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State and Local REALTOR Associations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Arizona Department of Real Estate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Content Placeholder 3" descr="fancy-REALTOR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362200"/>
            <a:ext cx="1143000" cy="144235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effectLst>
            <a:outerShdw blurRad="127000" dir="21540000" sy="23000" kx="-1200000" algn="bl" rotWithShape="0">
              <a:srgbClr val="371B03">
                <a:alpha val="38824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31746" name="Picture 2" descr="Arizona Department of Real Est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9144000" cy="7143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ADRE</a:t>
            </a:r>
            <a:r>
              <a:rPr lang="en-US" sz="4400" dirty="0" smtClean="0"/>
              <a:t> complaints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Breach of fiduciary duty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Dishonest dealings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Disclosure issues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Unlicensed activity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Other state and rule violations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30721" name="Picture 1" descr="C:\Users\laura.AARONLINE\AppData\Local\Microsoft\Windows\Temporary Internet Files\Content.IE5\V4BM5EIW\MC9000787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2524125" cy="2914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1460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ADRE does NOT review: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Landlord/Tenant Disputes</a:t>
            </a:r>
          </a:p>
          <a:p>
            <a:endParaRPr lang="en-US" dirty="0" smtClean="0"/>
          </a:p>
          <a:p>
            <a:r>
              <a:rPr lang="en-US" dirty="0" smtClean="0"/>
              <a:t>Construction Defects</a:t>
            </a:r>
          </a:p>
          <a:p>
            <a:endParaRPr lang="en-US" dirty="0" smtClean="0"/>
          </a:p>
          <a:p>
            <a:r>
              <a:rPr lang="en-US" dirty="0" smtClean="0"/>
              <a:t>Ethics Violations</a:t>
            </a:r>
          </a:p>
          <a:p>
            <a:endParaRPr lang="en-US" dirty="0" smtClean="0"/>
          </a:p>
          <a:p>
            <a:r>
              <a:rPr lang="en-US" dirty="0" smtClean="0"/>
              <a:t>HOA Violations</a:t>
            </a:r>
          </a:p>
          <a:p>
            <a:endParaRPr lang="en-US" dirty="0" smtClean="0"/>
          </a:p>
          <a:p>
            <a:r>
              <a:rPr lang="en-US" dirty="0" smtClean="0"/>
              <a:t>CC &amp; R Violations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Loan, Interest Rate or Escrow problems</a:t>
            </a:r>
          </a:p>
          <a:p>
            <a:endParaRPr lang="en-US" dirty="0" smtClean="0"/>
          </a:p>
          <a:p>
            <a:r>
              <a:rPr lang="en-US" dirty="0" smtClean="0"/>
              <a:t>Homeowners insurance</a:t>
            </a:r>
          </a:p>
          <a:p>
            <a:endParaRPr lang="en-US" dirty="0" smtClean="0"/>
          </a:p>
          <a:p>
            <a:r>
              <a:rPr lang="en-US" dirty="0" smtClean="0"/>
              <a:t>Escrow money issues</a:t>
            </a:r>
          </a:p>
          <a:p>
            <a:endParaRPr lang="en-US" dirty="0" smtClean="0"/>
          </a:p>
          <a:p>
            <a:r>
              <a:rPr lang="en-US" dirty="0" smtClean="0"/>
              <a:t>Commission disputes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PROCESS DETAILS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54163"/>
          <a:ext cx="88392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85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 of 3 possible actions….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486400" cy="4327525"/>
          </a:xfrm>
        </p:spPr>
        <p:txBody>
          <a:bodyPr/>
          <a:lstStyle/>
          <a:p>
            <a:r>
              <a:rPr lang="en-US" dirty="0" smtClean="0"/>
              <a:t>Closed without action</a:t>
            </a:r>
          </a:p>
          <a:p>
            <a:endParaRPr lang="en-US" dirty="0" smtClean="0"/>
          </a:p>
          <a:p>
            <a:r>
              <a:rPr lang="en-US" dirty="0" smtClean="0"/>
              <a:t>Non-disciplinary letter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Consent order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Possible penalties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/>
          <a:lstStyle/>
          <a:p>
            <a:r>
              <a:rPr lang="en-US" dirty="0" smtClean="0"/>
              <a:t>Provisional license</a:t>
            </a:r>
          </a:p>
          <a:p>
            <a:r>
              <a:rPr lang="en-US" dirty="0" smtClean="0"/>
              <a:t>Revocation of license</a:t>
            </a:r>
          </a:p>
          <a:p>
            <a:r>
              <a:rPr lang="en-US" dirty="0" smtClean="0"/>
              <a:t>Suspension of license</a:t>
            </a:r>
          </a:p>
          <a:p>
            <a:r>
              <a:rPr lang="en-US" dirty="0" smtClean="0"/>
              <a:t>Voluntary surrender of license</a:t>
            </a:r>
          </a:p>
          <a:p>
            <a:r>
              <a:rPr lang="en-US" dirty="0" smtClean="0"/>
              <a:t>Civil penalty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5603" name="Picture 3" descr="C:\Users\laura.AARONLINE\AppData\Local\Microsoft\Windows\Temporary Internet Files\Content.IE5\4VGU1HAS\MC9004366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2746375" cy="149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565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Real Estate Recovery Fund…..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Civil Litigation……….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Picture 2" descr="Arizona Department of Real Es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83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mediation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Meet with an impartial</a:t>
            </a:r>
            <a:r>
              <a:rPr lang="en-US" b="1" dirty="0" smtClean="0"/>
              <a:t> </a:t>
            </a:r>
            <a:r>
              <a:rPr lang="en-US" dirty="0" smtClean="0"/>
              <a:t>person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Mediators cannot impose binding decisions</a:t>
            </a:r>
          </a:p>
          <a:p>
            <a:pPr lvl="0">
              <a:buNone/>
            </a:pPr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The parties must agree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3553" name="Picture 1" descr="C:\Users\laura.AARONLINE\AppData\Local\Microsoft\Windows\Temporary Internet Files\Content.IE5\4VGU1HAS\MC900056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2425231" cy="2057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Steps in mediation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Meets with all parties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Meets with party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Meets with party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Addresses B’s concerns with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Addresses A’s concerns with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Reaches mutually acceptable agreement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69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/>
          <a:lstStyle/>
          <a:p>
            <a:pPr lvl="0"/>
            <a:r>
              <a:rPr lang="en-US" dirty="0" smtClean="0"/>
              <a:t>Describe the ADRE investigative and enforcement process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Define and differentiate between mediation and arbitration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common land and title issues affecting residential real estate transactions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arbitration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be….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Binding – no court appeal</a:t>
            </a:r>
          </a:p>
          <a:p>
            <a:pPr>
              <a:buNone/>
            </a:pPr>
            <a:r>
              <a:rPr lang="en-US" dirty="0" smtClean="0"/>
              <a:t>	Non-binding – can be appealed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1505" name="Picture 1" descr="C:\Users\laura.AARONLINE\AppData\Local\Microsoft\Windows\Temporary Internet Files\Content.IE5\HHCGDQ08\MC9001975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200"/>
            <a:ext cx="2819400" cy="21916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Any action brought in Small Claims Court</a:t>
            </a:r>
          </a:p>
          <a:p>
            <a:pPr lvl="0"/>
            <a:r>
              <a:rPr lang="en-US" dirty="0" smtClean="0"/>
              <a:t>Foreclosures (judicial or non-judicial) or other actions or proceedings to enforce a deed of trust, mortgage, or agreement for sale</a:t>
            </a:r>
          </a:p>
          <a:p>
            <a:pPr lvl="0"/>
            <a:r>
              <a:rPr lang="en-US" dirty="0" smtClean="0"/>
              <a:t>Filing or enforcement of mechanic’s lien</a:t>
            </a:r>
          </a:p>
          <a:p>
            <a:pPr lvl="0"/>
            <a:r>
              <a:rPr lang="en-US" dirty="0" smtClean="0"/>
              <a:t>Any matter that is within jurisdiction of probate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Arbitration and realtors</a:t>
            </a:r>
            <a:r>
              <a:rPr lang="en-US" sz="2200" dirty="0" smtClean="0"/>
              <a:t>®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to arbitrate</a:t>
            </a:r>
          </a:p>
          <a:p>
            <a:endParaRPr lang="en-US" dirty="0" smtClean="0"/>
          </a:p>
          <a:p>
            <a:r>
              <a:rPr lang="en-US" dirty="0" smtClean="0"/>
              <a:t>Code of Ethics</a:t>
            </a:r>
          </a:p>
          <a:p>
            <a:pPr lvl="1"/>
            <a:r>
              <a:rPr lang="en-US" sz="3200" dirty="0" smtClean="0"/>
              <a:t>Article 17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Arbitration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19457" name="Picture 1" descr="P:\Users\Jay\_Logos\realtor-logo_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1789176" cy="21518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Ombudsman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Identify miscommunication</a:t>
            </a:r>
          </a:p>
          <a:p>
            <a:pPr lvl="0"/>
            <a:r>
              <a:rPr lang="en-US" dirty="0" smtClean="0"/>
              <a:t>Clear up miscommunication between the parties</a:t>
            </a:r>
          </a:p>
          <a:p>
            <a:pPr lvl="0"/>
            <a:r>
              <a:rPr lang="en-US" dirty="0" smtClean="0"/>
              <a:t>Explain customary Arizona real estate business practices</a:t>
            </a:r>
          </a:p>
          <a:p>
            <a:pPr lvl="0"/>
            <a:r>
              <a:rPr lang="en-US" dirty="0" smtClean="0"/>
              <a:t>Discuss available options without judgment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Unit 7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565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“Other” </a:t>
            </a:r>
          </a:p>
          <a:p>
            <a:pPr algn="ctr">
              <a:buNone/>
            </a:pPr>
            <a:r>
              <a:rPr lang="en-US" sz="4400" dirty="0" smtClean="0"/>
              <a:t>Real Estate </a:t>
            </a:r>
          </a:p>
          <a:p>
            <a:pPr algn="ctr">
              <a:buNone/>
            </a:pPr>
            <a:r>
              <a:rPr lang="en-US" sz="4400" dirty="0" smtClean="0"/>
              <a:t>Issues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Learning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At the conclusion of this Unit, participants will be able to:</a:t>
            </a:r>
          </a:p>
          <a:p>
            <a:pPr>
              <a:buNone/>
            </a:pPr>
            <a:r>
              <a:rPr lang="en-US" sz="3500" dirty="0" smtClean="0"/>
              <a:t> </a:t>
            </a:r>
          </a:p>
          <a:p>
            <a:pPr lvl="0"/>
            <a:r>
              <a:rPr lang="en-US" sz="3500" dirty="0" smtClean="0"/>
              <a:t>Explain common land and title issues affecting residential real estate transactions</a:t>
            </a:r>
          </a:p>
          <a:p>
            <a:pPr lvl="0"/>
            <a:r>
              <a:rPr lang="en-US" sz="3500" dirty="0" smtClean="0"/>
              <a:t>Identify the risks associated with the listing of a home built by an owner builder</a:t>
            </a:r>
          </a:p>
          <a:p>
            <a:pPr lvl="0"/>
            <a:r>
              <a:rPr lang="en-US" sz="3500" dirty="0" smtClean="0"/>
              <a:t>Explain the Homestead Exemption</a:t>
            </a:r>
          </a:p>
          <a:p>
            <a:pPr lvl="0"/>
            <a:r>
              <a:rPr lang="en-US" sz="3500" dirty="0" smtClean="0"/>
              <a:t>Define </a:t>
            </a:r>
            <a:r>
              <a:rPr lang="en-US" sz="3500" i="1" dirty="0" smtClean="0"/>
              <a:t>lis pendens</a:t>
            </a:r>
            <a:endParaRPr lang="en-US" sz="3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Boundary disputes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019800" cy="4098925"/>
          </a:xfrm>
        </p:spPr>
        <p:txBody>
          <a:bodyPr/>
          <a:lstStyle/>
          <a:p>
            <a:r>
              <a:rPr lang="en-US" dirty="0" smtClean="0"/>
              <a:t>Boundary by Acquiescence</a:t>
            </a:r>
          </a:p>
          <a:p>
            <a:r>
              <a:rPr lang="en-US" dirty="0" smtClean="0"/>
              <a:t>Encroachments</a:t>
            </a:r>
          </a:p>
          <a:p>
            <a:r>
              <a:rPr lang="en-US" dirty="0" smtClean="0"/>
              <a:t>Adverse Possession</a:t>
            </a:r>
          </a:p>
          <a:p>
            <a:r>
              <a:rPr lang="en-US" dirty="0" smtClean="0"/>
              <a:t>Prescriptive Easements</a:t>
            </a:r>
          </a:p>
          <a:p>
            <a:r>
              <a:rPr lang="en-US" dirty="0" smtClean="0"/>
              <a:t>Quiet Title Action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14338" name="Picture 2" descr="C:\Users\laura.AARONLINE\AppData\Local\Microsoft\Windows\Temporary Internet Files\Content.IE5\EGPZ8ABE\MC9001976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020" y="1613730"/>
            <a:ext cx="2727580" cy="38726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Trees &amp; vegetation </a:t>
            </a:r>
            <a:br>
              <a:rPr lang="en-US" sz="4400" dirty="0" smtClean="0"/>
            </a:br>
            <a:r>
              <a:rPr lang="en-US" sz="4400" dirty="0" smtClean="0"/>
              <a:t>across boundaries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91600" cy="4267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Cannon v. Dunn, 145 Ariz. 115, 700 P2.d 502 (App. 1985)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Roots invaded the subsurface of the neighbor’s land. </a:t>
            </a:r>
          </a:p>
          <a:p>
            <a:pPr lvl="0"/>
            <a:r>
              <a:rPr lang="en-US" dirty="0" smtClean="0"/>
              <a:t>Neighbor sued for trespass</a:t>
            </a:r>
          </a:p>
          <a:p>
            <a:pPr lvl="0"/>
            <a:r>
              <a:rPr lang="en-US" dirty="0" smtClean="0"/>
              <a:t>Court denied the request</a:t>
            </a:r>
          </a:p>
          <a:p>
            <a:r>
              <a:rPr lang="en-US" dirty="0" smtClean="0"/>
              <a:t>Landowner who sustains injury may without notice, cut off the offending branches or roots at the property line.</a:t>
            </a:r>
          </a:p>
          <a:p>
            <a:pPr lvl="0"/>
            <a:r>
              <a:rPr lang="en-US" dirty="0" smtClean="0"/>
              <a:t>If “actual damage” injured party can obtain action for injunctive relief to abate the nuisance.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14337" name="Picture 1" descr="C:\Users\laura.AARONLINE\AppData\Local\Microsoft\Windows\Temporary Internet Files\Content.IE5\HHCGDQ08\MP9004428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050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Owner builder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A.R.S. §32-1151, </a:t>
            </a:r>
            <a:r>
              <a:rPr lang="en-US" dirty="0" smtClean="0"/>
              <a:t>it is unlawful for any person to act in the capacity of </a:t>
            </a:r>
            <a:r>
              <a:rPr lang="en-US" smtClean="0"/>
              <a:t>a contractor </a:t>
            </a:r>
            <a:r>
              <a:rPr lang="en-US" dirty="0" smtClean="0"/>
              <a:t>without a contractor’s license</a:t>
            </a:r>
          </a:p>
          <a:p>
            <a:pPr>
              <a:buNone/>
            </a:pPr>
            <a:r>
              <a:rPr lang="en-US" dirty="0" smtClean="0"/>
              <a:t>EXCEPT!</a:t>
            </a:r>
          </a:p>
          <a:p>
            <a:pPr lvl="0"/>
            <a:r>
              <a:rPr lang="en-US" dirty="0" smtClean="0"/>
              <a:t>Owners who build or improve their own property or do the work themselves with employees or licensed contractors</a:t>
            </a:r>
            <a:endParaRPr lang="en-US" sz="2800" dirty="0" smtClean="0"/>
          </a:p>
          <a:p>
            <a:pPr lvl="1"/>
            <a:r>
              <a:rPr lang="en-US" dirty="0" smtClean="0"/>
              <a:t>Need not be licensed if the structure is intended for occupancy solely by the owner and not intended for sale or rent.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6" descr="CRMS 2-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371600" cy="7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Scenarios!! YEAH!!</a:t>
            </a:r>
            <a:endParaRPr lang="en-US" sz="4400" dirty="0"/>
          </a:p>
        </p:txBody>
      </p:sp>
      <p:pic>
        <p:nvPicPr>
          <p:cNvPr id="12289" name="Picture 1" descr="C:\Users\laura.AARONLINE\AppData\Local\Microsoft\Windows\Temporary Internet Files\Content.IE5\4VGU1HAS\MP90044264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1200"/>
            <a:ext cx="5153080" cy="342931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79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lvl="0"/>
            <a:r>
              <a:rPr lang="en-US" dirty="0" smtClean="0"/>
              <a:t>Identify the risks associated with the listing of a home built by an owner builder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Explain the Homestead Exemption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Define </a:t>
            </a:r>
            <a:r>
              <a:rPr lang="en-US" i="1" dirty="0" smtClean="0"/>
              <a:t>lis pendens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Risk reduction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Seek legal counsel regarding potential liability.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Advise a buyer in writing to have the property thoroughly inspected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Seller must disclose status as an unlicensed contractor to potential buyers.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Homestead exemption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327525"/>
          </a:xfrm>
        </p:spPr>
        <p:txBody>
          <a:bodyPr/>
          <a:lstStyle/>
          <a:p>
            <a:r>
              <a:rPr lang="en-US" dirty="0" smtClean="0"/>
              <a:t>Exempts home from a non-consensual judgment or lien</a:t>
            </a:r>
          </a:p>
          <a:p>
            <a:r>
              <a:rPr lang="en-US" dirty="0" smtClean="0"/>
              <a:t>Mortgages/Deed of Trust are consensual liens and are not exempt</a:t>
            </a:r>
          </a:p>
          <a:p>
            <a:r>
              <a:rPr lang="en-US" dirty="0" smtClean="0"/>
              <a:t>Exemption effects the first $150,000 of equity</a:t>
            </a:r>
          </a:p>
          <a:p>
            <a:r>
              <a:rPr lang="en-US" dirty="0" smtClean="0"/>
              <a:t>Protection can be voluntarily waived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Lis pendens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 suit is pending and is a document </a:t>
            </a:r>
          </a:p>
          <a:p>
            <a:pPr algn="ctr">
              <a:buNone/>
            </a:pPr>
            <a:r>
              <a:rPr lang="en-US" dirty="0" smtClean="0"/>
              <a:t>that is recorded against real property </a:t>
            </a:r>
          </a:p>
          <a:p>
            <a:pPr algn="ctr">
              <a:buNone/>
            </a:pPr>
            <a:r>
              <a:rPr lang="en-US" dirty="0" smtClean="0"/>
              <a:t>to give notice that title of the property </a:t>
            </a:r>
          </a:p>
          <a:p>
            <a:pPr algn="ctr">
              <a:buNone/>
            </a:pPr>
            <a:r>
              <a:rPr lang="en-US" dirty="0" smtClean="0"/>
              <a:t>is the subject of a lawsuit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QUESTIONS??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100355" name="Picture 3" descr="C:\Users\laura.AARONLINE\AppData\Local\Microsoft\Windows\Temporary Internet Files\Content.IE5\V4BM5EIW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67000"/>
            <a:ext cx="3581400" cy="3581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Thank you!</a:t>
            </a:r>
          </a:p>
          <a:p>
            <a:pPr algn="ctr">
              <a:buNone/>
            </a:pPr>
            <a:r>
              <a:rPr lang="en-US" sz="4800" dirty="0" smtClean="0"/>
              <a:t>Don’t forget to complete your evaluations </a:t>
            </a:r>
          </a:p>
          <a:p>
            <a:pPr algn="ctr">
              <a:buNone/>
            </a:pPr>
            <a:r>
              <a:rPr lang="en-US" sz="4800" dirty="0" smtClean="0"/>
              <a:t>and comment on this class at: </a:t>
            </a:r>
            <a:r>
              <a:rPr lang="en-US" sz="4800" dirty="0" smtClean="0">
                <a:hlinkClick r:id="rId3"/>
              </a:rPr>
              <a:t>www.reteach.us</a:t>
            </a:r>
            <a:r>
              <a:rPr lang="en-US" sz="4800" dirty="0" smtClean="0"/>
              <a:t> !!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84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UNIT 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17925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</a:p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in </a:t>
            </a:r>
          </a:p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Estate Transactions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90D-5C74-413C-90CD-9F93BC7E039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crms-ppt-sh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rcrms-ppt-shell</Template>
  <TotalTime>1584</TotalTime>
  <Words>1606</Words>
  <Application>Microsoft Office PowerPoint</Application>
  <PresentationFormat>On-screen Show (4:3)</PresentationFormat>
  <Paragraphs>576</Paragraphs>
  <Slides>84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rcrms-ppt-shell</vt:lpstr>
      <vt:lpstr>PowerPoint Presentation</vt:lpstr>
      <vt:lpstr>Claims  and  remedies</vt:lpstr>
      <vt:lpstr>Course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</vt:lpstr>
      <vt:lpstr>Learning Objectives </vt:lpstr>
      <vt:lpstr>Risk management techniques</vt:lpstr>
      <vt:lpstr>claims</vt:lpstr>
      <vt:lpstr>Unit 2</vt:lpstr>
      <vt:lpstr>Learning Objectives </vt:lpstr>
      <vt:lpstr>Who may file claims?</vt:lpstr>
      <vt:lpstr>Property conditions</vt:lpstr>
      <vt:lpstr>Risk reduction tips</vt:lpstr>
      <vt:lpstr>Transaction issues</vt:lpstr>
      <vt:lpstr>Breach of contract</vt:lpstr>
      <vt:lpstr>Common remedies </vt:lpstr>
      <vt:lpstr>Or there is…</vt:lpstr>
      <vt:lpstr>Breach of contract</vt:lpstr>
      <vt:lpstr>Unit 3</vt:lpstr>
      <vt:lpstr>Learning objectives</vt:lpstr>
      <vt:lpstr>Potential Claims</vt:lpstr>
      <vt:lpstr>PowerPoint Presentation</vt:lpstr>
      <vt:lpstr>Risk reduction tips</vt:lpstr>
      <vt:lpstr>Risk reduction</vt:lpstr>
      <vt:lpstr>Be well informed</vt:lpstr>
      <vt:lpstr>Educate the client</vt:lpstr>
      <vt:lpstr>communicate</vt:lpstr>
      <vt:lpstr>Disclose and document</vt:lpstr>
      <vt:lpstr>Additional suggestions</vt:lpstr>
      <vt:lpstr>Errors &amp; ommissions insurance</vt:lpstr>
      <vt:lpstr>Policy exlcusions</vt:lpstr>
      <vt:lpstr>RISK REDUCTION TIP</vt:lpstr>
      <vt:lpstr>And once again….</vt:lpstr>
      <vt:lpstr>UNIT 4</vt:lpstr>
      <vt:lpstr>Learning objective</vt:lpstr>
      <vt:lpstr>CLAIMS AGAINST CLIENTS</vt:lpstr>
      <vt:lpstr>Risk Reduction TIP</vt:lpstr>
      <vt:lpstr>SCENARIOS!!</vt:lpstr>
      <vt:lpstr>REMedies</vt:lpstr>
      <vt:lpstr>UNIT 5</vt:lpstr>
      <vt:lpstr>Learning objectives</vt:lpstr>
      <vt:lpstr>REALTOR® Code of Ethics</vt:lpstr>
      <vt:lpstr>GUIdelines</vt:lpstr>
      <vt:lpstr>PowerPoint Presentation</vt:lpstr>
      <vt:lpstr>PowerPoint Presentation</vt:lpstr>
      <vt:lpstr>More scenarios!!</vt:lpstr>
      <vt:lpstr>remedies</vt:lpstr>
      <vt:lpstr>Unit 6</vt:lpstr>
      <vt:lpstr>Learning objectives</vt:lpstr>
      <vt:lpstr>Forums</vt:lpstr>
      <vt:lpstr>Potential results  of claims</vt:lpstr>
      <vt:lpstr>Small claims court</vt:lpstr>
      <vt:lpstr>Justice court</vt:lpstr>
      <vt:lpstr>Superior court</vt:lpstr>
      <vt:lpstr>PowerPoint Presentation</vt:lpstr>
      <vt:lpstr>Associations and Law</vt:lpstr>
      <vt:lpstr>ADRE complaints</vt:lpstr>
      <vt:lpstr>ADRE does NOT review:</vt:lpstr>
      <vt:lpstr>PROCESS DETAILS</vt:lpstr>
      <vt:lpstr>PowerPoint Presentation</vt:lpstr>
      <vt:lpstr>1 of 3 possible actions….</vt:lpstr>
      <vt:lpstr>Possible penalties </vt:lpstr>
      <vt:lpstr>ADRE</vt:lpstr>
      <vt:lpstr>mediation</vt:lpstr>
      <vt:lpstr>Steps in mediation</vt:lpstr>
      <vt:lpstr>arbitration</vt:lpstr>
      <vt:lpstr>exclusions</vt:lpstr>
      <vt:lpstr>Arbitration and realtors®</vt:lpstr>
      <vt:lpstr>Ombudsman</vt:lpstr>
      <vt:lpstr>Unit 7</vt:lpstr>
      <vt:lpstr>Learning objectives</vt:lpstr>
      <vt:lpstr>Boundary disputes </vt:lpstr>
      <vt:lpstr>Trees &amp; vegetation  across boundaries</vt:lpstr>
      <vt:lpstr>Owner builder</vt:lpstr>
      <vt:lpstr>Scenarios!! YEAH!!</vt:lpstr>
      <vt:lpstr>Risk reduction tips</vt:lpstr>
      <vt:lpstr>Homestead exemption</vt:lpstr>
      <vt:lpstr>Lis pendens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Barb</cp:lastModifiedBy>
  <cp:revision>95</cp:revision>
  <cp:lastPrinted>2015-02-17T21:37:03Z</cp:lastPrinted>
  <dcterms:created xsi:type="dcterms:W3CDTF">2012-02-09T17:28:55Z</dcterms:created>
  <dcterms:modified xsi:type="dcterms:W3CDTF">2015-02-17T21:39:37Z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831F8D39-4530-42A0-A5BB-FE2843820AEE</vt:lpwstr>
  </property>
  <property fmtid="{D5CDD505-2E9C-101B-9397-08002B2CF9AE}" pid="3" name="ArticulatePath">
    <vt:lpwstr>ClaimsRemediesPP</vt:lpwstr>
  </property>
</Properties>
</file>