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40"/>
  </p:notesMasterIdLst>
  <p:handoutMasterIdLst>
    <p:handoutMasterId r:id="rId41"/>
  </p:handoutMasterIdLst>
  <p:sldIdLst>
    <p:sldId id="430" r:id="rId2"/>
    <p:sldId id="449" r:id="rId3"/>
    <p:sldId id="498" r:id="rId4"/>
    <p:sldId id="348" r:id="rId5"/>
    <p:sldId id="451" r:id="rId6"/>
    <p:sldId id="525" r:id="rId7"/>
    <p:sldId id="499" r:id="rId8"/>
    <p:sldId id="516" r:id="rId9"/>
    <p:sldId id="514" r:id="rId10"/>
    <p:sldId id="500" r:id="rId11"/>
    <p:sldId id="526" r:id="rId12"/>
    <p:sldId id="501" r:id="rId13"/>
    <p:sldId id="497" r:id="rId14"/>
    <p:sldId id="504" r:id="rId15"/>
    <p:sldId id="519" r:id="rId16"/>
    <p:sldId id="513" r:id="rId17"/>
    <p:sldId id="515" r:id="rId18"/>
    <p:sldId id="510" r:id="rId19"/>
    <p:sldId id="508" r:id="rId20"/>
    <p:sldId id="484" r:id="rId21"/>
    <p:sldId id="485" r:id="rId22"/>
    <p:sldId id="431" r:id="rId23"/>
    <p:sldId id="531" r:id="rId24"/>
    <p:sldId id="520" r:id="rId25"/>
    <p:sldId id="481" r:id="rId26"/>
    <p:sldId id="471" r:id="rId27"/>
    <p:sldId id="489" r:id="rId28"/>
    <p:sldId id="272" r:id="rId29"/>
    <p:sldId id="523" r:id="rId30"/>
    <p:sldId id="280" r:id="rId31"/>
    <p:sldId id="528" r:id="rId32"/>
    <p:sldId id="521" r:id="rId33"/>
    <p:sldId id="284" r:id="rId34"/>
    <p:sldId id="522" r:id="rId35"/>
    <p:sldId id="524" r:id="rId36"/>
    <p:sldId id="438" r:id="rId37"/>
    <p:sldId id="529" r:id="rId38"/>
    <p:sldId id="363" r:id="rId39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993300"/>
    <a:srgbClr val="000099"/>
    <a:srgbClr val="FFCC00"/>
    <a:srgbClr val="CCECFF"/>
    <a:srgbClr val="4D4D4D"/>
    <a:srgbClr val="777777"/>
    <a:srgbClr val="4BBEE7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7" autoAdjust="0"/>
    <p:restoredTop sz="94717" autoAdjust="0"/>
  </p:normalViewPr>
  <p:slideViewPr>
    <p:cSldViewPr>
      <p:cViewPr varScale="1">
        <p:scale>
          <a:sx n="108" d="100"/>
          <a:sy n="108" d="100"/>
        </p:scale>
        <p:origin x="171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99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35" tIns="47418" rIns="94835" bIns="47418" numCol="1" anchor="t" anchorCtr="0" compatLnSpc="1">
            <a:prstTxWarp prst="textNoShape">
              <a:avLst/>
            </a:prstTxWarp>
          </a:bodyPr>
          <a:lstStyle>
            <a:lvl1pPr defTabSz="960957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2750" y="0"/>
            <a:ext cx="317076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35" tIns="47418" rIns="94835" bIns="47418" numCol="1" anchor="t" anchorCtr="0" compatLnSpc="1">
            <a:prstTxWarp prst="textNoShape">
              <a:avLst/>
            </a:prstTxWarp>
          </a:bodyPr>
          <a:lstStyle>
            <a:lvl1pPr algn="r" defTabSz="960957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119173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35" tIns="47418" rIns="94835" bIns="47418" numCol="1" anchor="b" anchorCtr="0" compatLnSpc="1">
            <a:prstTxWarp prst="textNoShape">
              <a:avLst/>
            </a:prstTxWarp>
          </a:bodyPr>
          <a:lstStyle>
            <a:lvl1pPr defTabSz="960957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2750" y="9119173"/>
            <a:ext cx="317076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835" tIns="47418" rIns="94835" bIns="47418" numCol="1" anchor="b" anchorCtr="0" compatLnSpc="1">
            <a:prstTxWarp prst="textNoShape">
              <a:avLst/>
            </a:prstTxWarp>
          </a:bodyPr>
          <a:lstStyle>
            <a:lvl1pPr algn="r" defTabSz="960957">
              <a:defRPr sz="1300"/>
            </a:lvl1pPr>
          </a:lstStyle>
          <a:p>
            <a:pPr>
              <a:defRPr/>
            </a:pPr>
            <a:fld id="{F9961D29-3348-4144-B043-50C56FC9B0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3259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7" tIns="48319" rIns="96637" bIns="48319" numCol="1" anchor="t" anchorCtr="0" compatLnSpc="1">
            <a:prstTxWarp prst="textNoShape">
              <a:avLst/>
            </a:prstTxWarp>
          </a:bodyPr>
          <a:lstStyle>
            <a:lvl1pPr defTabSz="965936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2750" y="0"/>
            <a:ext cx="317076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7" tIns="48319" rIns="96637" bIns="48319" numCol="1" anchor="t" anchorCtr="0" compatLnSpc="1">
            <a:prstTxWarp prst="textNoShape">
              <a:avLst/>
            </a:prstTxWarp>
          </a:bodyPr>
          <a:lstStyle>
            <a:lvl1pPr algn="r" defTabSz="965936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2188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2363" y="4561227"/>
            <a:ext cx="5852160" cy="432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7" tIns="48319" rIns="96637" bIns="483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119173"/>
            <a:ext cx="3170764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7" tIns="48319" rIns="96637" bIns="48319" numCol="1" anchor="b" anchorCtr="0" compatLnSpc="1">
            <a:prstTxWarp prst="textNoShape">
              <a:avLst/>
            </a:prstTxWarp>
          </a:bodyPr>
          <a:lstStyle>
            <a:lvl1pPr defTabSz="965936">
              <a:defRPr sz="13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2750" y="9119173"/>
            <a:ext cx="3170763" cy="48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37" tIns="48319" rIns="96637" bIns="48319" numCol="1" anchor="b" anchorCtr="0" compatLnSpc="1">
            <a:prstTxWarp prst="textNoShape">
              <a:avLst/>
            </a:prstTxWarp>
          </a:bodyPr>
          <a:lstStyle>
            <a:lvl1pPr algn="r" defTabSz="965936">
              <a:defRPr sz="1300"/>
            </a:lvl1pPr>
          </a:lstStyle>
          <a:p>
            <a:pPr>
              <a:defRPr/>
            </a:pPr>
            <a:fld id="{7FA84579-2BE0-4D44-AFE9-7FD706A162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7361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FF4B0F-37C5-4D41-A892-BF06AE82C990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8994" indent="-238994" eaLnBrk="1" hangingPunct="1"/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226712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0F2120-7F97-4E52-A053-7A95BACA8799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238994" indent="-238994" eaLnBrk="1" hangingPunct="1"/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690879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bluestainedglass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full-logo-300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8925" y="4565650"/>
            <a:ext cx="3705225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8650" y="996950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26860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B38736-8065-45F8-BE5A-0509E9A958B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3063" y="274638"/>
            <a:ext cx="2154237" cy="60896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274638"/>
            <a:ext cx="6313488" cy="60896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734044-3125-464E-AF5A-DFC1DEDA0EC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D7304-C36F-465A-9F5D-CE77097C17D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8BF34-18E5-45EE-AEA3-6C2ACB8BA12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4C98C-9126-4E3D-8BD3-3A38ED6266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1600200"/>
            <a:ext cx="4233863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233862" cy="476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3F9624-AE7F-49C2-985D-9039F760BC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99FE0C-50C9-419F-B4A5-1A52B5C23CB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7555B-C682-4443-B8E5-EF0F1452C7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B3DE19-E980-4C2E-AD29-4A025836144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17075F-5D7B-41D5-A1B7-B7705941C6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36795-F6E6-443B-8A92-E35414F0408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luestainedglass"/>
          <p:cNvPicPr>
            <a:picLocks noChangeAspect="1" noChangeArrowheads="1"/>
          </p:cNvPicPr>
          <p:nvPr/>
        </p:nvPicPr>
        <p:blipFill>
          <a:blip r:embed="rId14" cstate="print"/>
          <a:srcRect b="625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61975" y="6562725"/>
            <a:ext cx="8582025" cy="193675"/>
          </a:xfrm>
          <a:prstGeom prst="rect">
            <a:avLst/>
          </a:prstGeom>
          <a:solidFill>
            <a:srgbClr val="95401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7175" y="1600200"/>
            <a:ext cx="8620125" cy="476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520700" y="6462713"/>
            <a:ext cx="42481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</a:rPr>
              <a:t>REAL</a:t>
            </a:r>
            <a:r>
              <a:rPr lang="en-US" sz="1200" dirty="0">
                <a:solidFill>
                  <a:schemeClr val="bg1"/>
                </a:solidFill>
              </a:rPr>
              <a:t> SOLUTIONS.  REALTOR</a:t>
            </a:r>
            <a:r>
              <a:rPr lang="en-US" sz="1200" baseline="30000" dirty="0">
                <a:solidFill>
                  <a:schemeClr val="bg1"/>
                </a:solidFill>
              </a:rPr>
              <a:t>®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b="1" dirty="0">
                <a:solidFill>
                  <a:schemeClr val="bg1"/>
                </a:solidFill>
              </a:rPr>
              <a:t>SUCCESS</a:t>
            </a:r>
            <a:endParaRPr lang="en-US" sz="1200" b="1" baseline="300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1143" name="AutoShape 7"/>
          <p:cNvSpPr>
            <a:spLocks noChangeArrowheads="1"/>
          </p:cNvSpPr>
          <p:nvPr/>
        </p:nvSpPr>
        <p:spPr bwMode="auto">
          <a:xfrm flipH="1" flipV="1">
            <a:off x="8902700" y="6556375"/>
            <a:ext cx="241300" cy="192088"/>
          </a:xfrm>
          <a:prstGeom prst="rtTriangle">
            <a:avLst/>
          </a:prstGeom>
          <a:solidFill>
            <a:srgbClr val="F1F8F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911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29425" y="6511925"/>
            <a:ext cx="213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8C64FFD-050A-48B4-B7AB-04BEF6414E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7" name="Picture 9" descr="Cactushouse-only---worki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33350" y="6272213"/>
            <a:ext cx="4095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5616575" y="6467475"/>
            <a:ext cx="31623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400" b="1" dirty="0">
              <a:solidFill>
                <a:schemeClr val="bg1"/>
              </a:solidFill>
            </a:endParaRPr>
          </a:p>
          <a:p>
            <a:pPr>
              <a:defRPr/>
            </a:pPr>
            <a:r>
              <a:rPr lang="en-US" sz="1200" b="1" dirty="0">
                <a:solidFill>
                  <a:schemeClr val="bg1"/>
                </a:solidFill>
                <a:cs typeface="Arial" charset="0"/>
              </a:rPr>
              <a:t>Arizona Association of REALTORS</a:t>
            </a:r>
            <a:r>
              <a:rPr lang="en-US" sz="1200" b="1" baseline="30000" dirty="0">
                <a:solidFill>
                  <a:schemeClr val="bg1"/>
                </a:solidFill>
                <a:cs typeface="Arial" charset="0"/>
              </a:rPr>
              <a:t>®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2E606C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ChristinaSmalls@aaronline.com" TargetMode="External"/><Relationship Id="rId2" Type="http://schemas.openxmlformats.org/officeDocument/2006/relationships/hyperlink" Target="https://www.aaronline.com/about-us/leadership-and-volunteers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mailto:ChristinaSmalls@aaronline.co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creative-commons-images.com/clipboard/bank-account.html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www.aaronline.com/about-us/aar-officer-elections/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aaronline.com/about-us/leadership/executive-committee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www.aaronline.com/press/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ronline.com/about-us/aar-committee-volunteer-info/" TargetMode="External"/><Relationship Id="rId2" Type="http://schemas.openxmlformats.org/officeDocument/2006/relationships/hyperlink" Target="https://www.aaronline.com/2018-primary-committees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10" Type="http://schemas.openxmlformats.org/officeDocument/2006/relationships/hyperlink" Target="https://www.aaronline.com/voice-at-the-capitol/" TargetMode="External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ronline.com/about-us/governing-documents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hyperlink" Target="https://www.aaronline.com/efficient-business-tools/" TargetMode="External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hyperlink" Target="https://www.aaronline.com/stay-informed/arizona-realtor-voice/" TargetMode="External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hyperlink" Target="https://www.aaronline.com/increase-knowledge/" TargetMode="External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hyperlink" Target="https://www.aaronline.com/manage-risk/" TargetMode="External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aaronline.com/community-involvement-and-outreach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ronline.com/about-us/leadership/staff-directory/" TargetMode="External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aronline.com/board-of-directors-responsibilities-and-authority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>
            <a:extLst>
              <a:ext uri="{FF2B5EF4-FFF2-40B4-BE49-F238E27FC236}">
                <a16:creationId xmlns:a16="http://schemas.microsoft.com/office/drawing/2014/main" id="{CE50F99C-9909-4A08-9A19-907C1B9C14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27" y="1371600"/>
            <a:ext cx="914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4000" b="1" kern="0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br>
              <a:rPr lang="en-US" sz="4000" b="1" kern="0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4000" b="1" kern="0" baseline="300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sz="5400" b="1" kern="0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of Directors Orientation</a:t>
            </a:r>
            <a:endParaRPr lang="en-US" sz="4000" b="1" kern="0" baseline="30000" dirty="0">
              <a:solidFill>
                <a:srgbClr val="99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2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B006D8-0A85-4098-A653-1D24393C63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609600"/>
            <a:ext cx="8620125" cy="575468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990000"/>
                </a:solidFill>
              </a:rPr>
              <a:t>During your one year term as a Director you will be asked to attend two Board meetings.</a:t>
            </a:r>
          </a:p>
          <a:p>
            <a:pPr marL="0" indent="0">
              <a:buNone/>
            </a:pPr>
            <a:endParaRPr lang="en-US" dirty="0">
              <a:solidFill>
                <a:srgbClr val="990000"/>
              </a:solidFill>
            </a:endParaRPr>
          </a:p>
          <a:p>
            <a:pPr lvl="1"/>
            <a:endParaRPr lang="en-US" dirty="0">
              <a:solidFill>
                <a:srgbClr val="990000"/>
              </a:solidFill>
            </a:endParaRPr>
          </a:p>
          <a:p>
            <a:pPr lvl="1"/>
            <a:endParaRPr lang="en-US" dirty="0">
              <a:solidFill>
                <a:srgbClr val="990000"/>
              </a:solidFill>
            </a:endParaRPr>
          </a:p>
          <a:p>
            <a:pPr lvl="1"/>
            <a:endParaRPr lang="en-US" dirty="0">
              <a:solidFill>
                <a:srgbClr val="990000"/>
              </a:solidFill>
            </a:endParaRPr>
          </a:p>
          <a:p>
            <a:pPr lvl="1"/>
            <a:endParaRPr lang="en-US" dirty="0">
              <a:solidFill>
                <a:srgbClr val="990000"/>
              </a:solidFill>
            </a:endParaRPr>
          </a:p>
          <a:p>
            <a:pPr lvl="1"/>
            <a:r>
              <a:rPr lang="en-US" dirty="0">
                <a:solidFill>
                  <a:srgbClr val="990000"/>
                </a:solidFill>
              </a:rPr>
              <a:t>March (in conjunction with the Arizona REALTORS</a:t>
            </a:r>
            <a:r>
              <a:rPr lang="en-US" baseline="30000" dirty="0">
                <a:solidFill>
                  <a:srgbClr val="990000"/>
                </a:solidFill>
              </a:rPr>
              <a:t>®</a:t>
            </a:r>
            <a:r>
              <a:rPr lang="en-US" dirty="0">
                <a:solidFill>
                  <a:srgbClr val="990000"/>
                </a:solidFill>
              </a:rPr>
              <a:t> Convention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October (in conjunction with the Arizona REALTORS</a:t>
            </a:r>
            <a:r>
              <a:rPr lang="en-US" baseline="30000" dirty="0">
                <a:solidFill>
                  <a:srgbClr val="990000"/>
                </a:solidFill>
              </a:rPr>
              <a:t>®</a:t>
            </a:r>
            <a:r>
              <a:rPr lang="en-US" dirty="0">
                <a:solidFill>
                  <a:srgbClr val="990000"/>
                </a:solidFill>
              </a:rPr>
              <a:t> Leadership Conference</a:t>
            </a:r>
          </a:p>
          <a:p>
            <a:pPr marL="457200" lvl="1" indent="0">
              <a:buNone/>
            </a:pPr>
            <a:r>
              <a:rPr lang="en-US" sz="1800" i="1" dirty="0">
                <a:solidFill>
                  <a:srgbClr val="990000"/>
                </a:solidFill>
              </a:rPr>
              <a:t>* Special Meetings are called on rare occasions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B0C8CC2-CE8B-45A9-A403-0EC8D66914A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/>
          <a:lstStyle/>
          <a:p>
            <a:pPr eaLnBrk="1" hangingPunct="1"/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of Directors Meetings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604C9-81E1-4307-9B72-C667CB084E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05000"/>
            <a:ext cx="36576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939337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43F94-8CBA-4C47-80A8-DBD984139F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609600"/>
            <a:ext cx="8620125" cy="5754688"/>
          </a:xfrm>
        </p:spPr>
        <p:txBody>
          <a:bodyPr/>
          <a:lstStyle/>
          <a:p>
            <a:pPr marL="0" indent="0">
              <a:buNone/>
            </a:pPr>
            <a:endParaRPr lang="en-US" sz="2800" b="1" dirty="0">
              <a:solidFill>
                <a:srgbClr val="9900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990000"/>
                </a:solidFill>
              </a:rPr>
              <a:t>Prior to every Board meeting a Regional  Caucus will be held to discuss local issues. The Caucus is led by the Regional Vice President</a:t>
            </a:r>
          </a:p>
          <a:p>
            <a:pPr marL="0" indent="0">
              <a:buNone/>
            </a:pPr>
            <a:endParaRPr lang="en-US" b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b="1" dirty="0">
              <a:solidFill>
                <a:srgbClr val="9900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990000"/>
                </a:solidFill>
              </a:rPr>
              <a:t>Each Board member is encouraged to attend their region’s caucus.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1D05586-0EEC-4E62-AF11-3074A1A8C0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437" y="152400"/>
            <a:ext cx="8229600" cy="6858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Regional Caucuses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D8D922-5952-452F-84B1-2915E4ED1E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637" y="2514600"/>
            <a:ext cx="42672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5484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9CF0AC-D073-4186-8045-9A4412813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4" y="1371600"/>
            <a:ext cx="8620125" cy="4764088"/>
          </a:xfrm>
        </p:spPr>
        <p:txBody>
          <a:bodyPr/>
          <a:lstStyle/>
          <a:p>
            <a:r>
              <a:rPr lang="en-US" dirty="0">
                <a:solidFill>
                  <a:srgbClr val="990000"/>
                </a:solidFill>
              </a:rPr>
              <a:t>Prior to each meeting every Board member should read the: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Agenda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Executive Committee Update (including all motions) 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Previous Meeting Minutes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Committee Reports</a:t>
            </a:r>
          </a:p>
          <a:p>
            <a:r>
              <a:rPr lang="en-US" dirty="0">
                <a:solidFill>
                  <a:srgbClr val="990000"/>
                </a:solidFill>
              </a:rPr>
              <a:t>Ask any questions or request additional information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129E6FE-E792-4BD8-8D20-A7809C56FF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437" y="20715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 Preparation</a:t>
            </a:r>
          </a:p>
        </p:txBody>
      </p:sp>
    </p:spTree>
    <p:extLst>
      <p:ext uri="{BB962C8B-B14F-4D97-AF65-F5344CB8AC3E}">
        <p14:creationId xmlns:p14="http://schemas.microsoft.com/office/powerpoint/2010/main" val="3622585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72494-3BFC-4B4F-8D7C-077CE87BFD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990600"/>
            <a:ext cx="8620125" cy="537368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solidFill>
                  <a:srgbClr val="990000"/>
                </a:solidFill>
              </a:rPr>
              <a:t>All meeting materials will be provided electronically in:</a:t>
            </a:r>
          </a:p>
          <a:p>
            <a:pPr marL="0" indent="0">
              <a:buNone/>
            </a:pPr>
            <a:r>
              <a:rPr lang="en-US" dirty="0">
                <a:solidFill>
                  <a:srgbClr val="990000"/>
                </a:solidFill>
              </a:rPr>
              <a:t>The BOD </a:t>
            </a:r>
            <a:r>
              <a:rPr lang="en-US" dirty="0" err="1">
                <a:solidFill>
                  <a:srgbClr val="990000"/>
                </a:solidFill>
              </a:rPr>
              <a:t>Sharefile</a:t>
            </a:r>
            <a:r>
              <a:rPr lang="en-US" dirty="0">
                <a:solidFill>
                  <a:srgbClr val="990000"/>
                </a:solidFill>
              </a:rPr>
              <a:t> </a:t>
            </a:r>
          </a:p>
          <a:p>
            <a:pPr marL="0" indent="0">
              <a:buNone/>
            </a:pPr>
            <a:endParaRPr lang="en-US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99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99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sz="2800" i="1" dirty="0">
                <a:solidFill>
                  <a:srgbClr val="990000"/>
                </a:solidFill>
              </a:rPr>
              <a:t>                and</a:t>
            </a:r>
          </a:p>
          <a:p>
            <a:pPr marL="0" indent="0">
              <a:buNone/>
            </a:pPr>
            <a:r>
              <a:rPr lang="en-US" dirty="0">
                <a:solidFill>
                  <a:srgbClr val="990000"/>
                </a:solidFill>
              </a:rPr>
              <a:t>The BOD Strategy room at: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90000"/>
                </a:solidFill>
                <a:hlinkClick r:id="rId2"/>
              </a:rPr>
              <a:t>https://www.aaronline.com/about-us/leadership-and-volunteers/</a:t>
            </a:r>
            <a:r>
              <a:rPr lang="en-US" sz="1400" dirty="0">
                <a:solidFill>
                  <a:srgbClr val="990000"/>
                </a:solidFill>
              </a:rPr>
              <a:t> </a:t>
            </a:r>
          </a:p>
          <a:p>
            <a:pPr marL="0" indent="0">
              <a:buNone/>
            </a:pPr>
            <a:endParaRPr lang="en-US" sz="2400" dirty="0">
              <a:solidFill>
                <a:srgbClr val="990000"/>
              </a:solidFill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990000"/>
                </a:solidFill>
              </a:rPr>
              <a:t>For assistance: Contact </a:t>
            </a:r>
            <a:r>
              <a:rPr lang="en-US" sz="1600" dirty="0">
                <a:solidFill>
                  <a:srgbClr val="990000"/>
                </a:solidFill>
                <a:hlinkClick r:id="rId3"/>
              </a:rPr>
              <a:t>ChristinaSmalls@aaronline.com</a:t>
            </a:r>
            <a:r>
              <a:rPr lang="en-US" sz="1600" dirty="0">
                <a:solidFill>
                  <a:srgbClr val="990000"/>
                </a:solidFill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54B69C6-38BF-4616-AADE-82EDED07A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2437" y="0"/>
            <a:ext cx="8229600" cy="914400"/>
          </a:xfrm>
        </p:spPr>
        <p:txBody>
          <a:bodyPr/>
          <a:lstStyle/>
          <a:p>
            <a:pPr eaLnBrk="1" hangingPunct="1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Obtaining Meeting Materials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38491E-6D6B-4C59-91CF-A66F9796FD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404" y="1981200"/>
            <a:ext cx="5562600" cy="14107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3E877C8-334D-4FB3-9B2C-25E3E1E588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1575" y="2895600"/>
            <a:ext cx="3080556" cy="358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96464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8B844-D99A-45B2-BF4E-3B3E8BB4A0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526088"/>
          </a:xfrm>
        </p:spPr>
        <p:txBody>
          <a:bodyPr/>
          <a:lstStyle/>
          <a:p>
            <a:r>
              <a:rPr lang="en-US" dirty="0">
                <a:solidFill>
                  <a:srgbClr val="990000"/>
                </a:solidFill>
              </a:rPr>
              <a:t>All Directors MUST </a:t>
            </a:r>
            <a:r>
              <a:rPr lang="en-US" b="1" u="sng" dirty="0">
                <a:solidFill>
                  <a:srgbClr val="990000"/>
                </a:solidFill>
              </a:rPr>
              <a:t>check in </a:t>
            </a:r>
            <a:r>
              <a:rPr lang="en-US" dirty="0">
                <a:solidFill>
                  <a:srgbClr val="990000"/>
                </a:solidFill>
              </a:rPr>
              <a:t>with staff at the Director’s attendance desk generally located at the back of the meeting room.</a:t>
            </a:r>
          </a:p>
          <a:p>
            <a:pPr marL="0" indent="0">
              <a:buNone/>
            </a:pPr>
            <a:endParaRPr lang="en-US" dirty="0">
              <a:solidFill>
                <a:srgbClr val="990000"/>
              </a:solidFill>
            </a:endParaRPr>
          </a:p>
          <a:p>
            <a:r>
              <a:rPr lang="en-US" b="1" u="sng" dirty="0">
                <a:solidFill>
                  <a:srgbClr val="990000"/>
                </a:solidFill>
              </a:rPr>
              <a:t>If you are unable to attend </a:t>
            </a:r>
            <a:r>
              <a:rPr lang="en-US" dirty="0">
                <a:solidFill>
                  <a:srgbClr val="990000"/>
                </a:solidFill>
              </a:rPr>
              <a:t>the Board meeting:</a:t>
            </a:r>
          </a:p>
          <a:p>
            <a:r>
              <a:rPr lang="en-US" sz="2400" b="1" dirty="0">
                <a:solidFill>
                  <a:srgbClr val="990000"/>
                </a:solidFill>
              </a:rPr>
              <a:t>Quota</a:t>
            </a:r>
            <a:r>
              <a:rPr lang="en-US" sz="2400" dirty="0">
                <a:solidFill>
                  <a:srgbClr val="990000"/>
                </a:solidFill>
              </a:rPr>
              <a:t> Directors </a:t>
            </a:r>
            <a:r>
              <a:rPr lang="en-US" dirty="0">
                <a:solidFill>
                  <a:srgbClr val="990000"/>
                </a:solidFill>
              </a:rPr>
              <a:t>- </a:t>
            </a:r>
            <a:r>
              <a:rPr lang="en-US" sz="2400" dirty="0">
                <a:solidFill>
                  <a:srgbClr val="990000"/>
                </a:solidFill>
              </a:rPr>
              <a:t>contact your local association AE so they can assign an alternate.</a:t>
            </a:r>
          </a:p>
          <a:p>
            <a:endParaRPr lang="en-US" sz="2400" dirty="0">
              <a:solidFill>
                <a:srgbClr val="990000"/>
              </a:solidFill>
            </a:endParaRPr>
          </a:p>
          <a:p>
            <a:r>
              <a:rPr lang="en-US" sz="2400" b="1" dirty="0">
                <a:solidFill>
                  <a:srgbClr val="990000"/>
                </a:solidFill>
              </a:rPr>
              <a:t>Non-quota</a:t>
            </a:r>
            <a:r>
              <a:rPr lang="en-US" sz="2400" dirty="0">
                <a:solidFill>
                  <a:srgbClr val="990000"/>
                </a:solidFill>
              </a:rPr>
              <a:t> Directors - contact </a:t>
            </a:r>
            <a:r>
              <a:rPr lang="en-US" sz="2400" dirty="0">
                <a:solidFill>
                  <a:srgbClr val="990000"/>
                </a:solidFill>
                <a:hlinkClick r:id="rId2"/>
              </a:rPr>
              <a:t>ChristinaSmalls@aaronline.com</a:t>
            </a:r>
            <a:r>
              <a:rPr lang="en-US" sz="2400" dirty="0">
                <a:solidFill>
                  <a:srgbClr val="990000"/>
                </a:solidFill>
              </a:rPr>
              <a:t>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E55C089-EAB5-4F45-8694-53AA24C37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5334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Meeting Check-In</a:t>
            </a:r>
          </a:p>
        </p:txBody>
      </p:sp>
    </p:spTree>
    <p:extLst>
      <p:ext uri="{BB962C8B-B14F-4D97-AF65-F5344CB8AC3E}">
        <p14:creationId xmlns:p14="http://schemas.microsoft.com/office/powerpoint/2010/main" val="1902963213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B7D59-3F7E-440E-9EFD-480C8D2B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15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 Voting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C97BC-D52A-4E9E-B180-CA9ED35261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066800"/>
            <a:ext cx="8620125" cy="529748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990000"/>
                </a:solidFill>
              </a:rPr>
              <a:t>Directors shall be entitled to only one (1) vote as a Director. </a:t>
            </a:r>
            <a:r>
              <a:rPr lang="en-US" sz="2800" i="1" dirty="0">
                <a:solidFill>
                  <a:srgbClr val="990000"/>
                </a:solidFill>
              </a:rPr>
              <a:t>(Article VI – Section 3)</a:t>
            </a:r>
          </a:p>
          <a:p>
            <a:pPr marL="0" indent="0">
              <a:buNone/>
            </a:pPr>
            <a:endParaRPr lang="en-US" sz="2800" i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sz="2800" i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sz="2800" i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sz="2800" i="1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99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990000"/>
                </a:solidFill>
              </a:rPr>
              <a:t>Vote counts for officer and National Director elections shall not be given verbally. </a:t>
            </a:r>
            <a:r>
              <a:rPr lang="en-US" sz="2800" i="1" dirty="0">
                <a:solidFill>
                  <a:srgbClr val="990000"/>
                </a:solidFill>
              </a:rPr>
              <a:t>(Policy Statement A.4) These votes are by paper ballot.  </a:t>
            </a:r>
            <a:endParaRPr lang="en-US" i="1" dirty="0">
              <a:solidFill>
                <a:srgbClr val="99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6C8578-6E02-4E28-8D0E-2656C584A1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362200"/>
            <a:ext cx="3273490" cy="218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3365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16376-4884-4264-820F-0DB2B4CDF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Conflict of Interest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Policy Statement A.8</a:t>
            </a:r>
            <a:endParaRPr lang="en-US" b="1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682BA0-C0E1-496E-B1FE-2AE6CC5B0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219200"/>
            <a:ext cx="8620125" cy="5145088"/>
          </a:xfrm>
        </p:spPr>
        <p:txBody>
          <a:bodyPr/>
          <a:lstStyle/>
          <a:p>
            <a:r>
              <a:rPr lang="en-US" dirty="0">
                <a:solidFill>
                  <a:srgbClr val="990000"/>
                </a:solidFill>
              </a:rPr>
              <a:t>Directors should avoid placing themselves in situations where their personal interests may conflict with the interests of AAR </a:t>
            </a:r>
          </a:p>
          <a:p>
            <a:endParaRPr lang="en-US" dirty="0">
              <a:solidFill>
                <a:srgbClr val="990000"/>
              </a:solidFill>
            </a:endParaRPr>
          </a:p>
          <a:p>
            <a:r>
              <a:rPr lang="en-US" dirty="0">
                <a:solidFill>
                  <a:srgbClr val="990000"/>
                </a:solidFill>
              </a:rPr>
              <a:t>Directors should at all times avoid the appearance of conflict of interest. </a:t>
            </a:r>
          </a:p>
          <a:p>
            <a:endParaRPr lang="en-US" dirty="0">
              <a:solidFill>
                <a:srgbClr val="990000"/>
              </a:solidFill>
            </a:endParaRPr>
          </a:p>
          <a:p>
            <a:r>
              <a:rPr lang="en-US" dirty="0">
                <a:solidFill>
                  <a:srgbClr val="990000"/>
                </a:solidFill>
              </a:rPr>
              <a:t>Director’s duties should be performed in good faith and for the benefit of the Arizona REALTORS</a:t>
            </a:r>
            <a:r>
              <a:rPr lang="en-US" baseline="30000" dirty="0">
                <a:solidFill>
                  <a:srgbClr val="990000"/>
                </a:solidFill>
              </a:rPr>
              <a:t>®</a:t>
            </a:r>
            <a:r>
              <a:rPr lang="en-US" dirty="0">
                <a:solidFill>
                  <a:srgbClr val="99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9871552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29592-9205-4B7D-9211-AE00630E3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7" y="29592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If You Have a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Conflict of Interest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8F448-E8BF-4BEF-947B-6768FE380E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4" y="1066800"/>
            <a:ext cx="8620125" cy="5181600"/>
          </a:xfrm>
        </p:spPr>
        <p:txBody>
          <a:bodyPr/>
          <a:lstStyle/>
          <a:p>
            <a:endParaRPr lang="en-US" sz="1100" dirty="0">
              <a:solidFill>
                <a:srgbClr val="990000"/>
              </a:solidFill>
            </a:endParaRPr>
          </a:p>
          <a:p>
            <a:r>
              <a:rPr lang="en-US" dirty="0">
                <a:solidFill>
                  <a:srgbClr val="990000"/>
                </a:solidFill>
              </a:rPr>
              <a:t>Director members with a conflict of interest:</a:t>
            </a:r>
          </a:p>
          <a:p>
            <a:pPr lvl="1"/>
            <a:r>
              <a:rPr lang="en-US" b="1" dirty="0">
                <a:solidFill>
                  <a:srgbClr val="990000"/>
                </a:solidFill>
              </a:rPr>
              <a:t>Shall immediately disclose </a:t>
            </a:r>
            <a:r>
              <a:rPr lang="en-US" dirty="0">
                <a:solidFill>
                  <a:srgbClr val="990000"/>
                </a:solidFill>
              </a:rPr>
              <a:t>the existence and nature of the conflict at the outset of discussions</a:t>
            </a:r>
          </a:p>
          <a:p>
            <a:pPr lvl="1"/>
            <a:r>
              <a:rPr lang="en-US" b="1" dirty="0">
                <a:solidFill>
                  <a:srgbClr val="990000"/>
                </a:solidFill>
              </a:rPr>
              <a:t>May not </a:t>
            </a:r>
            <a:r>
              <a:rPr lang="en-US" dirty="0">
                <a:solidFill>
                  <a:srgbClr val="990000"/>
                </a:solidFill>
              </a:rPr>
              <a:t>participate in the discussion relating to the issue other than to respond to question asked of them</a:t>
            </a:r>
          </a:p>
          <a:p>
            <a:pPr lvl="1"/>
            <a:r>
              <a:rPr lang="en-US" b="1" dirty="0">
                <a:solidFill>
                  <a:srgbClr val="990000"/>
                </a:solidFill>
              </a:rPr>
              <a:t>May not </a:t>
            </a:r>
            <a:r>
              <a:rPr lang="en-US" dirty="0">
                <a:solidFill>
                  <a:srgbClr val="990000"/>
                </a:solidFill>
              </a:rPr>
              <a:t>vote on any issue in which they have a conflict of interest</a:t>
            </a:r>
          </a:p>
          <a:p>
            <a:pPr lvl="1"/>
            <a:r>
              <a:rPr lang="en-US" b="1" dirty="0">
                <a:solidFill>
                  <a:srgbClr val="990000"/>
                </a:solidFill>
              </a:rPr>
              <a:t>Should not </a:t>
            </a:r>
            <a:r>
              <a:rPr lang="en-US" dirty="0">
                <a:solidFill>
                  <a:srgbClr val="990000"/>
                </a:solidFill>
              </a:rPr>
              <a:t>be present when the vote on the issue is taken</a:t>
            </a:r>
          </a:p>
        </p:txBody>
      </p:sp>
    </p:spTree>
    <p:extLst>
      <p:ext uri="{BB962C8B-B14F-4D97-AF65-F5344CB8AC3E}">
        <p14:creationId xmlns:p14="http://schemas.microsoft.com/office/powerpoint/2010/main" val="117929443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8AC34-7B85-4693-AEA4-389BFAD1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15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Financials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70C66-C2FB-42C1-A829-63DE6E1E9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1937" y="1295400"/>
            <a:ext cx="8620125" cy="4764088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990000"/>
                </a:solidFill>
              </a:rPr>
              <a:t>The Association has 25 financial accounts that are classified into four categories:</a:t>
            </a:r>
          </a:p>
          <a:p>
            <a:pPr marL="0" indent="0">
              <a:buNone/>
            </a:pPr>
            <a:endParaRPr lang="en-US" dirty="0">
              <a:solidFill>
                <a:srgbClr val="990000"/>
              </a:solidFill>
            </a:endParaRPr>
          </a:p>
          <a:p>
            <a:pPr lvl="1"/>
            <a:r>
              <a:rPr lang="en-US" dirty="0">
                <a:solidFill>
                  <a:srgbClr val="990000"/>
                </a:solidFill>
              </a:rPr>
              <a:t>Operating Accounts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Reserve Accounts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Political Accounts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Charitable Accounts</a:t>
            </a:r>
          </a:p>
          <a:p>
            <a:pPr marL="914400" lvl="2" indent="0">
              <a:buNone/>
            </a:pPr>
            <a:r>
              <a:rPr lang="en-US" dirty="0">
                <a:solidFill>
                  <a:srgbClr val="990000"/>
                </a:solidFill>
              </a:rPr>
              <a:t>Two separate 501(C)(3) corporations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CD2BE-4B37-43B2-9D5B-5811224698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34000" y="2438400"/>
            <a:ext cx="30861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3956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19C74-5C94-4DA9-A71F-F633A7695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7" y="-152400"/>
            <a:ext cx="8229600" cy="1219200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Operating Budget &amp; Monthly Financials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A1386-45C7-4595-8F52-2CF26C86D7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4" y="914400"/>
            <a:ext cx="8620125" cy="5410200"/>
          </a:xfrm>
        </p:spPr>
        <p:txBody>
          <a:bodyPr/>
          <a:lstStyle/>
          <a:p>
            <a:pPr marL="0" lvl="0" indent="0">
              <a:buNone/>
            </a:pPr>
            <a:r>
              <a:rPr lang="en-US" sz="2800" dirty="0">
                <a:solidFill>
                  <a:srgbClr val="990000"/>
                </a:solidFill>
              </a:rPr>
              <a:t>The </a:t>
            </a:r>
            <a:r>
              <a:rPr lang="en-US" sz="2800" b="1" dirty="0">
                <a:solidFill>
                  <a:srgbClr val="990000"/>
                </a:solidFill>
              </a:rPr>
              <a:t>Operating Budget </a:t>
            </a:r>
            <a:r>
              <a:rPr lang="en-US" sz="2800" dirty="0">
                <a:solidFill>
                  <a:srgbClr val="990000"/>
                </a:solidFill>
              </a:rPr>
              <a:t>is based on the  Strategic Plan and the Primary Committee business plans.</a:t>
            </a:r>
          </a:p>
          <a:p>
            <a:pPr marL="0" lvl="0" indent="0">
              <a:buNone/>
            </a:pPr>
            <a:endParaRPr lang="en-US" dirty="0">
              <a:solidFill>
                <a:srgbClr val="990000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srgbClr val="990000"/>
              </a:solidFill>
            </a:endParaRPr>
          </a:p>
          <a:p>
            <a:pPr marL="0" lvl="0" indent="0">
              <a:buNone/>
            </a:pPr>
            <a:endParaRPr lang="en-US" dirty="0">
              <a:solidFill>
                <a:srgbClr val="990000"/>
              </a:solidFill>
            </a:endParaRPr>
          </a:p>
          <a:p>
            <a:endParaRPr lang="en-US" dirty="0">
              <a:solidFill>
                <a:srgbClr val="990000"/>
              </a:solidFill>
            </a:endParaRPr>
          </a:p>
          <a:p>
            <a:pPr marL="0" indent="0">
              <a:buNone/>
            </a:pPr>
            <a:endParaRPr lang="en-US" sz="2800" dirty="0">
              <a:solidFill>
                <a:srgbClr val="990000"/>
              </a:solidFill>
            </a:endParaRPr>
          </a:p>
          <a:p>
            <a:pPr marL="0" indent="0">
              <a:buNone/>
            </a:pPr>
            <a:r>
              <a:rPr lang="en-US" sz="2800" b="1" dirty="0">
                <a:solidFill>
                  <a:srgbClr val="990000"/>
                </a:solidFill>
              </a:rPr>
              <a:t>Monthly Financials </a:t>
            </a:r>
            <a:r>
              <a:rPr lang="en-US" sz="2800" dirty="0">
                <a:solidFill>
                  <a:srgbClr val="990000"/>
                </a:solidFill>
              </a:rPr>
              <a:t>report actual Operating Budget income and expenditures and Reserve Account activity. The </a:t>
            </a:r>
            <a:r>
              <a:rPr lang="en-US" sz="2800" b="1" dirty="0">
                <a:solidFill>
                  <a:srgbClr val="990000"/>
                </a:solidFill>
              </a:rPr>
              <a:t>Capital Budget </a:t>
            </a:r>
            <a:r>
              <a:rPr lang="en-US" sz="2800" dirty="0">
                <a:solidFill>
                  <a:srgbClr val="990000"/>
                </a:solidFill>
              </a:rPr>
              <a:t>is reported quarterly.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7D2880-60F7-47E9-B0DC-59F812A4B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209800"/>
            <a:ext cx="3276600" cy="21974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D4181D-868A-4B1A-B2DB-D08AB661C9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1828800"/>
            <a:ext cx="2318248" cy="283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85683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</a:p>
        </p:txBody>
      </p:sp>
      <p:sp>
        <p:nvSpPr>
          <p:cNvPr id="6147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43000"/>
            <a:ext cx="8686800" cy="5181600"/>
          </a:xfrm>
        </p:spPr>
        <p:txBody>
          <a:bodyPr/>
          <a:lstStyle/>
          <a:p>
            <a:pPr algn="ctr">
              <a:buNone/>
            </a:pPr>
            <a:endParaRPr lang="en-US" sz="2000" b="1" dirty="0">
              <a:solidFill>
                <a:srgbClr val="990000"/>
              </a:solidFill>
            </a:endParaRPr>
          </a:p>
          <a:p>
            <a:pPr algn="ctr">
              <a:buNone/>
            </a:pPr>
            <a:endParaRPr lang="en-US" sz="2000" b="1" dirty="0">
              <a:solidFill>
                <a:srgbClr val="990000"/>
              </a:solidFill>
            </a:endParaRPr>
          </a:p>
          <a:p>
            <a:pPr algn="ctr">
              <a:buNone/>
            </a:pPr>
            <a:endParaRPr lang="en-US" sz="2000" b="1" dirty="0">
              <a:solidFill>
                <a:srgbClr val="990000"/>
              </a:solidFill>
            </a:endParaRPr>
          </a:p>
          <a:p>
            <a:pPr algn="ctr">
              <a:buNone/>
            </a:pPr>
            <a:endParaRPr lang="en-US" sz="2000" b="1" dirty="0">
              <a:solidFill>
                <a:srgbClr val="990000"/>
              </a:solidFill>
            </a:endParaRPr>
          </a:p>
          <a:p>
            <a:pPr algn="ctr">
              <a:buNone/>
            </a:pPr>
            <a:endParaRPr lang="en-US" sz="2000" b="1" dirty="0">
              <a:solidFill>
                <a:srgbClr val="990000"/>
              </a:solidFill>
            </a:endParaRPr>
          </a:p>
          <a:p>
            <a:pPr algn="ctr">
              <a:buNone/>
            </a:pPr>
            <a:endParaRPr lang="en-US" sz="2000" b="1" dirty="0">
              <a:solidFill>
                <a:srgbClr val="990000"/>
              </a:solidFill>
            </a:endParaRPr>
          </a:p>
          <a:p>
            <a:pPr algn="ctr">
              <a:buNone/>
            </a:pPr>
            <a:endParaRPr lang="en-US" sz="2000" b="1" dirty="0">
              <a:solidFill>
                <a:srgbClr val="990000"/>
              </a:solidFill>
            </a:endParaRPr>
          </a:p>
          <a:p>
            <a:pPr algn="ctr">
              <a:buNone/>
            </a:pPr>
            <a:r>
              <a:rPr lang="en-US" sz="2000" b="1" dirty="0">
                <a:solidFill>
                  <a:srgbClr val="990000"/>
                </a:solidFill>
              </a:rPr>
              <a:t>PURPOSE:</a:t>
            </a:r>
            <a:r>
              <a:rPr lang="en-US" sz="2000" dirty="0">
                <a:solidFill>
                  <a:srgbClr val="990000"/>
                </a:solidFill>
              </a:rPr>
              <a:t>  </a:t>
            </a:r>
          </a:p>
          <a:p>
            <a:pPr algn="ctr">
              <a:buNone/>
            </a:pPr>
            <a:r>
              <a:rPr lang="en-US" sz="2000" dirty="0">
                <a:solidFill>
                  <a:srgbClr val="990000"/>
                </a:solidFill>
              </a:rPr>
              <a:t>To serve its members by providing and promoting services to</a:t>
            </a:r>
          </a:p>
          <a:p>
            <a:pPr algn="ctr">
              <a:buNone/>
            </a:pPr>
            <a:r>
              <a:rPr lang="en-US" sz="2000" dirty="0">
                <a:solidFill>
                  <a:srgbClr val="990000"/>
                </a:solidFill>
              </a:rPr>
              <a:t> </a:t>
            </a:r>
            <a:r>
              <a:rPr lang="en-US" sz="2000" b="1" dirty="0">
                <a:solidFill>
                  <a:srgbClr val="990000"/>
                </a:solidFill>
              </a:rPr>
              <a:t>enhance members’ abilities to conduct their businesses </a:t>
            </a:r>
          </a:p>
          <a:p>
            <a:pPr algn="ctr">
              <a:buNone/>
            </a:pPr>
            <a:r>
              <a:rPr lang="en-US" sz="2000" b="1" dirty="0">
                <a:solidFill>
                  <a:srgbClr val="990000"/>
                </a:solidFill>
              </a:rPr>
              <a:t>with integrity and competency </a:t>
            </a:r>
          </a:p>
          <a:p>
            <a:pPr algn="ctr">
              <a:buNone/>
            </a:pPr>
            <a:r>
              <a:rPr lang="en-US" sz="2000" b="1" i="1" dirty="0">
                <a:solidFill>
                  <a:srgbClr val="990000"/>
                </a:solidFill>
              </a:rPr>
              <a:t>and</a:t>
            </a:r>
            <a:r>
              <a:rPr lang="en-US" sz="2000" dirty="0">
                <a:solidFill>
                  <a:srgbClr val="990000"/>
                </a:solidFill>
              </a:rPr>
              <a:t> </a:t>
            </a:r>
          </a:p>
          <a:p>
            <a:pPr algn="ctr">
              <a:buNone/>
            </a:pPr>
            <a:r>
              <a:rPr lang="en-US" sz="2000" b="1" dirty="0">
                <a:solidFill>
                  <a:srgbClr val="990000"/>
                </a:solidFill>
              </a:rPr>
              <a:t>to promote the extension and preservation of </a:t>
            </a:r>
          </a:p>
          <a:p>
            <a:pPr algn="ctr">
              <a:buNone/>
            </a:pPr>
            <a:r>
              <a:rPr lang="en-US" sz="2000" b="1" dirty="0">
                <a:solidFill>
                  <a:srgbClr val="990000"/>
                </a:solidFill>
              </a:rPr>
              <a:t>private property rights. </a:t>
            </a:r>
            <a:br>
              <a:rPr lang="en-US" sz="1800" b="1" dirty="0">
                <a:solidFill>
                  <a:srgbClr val="990000"/>
                </a:solidFill>
              </a:rPr>
            </a:br>
            <a:r>
              <a:rPr lang="en-US" sz="1800" dirty="0">
                <a:solidFill>
                  <a:srgbClr val="990000"/>
                </a:solidFill>
              </a:rPr>
              <a:t> </a:t>
            </a:r>
          </a:p>
          <a:p>
            <a:pPr>
              <a:buFontTx/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7" name="Content Placeholder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9443" y="1213948"/>
            <a:ext cx="4025113" cy="2144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9ECC1-8A34-462F-9EE6-C8F21606B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Election of Officers &amp; </a:t>
            </a:r>
            <a:br>
              <a:rPr lang="en-US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National Directors</a:t>
            </a:r>
            <a:br>
              <a:rPr lang="en-US" sz="60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 VII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E8D418-C866-4277-9547-C8BA39FFB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0" y="1745942"/>
            <a:ext cx="4686300" cy="4764088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solidFill>
                  <a:srgbClr val="990000"/>
                </a:solidFill>
              </a:rPr>
              <a:t>Officers and National Directors (if any) are elected at the first meeting and installed at last meeting.</a:t>
            </a:r>
          </a:p>
          <a:p>
            <a:pPr marL="0" indent="0">
              <a:buNone/>
            </a:pPr>
            <a:endParaRPr lang="en-US" sz="2800" dirty="0">
              <a:solidFill>
                <a:srgbClr val="990000"/>
              </a:solidFill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990000"/>
                </a:solidFill>
              </a:rPr>
              <a:t>A member seeking election must complete an application prior to the deadline</a:t>
            </a:r>
          </a:p>
          <a:p>
            <a:pPr>
              <a:buNone/>
            </a:pPr>
            <a:r>
              <a:rPr lang="en-US" sz="1800" b="1" dirty="0">
                <a:solidFill>
                  <a:srgbClr val="990000"/>
                </a:solidFill>
                <a:hlinkClick r:id="rId2"/>
              </a:rPr>
              <a:t>https://www.aaronline.com/about-us/</a:t>
            </a:r>
            <a:r>
              <a:rPr lang="en-US" sz="1800" b="1">
                <a:solidFill>
                  <a:srgbClr val="990000"/>
                </a:solidFill>
                <a:hlinkClick r:id="rId2"/>
              </a:rPr>
              <a:t>aar-officer-elections/</a:t>
            </a:r>
            <a:r>
              <a:rPr lang="en-US" sz="1800" b="1" dirty="0">
                <a:solidFill>
                  <a:srgbClr val="990000"/>
                </a:solidFill>
              </a:rPr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78CEF4-492F-4679-A442-E1692937A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3657600" cy="454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41596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2417D-0088-48A2-986E-CDC72CA0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6" y="27610"/>
            <a:ext cx="8229600" cy="1219200"/>
          </a:xfrm>
        </p:spPr>
        <p:txBody>
          <a:bodyPr/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Committee of the Board of Directors</a:t>
            </a:r>
            <a:br>
              <a:rPr lang="en-US" sz="24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 VI, Section 6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2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6484DC-07EC-408E-B0E8-962B9B86A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687" y="762000"/>
            <a:ext cx="8801099" cy="5562600"/>
          </a:xfrm>
        </p:spPr>
        <p:txBody>
          <a:bodyPr/>
          <a:lstStyle/>
          <a:p>
            <a:pPr>
              <a:buNone/>
            </a:pPr>
            <a:r>
              <a:rPr lang="en-US" b="1" dirty="0">
                <a:solidFill>
                  <a:srgbClr val="990000"/>
                </a:solidFill>
              </a:rPr>
              <a:t>	</a:t>
            </a:r>
            <a:r>
              <a:rPr lang="en-US" sz="1800" dirty="0">
                <a:solidFill>
                  <a:srgbClr val="990000"/>
                </a:solidFill>
              </a:rPr>
              <a:t>The </a:t>
            </a:r>
            <a:r>
              <a:rPr lang="en-US" sz="1800" b="1" dirty="0">
                <a:solidFill>
                  <a:srgbClr val="990000"/>
                </a:solidFill>
              </a:rPr>
              <a:t>Executive Committee </a:t>
            </a:r>
            <a:r>
              <a:rPr lang="en-US" sz="1800" dirty="0">
                <a:solidFill>
                  <a:srgbClr val="990000"/>
                </a:solidFill>
              </a:rPr>
              <a:t>oversees the transaction of the Arizona REALTORS®  business and finances and reports the substance of actions to the Board of Directors.  </a:t>
            </a:r>
            <a:r>
              <a:rPr lang="en-US" sz="1400" dirty="0">
                <a:solidFill>
                  <a:srgbClr val="990000"/>
                </a:solidFill>
                <a:hlinkClick r:id="rId2"/>
              </a:rPr>
              <a:t>https://www.aaronline.com/about-us/leadership/executive-committee/</a:t>
            </a:r>
            <a:r>
              <a:rPr lang="en-US" sz="1400" dirty="0">
                <a:solidFill>
                  <a:srgbClr val="990000"/>
                </a:solidFill>
              </a:rPr>
              <a:t> </a:t>
            </a:r>
          </a:p>
          <a:p>
            <a:pPr>
              <a:buNone/>
            </a:pPr>
            <a:endParaRPr lang="en-US" sz="1800" b="1" dirty="0">
              <a:solidFill>
                <a:srgbClr val="990000"/>
              </a:solidFill>
            </a:endParaRPr>
          </a:p>
          <a:p>
            <a:pPr>
              <a:buNone/>
            </a:pPr>
            <a:r>
              <a:rPr lang="en-US" sz="1800" b="1" dirty="0">
                <a:solidFill>
                  <a:srgbClr val="990000"/>
                </a:solidFill>
              </a:rPr>
              <a:t>Executive Committee Composition: </a:t>
            </a:r>
          </a:p>
          <a:p>
            <a:r>
              <a:rPr lang="en-US" sz="1800" dirty="0">
                <a:solidFill>
                  <a:srgbClr val="990000"/>
                </a:solidFill>
              </a:rPr>
              <a:t>Elected Officers:  President, President-Elect, 1</a:t>
            </a:r>
            <a:r>
              <a:rPr lang="en-US" sz="1800" baseline="30000" dirty="0">
                <a:solidFill>
                  <a:srgbClr val="990000"/>
                </a:solidFill>
              </a:rPr>
              <a:t>st</a:t>
            </a:r>
            <a:r>
              <a:rPr lang="en-US" sz="1800" dirty="0">
                <a:solidFill>
                  <a:srgbClr val="990000"/>
                </a:solidFill>
              </a:rPr>
              <a:t> Vice President, Treasurer</a:t>
            </a:r>
          </a:p>
          <a:p>
            <a:pPr lvl="0"/>
            <a:r>
              <a:rPr lang="en-US" sz="1800" dirty="0">
                <a:solidFill>
                  <a:srgbClr val="990000"/>
                </a:solidFill>
              </a:rPr>
              <a:t>Five Regional Vice Presidents, who are elected from each region with BOD approval;</a:t>
            </a:r>
          </a:p>
          <a:p>
            <a:pPr lvl="0"/>
            <a:r>
              <a:rPr lang="en-US" sz="1800" dirty="0">
                <a:solidFill>
                  <a:srgbClr val="990000"/>
                </a:solidFill>
              </a:rPr>
              <a:t>Primary Committee Chairs, who are appointed by the President with BOD approval;</a:t>
            </a:r>
          </a:p>
          <a:p>
            <a:pPr lvl="0"/>
            <a:r>
              <a:rPr lang="en-US" sz="1800" dirty="0">
                <a:solidFill>
                  <a:srgbClr val="990000"/>
                </a:solidFill>
              </a:rPr>
              <a:t>AE Representative, appointed by the President with BOD approval;</a:t>
            </a:r>
          </a:p>
          <a:p>
            <a:pPr lvl="0"/>
            <a:r>
              <a:rPr lang="en-US" sz="1800" dirty="0">
                <a:solidFill>
                  <a:srgbClr val="990000"/>
                </a:solidFill>
              </a:rPr>
              <a:t>Immediate Past President</a:t>
            </a:r>
          </a:p>
          <a:p>
            <a:pPr lvl="0"/>
            <a:r>
              <a:rPr lang="en-US" sz="1800" dirty="0">
                <a:solidFill>
                  <a:srgbClr val="990000"/>
                </a:solidFill>
              </a:rPr>
              <a:t>CEO, who has no vote</a:t>
            </a:r>
          </a:p>
          <a:p>
            <a:pPr lvl="0"/>
            <a:endParaRPr lang="en-US" sz="2800" dirty="0">
              <a:solidFill>
                <a:srgbClr val="990000"/>
              </a:solidFill>
            </a:endParaRPr>
          </a:p>
          <a:p>
            <a:pPr>
              <a:buNone/>
            </a:pPr>
            <a:endParaRPr lang="en-US" b="1" dirty="0">
              <a:solidFill>
                <a:srgbClr val="990000"/>
              </a:solidFill>
            </a:endParaRPr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453AD98-E5B6-4BE5-B710-0CEF97EC0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5181600"/>
            <a:ext cx="5491163" cy="12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68828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>
          <a:xfrm>
            <a:off x="114300" y="533400"/>
            <a:ext cx="87630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Committee</a:t>
            </a:r>
            <a:b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2018 Line Officers </a:t>
            </a:r>
            <a:br>
              <a:rPr lang="en-US" sz="36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Article V, Section1-2</a:t>
            </a:r>
            <a:br>
              <a:rPr lang="en-US" sz="1800" b="1" u="sng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DE49C19-79B4-4CA3-9A3D-41F60F930411}"/>
              </a:ext>
            </a:extLst>
          </p:cNvPr>
          <p:cNvSpPr txBox="1">
            <a:spLocks/>
          </p:cNvSpPr>
          <p:nvPr/>
        </p:nvSpPr>
        <p:spPr bwMode="auto">
          <a:xfrm>
            <a:off x="4495800" y="1676400"/>
            <a:ext cx="4495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kern="0" dirty="0">
                <a:solidFill>
                  <a:srgbClr val="990000"/>
                </a:solidFill>
              </a:rPr>
              <a:t>President </a:t>
            </a:r>
          </a:p>
          <a:p>
            <a:pPr lvl="1"/>
            <a:r>
              <a:rPr lang="en-US" sz="2400" b="1" kern="0" dirty="0">
                <a:solidFill>
                  <a:srgbClr val="990000"/>
                </a:solidFill>
              </a:rPr>
              <a:t>Lori </a:t>
            </a:r>
            <a:r>
              <a:rPr lang="en-US" sz="2400" b="1" kern="0" dirty="0" err="1">
                <a:solidFill>
                  <a:srgbClr val="990000"/>
                </a:solidFill>
              </a:rPr>
              <a:t>Doerfler</a:t>
            </a:r>
            <a:endParaRPr lang="en-US" sz="2400" b="1" kern="0" dirty="0">
              <a:solidFill>
                <a:srgbClr val="990000"/>
              </a:solidFill>
            </a:endParaRPr>
          </a:p>
          <a:p>
            <a:r>
              <a:rPr lang="en-US" b="1" kern="0" dirty="0">
                <a:solidFill>
                  <a:srgbClr val="990000"/>
                </a:solidFill>
              </a:rPr>
              <a:t>President-elect</a:t>
            </a:r>
            <a:r>
              <a:rPr lang="en-US" sz="2800" b="1" kern="0" dirty="0">
                <a:solidFill>
                  <a:srgbClr val="990000"/>
                </a:solidFill>
              </a:rPr>
              <a:t> </a:t>
            </a:r>
          </a:p>
          <a:p>
            <a:pPr lvl="1"/>
            <a:r>
              <a:rPr lang="en-US" sz="2400" b="1" kern="0" dirty="0">
                <a:solidFill>
                  <a:srgbClr val="990000"/>
                </a:solidFill>
              </a:rPr>
              <a:t>D. Patrick Lewis</a:t>
            </a:r>
          </a:p>
          <a:p>
            <a:r>
              <a:rPr lang="en-US" b="1" kern="0" dirty="0">
                <a:solidFill>
                  <a:srgbClr val="990000"/>
                </a:solidFill>
              </a:rPr>
              <a:t>First Vice President </a:t>
            </a:r>
          </a:p>
          <a:p>
            <a:pPr lvl="1"/>
            <a:r>
              <a:rPr lang="en-US" sz="2400" b="1" kern="0" dirty="0">
                <a:solidFill>
                  <a:srgbClr val="990000"/>
                </a:solidFill>
              </a:rPr>
              <a:t>Mary Roberts</a:t>
            </a:r>
          </a:p>
          <a:p>
            <a:r>
              <a:rPr lang="en-US" b="1" kern="0" dirty="0">
                <a:solidFill>
                  <a:srgbClr val="990000"/>
                </a:solidFill>
              </a:rPr>
              <a:t>Treasurer</a:t>
            </a:r>
            <a:r>
              <a:rPr lang="en-US" sz="2800" b="1" kern="0" dirty="0">
                <a:solidFill>
                  <a:srgbClr val="990000"/>
                </a:solidFill>
              </a:rPr>
              <a:t> </a:t>
            </a:r>
          </a:p>
          <a:p>
            <a:pPr lvl="1"/>
            <a:r>
              <a:rPr lang="en-US" sz="2400" b="1" kern="0" dirty="0">
                <a:solidFill>
                  <a:srgbClr val="990000"/>
                </a:solidFill>
              </a:rPr>
              <a:t>Jan Leighton</a:t>
            </a:r>
          </a:p>
          <a:p>
            <a:pPr>
              <a:buFontTx/>
              <a:buNone/>
            </a:pPr>
            <a:endParaRPr lang="en-US" sz="1600" b="1" kern="0" dirty="0"/>
          </a:p>
          <a:p>
            <a:endParaRPr lang="en-US" sz="1600" kern="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663468-E47E-4C83-89AF-8B3338847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6400"/>
            <a:ext cx="1578280" cy="16002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659A9E-2D6D-4BA5-9AEB-B301EB74D5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332" y="2426743"/>
            <a:ext cx="1562978" cy="157375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767FBD-3283-4C2F-AD32-8F6594075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21" y="3800382"/>
            <a:ext cx="1567320" cy="1600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5457F5E-6A5B-43E3-9BE5-7671AF05C5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0332" y="4495800"/>
            <a:ext cx="1582026" cy="1600200"/>
          </a:xfrm>
          <a:prstGeom prst="rect">
            <a:avLst/>
          </a:prstGeom>
        </p:spPr>
      </p:pic>
    </p:spTree>
  </p:cSld>
  <p:clrMapOvr>
    <a:masterClrMapping/>
  </p:clrMapOvr>
  <p:transition>
    <p:pull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-21454"/>
            <a:ext cx="9144000" cy="1143000"/>
          </a:xfrm>
        </p:spPr>
        <p:txBody>
          <a:bodyPr/>
          <a:lstStyle/>
          <a:p>
            <a:r>
              <a:rPr lang="en-US" sz="3600" b="1" dirty="0">
                <a:solidFill>
                  <a:schemeClr val="accent1">
                    <a:lumMod val="50000"/>
                  </a:schemeClr>
                </a:solidFill>
              </a:rPr>
              <a:t> Operations/Strategic Initiatives &amp; Primary Committee Staff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58DD4F-092A-4529-8C55-0CA7447EE4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143000"/>
            <a:ext cx="7274457" cy="530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3338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28638" y="103909"/>
            <a:ext cx="8229600" cy="685800"/>
          </a:xfrm>
        </p:spPr>
        <p:txBody>
          <a:bodyPr/>
          <a:lstStyle/>
          <a:p>
            <a:r>
              <a:rPr lang="en-US" sz="2400" b="1" spc="-5" dirty="0">
                <a:ea typeface="Calibri" panose="020F0502020204030204" pitchFamily="34" charset="0"/>
                <a:cs typeface="Times New Roman" panose="02020603050405020304" pitchFamily="18" charset="0"/>
              </a:rPr>
              <a:t>CEO - OPERATIONS &amp; STRATEGIC INITIATIVES IS RESPONSIBLE FOR: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7175" y="762000"/>
            <a:ext cx="4233863" cy="5602288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Line Officer Meetings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Executive Committee Orientation and Meetings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Board of Directors Meetings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Planning Session &amp; Strategic Plan Development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Budget Development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Association Financials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90000"/>
                </a:solidFill>
              </a:rPr>
              <a:t>Dues Collection/Reconciliation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90000"/>
                </a:solidFill>
              </a:rPr>
              <a:t>RAPAC Collection/Reconciliation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90000"/>
                </a:solidFill>
              </a:rPr>
              <a:t>Monthly Reports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Reserve Funds &amp; Investments Management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Line Officer Spokesperson Training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Presidential Advisory Groups</a:t>
            </a:r>
          </a:p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3438" y="762000"/>
            <a:ext cx="4233862" cy="5602288"/>
          </a:xfrm>
        </p:spPr>
        <p:txBody>
          <a:bodyPr/>
          <a:lstStyle/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Association Relations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90000"/>
                </a:solidFill>
              </a:rPr>
              <a:t>AE Workshop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90000"/>
                </a:solidFill>
              </a:rPr>
              <a:t>Regular Communication</a:t>
            </a:r>
          </a:p>
          <a:p>
            <a:pPr lvl="2" eaLnBrk="1" hangingPunct="1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990000"/>
                </a:solidFill>
              </a:rPr>
              <a:t>Core Standards Certifications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Inclusion/Diversity 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NAR Meeting coordination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Region 11 Meeting Coordination and RVP Support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990000"/>
                </a:solidFill>
              </a:rPr>
              <a:t>ARDAF</a:t>
            </a:r>
            <a:r>
              <a:rPr lang="en-US" sz="2000" dirty="0">
                <a:solidFill>
                  <a:srgbClr val="990000"/>
                </a:solidFill>
              </a:rPr>
              <a:t> Management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990000"/>
                </a:solidFill>
              </a:rPr>
              <a:t>ARFHCO</a:t>
            </a:r>
            <a:r>
              <a:rPr lang="en-US" sz="2000" dirty="0">
                <a:solidFill>
                  <a:srgbClr val="990000"/>
                </a:solidFill>
              </a:rPr>
              <a:t> Management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3300"/>
                </a:solidFill>
              </a:rPr>
              <a:t>Public Relations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Building Maintenance and Improvements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Tenant Oversight</a:t>
            </a:r>
          </a:p>
          <a:p>
            <a:pPr lvl="1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Personnel Management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99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22706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E7C2E09-B8C5-4790-B0F9-0295AE6180BE}"/>
              </a:ext>
            </a:extLst>
          </p:cNvPr>
          <p:cNvSpPr txBox="1">
            <a:spLocks/>
          </p:cNvSpPr>
          <p:nvPr/>
        </p:nvSpPr>
        <p:spPr bwMode="auto">
          <a:xfrm>
            <a:off x="457199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9pPr>
          </a:lstStyle>
          <a:p>
            <a:r>
              <a:rPr lang="en-US" b="1" kern="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Public/Media Relations</a:t>
            </a:r>
            <a:endParaRPr lang="en-US" kern="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2B6D2C-B698-4DC8-A346-6680A40D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79" y="1524999"/>
            <a:ext cx="2409243" cy="1941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3558" y="1407330"/>
            <a:ext cx="2848570" cy="251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35A467-6AF3-425F-88EB-EDBFD4088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60" y="4038599"/>
            <a:ext cx="3835064" cy="2191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7B7184-A609-4A72-BE48-4ADB371E8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4191000"/>
            <a:ext cx="3547368" cy="20964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341DA-8E69-4F6B-8162-9D4576F9D6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7484" y="1801174"/>
            <a:ext cx="3276074" cy="184458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5F3CEF6-0FD2-40A5-949F-14FDD900FED3}"/>
              </a:ext>
            </a:extLst>
          </p:cNvPr>
          <p:cNvSpPr/>
          <p:nvPr/>
        </p:nvSpPr>
        <p:spPr>
          <a:xfrm>
            <a:off x="2819400" y="914399"/>
            <a:ext cx="4038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90000"/>
                </a:solidFill>
                <a:hlinkClick r:id="rId7"/>
              </a:rPr>
              <a:t>https://www.aaronline.com/press/</a:t>
            </a:r>
            <a:endParaRPr lang="en-US" b="1" dirty="0">
              <a:solidFill>
                <a:srgbClr val="990000"/>
              </a:solidFill>
            </a:endParaRPr>
          </a:p>
          <a:p>
            <a:endParaRPr lang="en-US" b="1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7848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6512"/>
            <a:ext cx="9144000" cy="1487488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 Committees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https://www.aaronline.com/2018-primary-committees/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b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b="1" dirty="0">
                <a:solidFill>
                  <a:srgbClr val="990000"/>
                </a:solidFill>
                <a:ea typeface="+mn-ea"/>
                <a:cs typeface="+mn-cs"/>
                <a:hlinkClick r:id="rId3"/>
              </a:rPr>
              <a:t>https://www.aaronline.com/about-us/aar-committee-volunteer-info/</a:t>
            </a:r>
            <a:r>
              <a:rPr lang="en-US" sz="1400" b="1" dirty="0">
                <a:solidFill>
                  <a:srgbClr val="990000"/>
                </a:solidFill>
                <a:ea typeface="+mn-ea"/>
                <a:cs typeface="+mn-cs"/>
              </a:rPr>
              <a:t> </a:t>
            </a:r>
            <a:b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28600" y="1371600"/>
            <a:ext cx="8610601" cy="4916488"/>
          </a:xfrm>
        </p:spPr>
        <p:txBody>
          <a:bodyPr/>
          <a:lstStyle/>
          <a:p>
            <a:pPr lvl="1" eaLnBrk="1" hangingPunct="1"/>
            <a:endParaRPr lang="en-US" sz="1600" b="1" dirty="0">
              <a:solidFill>
                <a:srgbClr val="990000"/>
              </a:solidFill>
            </a:endParaRPr>
          </a:p>
          <a:p>
            <a:pPr eaLnBrk="1" hangingPunct="1"/>
            <a:r>
              <a:rPr lang="en-US" sz="2400" b="1" dirty="0">
                <a:solidFill>
                  <a:srgbClr val="990000"/>
                </a:solidFill>
              </a:rPr>
              <a:t>Legislative &amp; Political Affairs </a:t>
            </a:r>
          </a:p>
          <a:p>
            <a:pPr eaLnBrk="1" hangingPunct="1">
              <a:buNone/>
            </a:pPr>
            <a:endParaRPr lang="en-US" sz="2400" b="1" dirty="0">
              <a:solidFill>
                <a:srgbClr val="990000"/>
              </a:solidFill>
            </a:endParaRPr>
          </a:p>
          <a:p>
            <a:pPr eaLnBrk="1" hangingPunct="1"/>
            <a:r>
              <a:rPr lang="en-US" sz="2400" b="1" dirty="0">
                <a:solidFill>
                  <a:srgbClr val="990000"/>
                </a:solidFill>
              </a:rPr>
              <a:t>Business Services &amp; </a:t>
            </a:r>
          </a:p>
          <a:p>
            <a:pPr eaLnBrk="1" hangingPunct="1">
              <a:buNone/>
            </a:pPr>
            <a:r>
              <a:rPr lang="en-US" sz="2400" b="1" dirty="0">
                <a:solidFill>
                  <a:srgbClr val="990000"/>
                </a:solidFill>
              </a:rPr>
              <a:t>	Technology</a:t>
            </a:r>
          </a:p>
          <a:p>
            <a:pPr eaLnBrk="1" hangingPunct="1"/>
            <a:endParaRPr lang="en-US" sz="2400" b="1" dirty="0">
              <a:solidFill>
                <a:srgbClr val="990000"/>
              </a:solidFill>
            </a:endParaRPr>
          </a:p>
          <a:p>
            <a:pPr eaLnBrk="1" hangingPunct="1"/>
            <a:r>
              <a:rPr lang="en-US" sz="2400" b="1" dirty="0">
                <a:solidFill>
                  <a:srgbClr val="990000"/>
                </a:solidFill>
              </a:rPr>
              <a:t>Professional &amp; Business </a:t>
            </a:r>
          </a:p>
          <a:p>
            <a:pPr eaLnBrk="1" hangingPunct="1">
              <a:buNone/>
            </a:pPr>
            <a:r>
              <a:rPr lang="en-US" sz="2400" b="1" dirty="0">
                <a:solidFill>
                  <a:srgbClr val="990000"/>
                </a:solidFill>
              </a:rPr>
              <a:t>	Development</a:t>
            </a:r>
          </a:p>
          <a:p>
            <a:pPr eaLnBrk="1" hangingPunct="1"/>
            <a:endParaRPr lang="en-US" sz="2400" b="1" dirty="0">
              <a:solidFill>
                <a:srgbClr val="990000"/>
              </a:solidFill>
            </a:endParaRPr>
          </a:p>
          <a:p>
            <a:pPr eaLnBrk="1" hangingPunct="1"/>
            <a:r>
              <a:rPr lang="en-US" sz="2400" b="1" dirty="0">
                <a:solidFill>
                  <a:srgbClr val="990000"/>
                </a:solidFill>
              </a:rPr>
              <a:t>Risk Management</a:t>
            </a:r>
            <a:endParaRPr lang="en-US" sz="1200" b="1" dirty="0">
              <a:solidFill>
                <a:srgbClr val="990000"/>
              </a:solidFill>
            </a:endParaRPr>
          </a:p>
          <a:p>
            <a:pPr eaLnBrk="1" hangingPunct="1"/>
            <a:endParaRPr lang="en-US" sz="2000" b="1" dirty="0">
              <a:solidFill>
                <a:srgbClr val="990000"/>
              </a:solidFill>
            </a:endParaRPr>
          </a:p>
          <a:p>
            <a:pPr eaLnBrk="1" hangingPunct="1">
              <a:buNone/>
            </a:pPr>
            <a:r>
              <a:rPr lang="en-US" sz="2000" b="1" dirty="0">
                <a:solidFill>
                  <a:srgbClr val="990000"/>
                </a:solidFill>
              </a:rPr>
              <a:t>	</a:t>
            </a:r>
            <a:r>
              <a:rPr lang="en-US" sz="2000" b="1" i="1" dirty="0">
                <a:solidFill>
                  <a:srgbClr val="990000"/>
                </a:solidFill>
              </a:rPr>
              <a:t>Each establishes work groups, committees, and forums as needed</a:t>
            </a:r>
            <a:endParaRPr lang="en-US" sz="1800" b="1" i="1" dirty="0">
              <a:solidFill>
                <a:srgbClr val="990000"/>
              </a:solidFill>
            </a:endParaRPr>
          </a:p>
          <a:p>
            <a:pPr eaLnBrk="1" hangingPunct="1">
              <a:buNone/>
            </a:pPr>
            <a:endParaRPr lang="en-US" sz="4400" b="1" dirty="0">
              <a:solidFill>
                <a:srgbClr val="990000"/>
              </a:solidFill>
            </a:endParaRPr>
          </a:p>
          <a:p>
            <a:pPr eaLnBrk="1" hangingPunct="1">
              <a:buFontTx/>
              <a:buNone/>
            </a:pP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1828800"/>
            <a:ext cx="3200400" cy="394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95540"/>
      </p:ext>
    </p:extLst>
  </p:cSld>
  <p:clrMapOvr>
    <a:masterClrMapping/>
  </p:clrMapOvr>
  <p:transition advTm="2000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FDDA77B-8B94-455D-9736-073394586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592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Legislative &amp; Political Affairs Oversight</a:t>
            </a:r>
            <a:endParaRPr lang="en-US" sz="3200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59E05F-E7B8-4C6F-91BD-54A1C86EC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445211"/>
            <a:ext cx="4114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/>
            <a:r>
              <a:rPr lang="en-US" sz="2000" kern="1200" dirty="0">
                <a:solidFill>
                  <a:srgbClr val="990000"/>
                </a:solidFill>
                <a:latin typeface="Arial" charset="0"/>
              </a:rPr>
              <a:t>Legislative Committee Meetings</a:t>
            </a:r>
          </a:p>
          <a:p>
            <a:pPr eaLnBrk="1" hangingPunct="1"/>
            <a:r>
              <a:rPr lang="en-US" sz="2000" kern="1200" dirty="0">
                <a:solidFill>
                  <a:srgbClr val="990000"/>
                </a:solidFill>
                <a:latin typeface="Arial" charset="0"/>
              </a:rPr>
              <a:t>Legislative Advocacy</a:t>
            </a:r>
          </a:p>
          <a:p>
            <a:pPr eaLnBrk="1" hangingPunct="1"/>
            <a:r>
              <a:rPr lang="en-US" sz="2000" kern="1200" dirty="0">
                <a:solidFill>
                  <a:srgbClr val="990000"/>
                </a:solidFill>
                <a:latin typeface="Arial" charset="0"/>
              </a:rPr>
              <a:t>REALTOR</a:t>
            </a:r>
            <a:r>
              <a:rPr lang="en-US" sz="2000" kern="1200" baseline="30000" dirty="0">
                <a:solidFill>
                  <a:srgbClr val="990000"/>
                </a:solidFill>
                <a:latin typeface="Arial" charset="0"/>
              </a:rPr>
              <a:t>®</a:t>
            </a:r>
            <a:r>
              <a:rPr lang="en-US" sz="2000" kern="1200" dirty="0">
                <a:solidFill>
                  <a:srgbClr val="990000"/>
                </a:solidFill>
                <a:latin typeface="Arial" charset="0"/>
              </a:rPr>
              <a:t> Day at the Capitol</a:t>
            </a:r>
          </a:p>
          <a:p>
            <a:pPr eaLnBrk="1" hangingPunct="1"/>
            <a:r>
              <a:rPr lang="en-US" sz="2000" kern="1200" dirty="0">
                <a:solidFill>
                  <a:srgbClr val="990000"/>
                </a:solidFill>
                <a:latin typeface="Arial" charset="0"/>
              </a:rPr>
              <a:t>Legislative Policy Development</a:t>
            </a:r>
          </a:p>
          <a:p>
            <a:pPr eaLnBrk="1" hangingPunct="1"/>
            <a:r>
              <a:rPr lang="en-US" sz="2000" kern="1200" dirty="0">
                <a:solidFill>
                  <a:srgbClr val="990000"/>
                </a:solidFill>
                <a:latin typeface="Arial" charset="0"/>
              </a:rPr>
              <a:t>REALTOR</a:t>
            </a:r>
            <a:r>
              <a:rPr lang="en-US" sz="2000" kern="1200" baseline="30000" dirty="0">
                <a:solidFill>
                  <a:srgbClr val="990000"/>
                </a:solidFill>
                <a:latin typeface="Arial" charset="0"/>
              </a:rPr>
              <a:t>®</a:t>
            </a:r>
            <a:r>
              <a:rPr lang="en-US" sz="2000" kern="1200" dirty="0">
                <a:solidFill>
                  <a:srgbClr val="990000"/>
                </a:solidFill>
                <a:latin typeface="Arial" charset="0"/>
              </a:rPr>
              <a:t> Caucus</a:t>
            </a:r>
          </a:p>
          <a:p>
            <a:pPr eaLnBrk="1" hangingPunct="1"/>
            <a:r>
              <a:rPr lang="en-US" sz="2000" kern="0" dirty="0">
                <a:solidFill>
                  <a:srgbClr val="990000"/>
                </a:solidFill>
              </a:rPr>
              <a:t>REALTOR</a:t>
            </a:r>
            <a:r>
              <a:rPr lang="en-US" sz="2000" kern="1200" baseline="30000" dirty="0">
                <a:solidFill>
                  <a:srgbClr val="990000"/>
                </a:solidFill>
                <a:latin typeface="Arial" charset="0"/>
              </a:rPr>
              <a:t> ®</a:t>
            </a:r>
            <a:r>
              <a:rPr lang="en-US" sz="2000" kern="0" dirty="0">
                <a:solidFill>
                  <a:srgbClr val="990000"/>
                </a:solidFill>
              </a:rPr>
              <a:t> Party Fundraising (RAPAC/Issues Mob)</a:t>
            </a:r>
          </a:p>
          <a:p>
            <a:pPr eaLnBrk="1" hangingPunct="1"/>
            <a:r>
              <a:rPr lang="en-US" sz="2000" kern="0" dirty="0">
                <a:solidFill>
                  <a:srgbClr val="990000"/>
                </a:solidFill>
              </a:rPr>
              <a:t>RAPAC Rally Ride</a:t>
            </a:r>
          </a:p>
          <a:p>
            <a:pPr eaLnBrk="1" hangingPunct="1"/>
            <a:r>
              <a:rPr lang="en-US" sz="2000" kern="0" dirty="0">
                <a:solidFill>
                  <a:srgbClr val="990000"/>
                </a:solidFill>
              </a:rPr>
              <a:t>RAPAC Dues Collection</a:t>
            </a:r>
          </a:p>
          <a:p>
            <a:pPr eaLnBrk="1" hangingPunct="1"/>
            <a:r>
              <a:rPr lang="en-US" sz="2000" kern="0" dirty="0">
                <a:solidFill>
                  <a:srgbClr val="990000"/>
                </a:solidFill>
              </a:rPr>
              <a:t>RAPAC/Issues Mobilization accounting and SOS Reporting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25F8511-12FC-4DE1-BCB6-DFDA7396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430415"/>
            <a:ext cx="4191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REALTOR</a:t>
            </a:r>
            <a:r>
              <a:rPr lang="en-US" sz="2000" baseline="30000" dirty="0">
                <a:solidFill>
                  <a:srgbClr val="990000"/>
                </a:solidFill>
              </a:rPr>
              <a:t>®</a:t>
            </a:r>
            <a:r>
              <a:rPr lang="en-US" sz="2000" dirty="0">
                <a:solidFill>
                  <a:srgbClr val="990000"/>
                </a:solidFill>
              </a:rPr>
              <a:t> Party Grant Applications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RAPAC Trustees Meetings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Issues Mobilization Committee Meetings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000" kern="0" dirty="0">
                <a:solidFill>
                  <a:srgbClr val="990000"/>
                </a:solidFill>
                <a:latin typeface="Arial"/>
              </a:rPr>
              <a:t>Election Year Activities (endorsements/voters guides)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Political Research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000" kern="0" dirty="0">
                <a:solidFill>
                  <a:srgbClr val="990000"/>
                </a:solidFill>
                <a:latin typeface="Arial"/>
              </a:rPr>
              <a:t>Federal Liaison Support (FPCs)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Grassroots/CFA Support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000" kern="0" dirty="0">
                <a:solidFill>
                  <a:srgbClr val="990000"/>
                </a:solidFill>
                <a:latin typeface="Arial"/>
              </a:rPr>
              <a:t>Governmental Communications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ADRE Advisory Board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2000" dirty="0">
                <a:solidFill>
                  <a:srgbClr val="990000"/>
                </a:solidFill>
              </a:rPr>
              <a:t>Regulatory Interface with State Agencies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US" sz="2400" dirty="0">
              <a:solidFill>
                <a:srgbClr val="990000"/>
              </a:solidFill>
            </a:endParaRPr>
          </a:p>
          <a:p>
            <a:pPr>
              <a:spcBef>
                <a:spcPct val="20000"/>
              </a:spcBef>
            </a:pPr>
            <a:endParaRPr lang="en-US" sz="2400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700191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2209800" y="1209869"/>
            <a:ext cx="6477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endParaRPr lang="en-US" sz="2800" b="1" dirty="0">
              <a:solidFill>
                <a:srgbClr val="990000"/>
              </a:solidFill>
            </a:endParaRPr>
          </a:p>
          <a:p>
            <a:pPr marL="342900" indent="-342900">
              <a:spcBef>
                <a:spcPct val="20000"/>
              </a:spcBef>
            </a:pPr>
            <a:endParaRPr lang="en-US" sz="2800" b="1" dirty="0">
              <a:solidFill>
                <a:srgbClr val="990000"/>
              </a:solidFill>
            </a:endParaRPr>
          </a:p>
        </p:txBody>
      </p:sp>
      <p:pic>
        <p:nvPicPr>
          <p:cNvPr id="6" name="Picture 5" descr="Realtor day.jpg"/>
          <p:cNvPicPr>
            <a:picLocks noChangeAspect="1"/>
          </p:cNvPicPr>
          <p:nvPr/>
        </p:nvPicPr>
        <p:blipFill rotWithShape="1">
          <a:blip r:embed="rId2" cstate="print"/>
          <a:srcRect l="20350" t="12069" r="20623" b="3694"/>
          <a:stretch/>
        </p:blipFill>
        <p:spPr>
          <a:xfrm>
            <a:off x="226088" y="1143000"/>
            <a:ext cx="1637607" cy="4343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9697" y="1617398"/>
            <a:ext cx="200835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E12902-8B73-4420-A96C-6AA2281FBC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357" y="1181893"/>
            <a:ext cx="1967410" cy="182041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AAB6EF2-B84B-45E7-9A27-7164D90FED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867" y="-82257"/>
            <a:ext cx="2871465" cy="2304396"/>
          </a:xfrm>
          <a:prstGeom prst="rect">
            <a:avLst/>
          </a:prstGeom>
        </p:spPr>
      </p:pic>
      <p:pic>
        <p:nvPicPr>
          <p:cNvPr id="10" name="Picture 9" descr="Congresswoman and Excom.jpg">
            <a:extLst>
              <a:ext uri="{FF2B5EF4-FFF2-40B4-BE49-F238E27FC236}">
                <a16:creationId xmlns:a16="http://schemas.microsoft.com/office/drawing/2014/main" id="{0316588A-E9BA-4CF6-B303-B6CD8769A43A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42551" y="2380113"/>
            <a:ext cx="3301449" cy="1931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41C7A12-02E5-4DBF-B19F-BD63B57A68F7}"/>
              </a:ext>
            </a:extLst>
          </p:cNvPr>
          <p:cNvSpPr/>
          <p:nvPr/>
        </p:nvSpPr>
        <p:spPr>
          <a:xfrm>
            <a:off x="152400" y="76200"/>
            <a:ext cx="3200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lang="en-US" sz="2000" b="1" kern="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REALTORS</a:t>
            </a:r>
            <a:r>
              <a:rPr lang="en-US" sz="2000" b="1" kern="0" baseline="300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®</a:t>
            </a:r>
            <a:r>
              <a:rPr lang="en-US" sz="2000" b="1" kern="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of Arizona Political Action Committee (RAPAC)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40F97A8-F678-43F5-B474-42E95096F8C1}"/>
              </a:ext>
            </a:extLst>
          </p:cNvPr>
          <p:cNvSpPr/>
          <p:nvPr/>
        </p:nvSpPr>
        <p:spPr>
          <a:xfrm>
            <a:off x="6007731" y="0"/>
            <a:ext cx="30576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0" hangingPunct="0">
              <a:spcBef>
                <a:spcPct val="20000"/>
              </a:spcBef>
            </a:pPr>
            <a:r>
              <a:rPr lang="en-US" sz="2000" b="1" kern="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REALTORS</a:t>
            </a:r>
            <a:r>
              <a:rPr lang="en-US" sz="2000" b="1" kern="0" baseline="3000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®</a:t>
            </a:r>
            <a:r>
              <a:rPr lang="en-US" sz="2000" b="1" kern="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 Issues Mobilization Committee (</a:t>
            </a:r>
            <a:r>
              <a:rPr lang="en-US" sz="2000" b="1" kern="0" dirty="0" err="1">
                <a:solidFill>
                  <a:schemeClr val="accent1">
                    <a:lumMod val="50000"/>
                  </a:schemeClr>
                </a:solidFill>
                <a:latin typeface="Arial"/>
              </a:rPr>
              <a:t>RIMC</a:t>
            </a:r>
            <a:r>
              <a:rPr lang="en-US" sz="2000" b="1" kern="0" dirty="0">
                <a:solidFill>
                  <a:schemeClr val="accent1">
                    <a:lumMod val="50000"/>
                  </a:schemeClr>
                </a:solidFill>
                <a:latin typeface="Arial"/>
              </a:rP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2F5FA9-A3CA-4B1B-8BEF-4F6E86F8E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0730" y="1601460"/>
            <a:ext cx="1942870" cy="25257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5B5F81-DE85-4EED-9F02-16A910A5FD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3000" y="5018254"/>
            <a:ext cx="7181549" cy="155523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7A8DC2D-B63F-47F7-8B58-D6C6CC0DFB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55005" y="5736433"/>
            <a:ext cx="2322777" cy="57307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97F22BF-2BAD-4E4E-9412-1D2745D23713}"/>
              </a:ext>
            </a:extLst>
          </p:cNvPr>
          <p:cNvSpPr/>
          <p:nvPr/>
        </p:nvSpPr>
        <p:spPr>
          <a:xfrm>
            <a:off x="2399607" y="3102123"/>
            <a:ext cx="499179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https://www.aaronline.com/voice-at-the-capitol/</a:t>
            </a:r>
            <a:r>
              <a:rPr lang="en-US" dirty="0"/>
              <a:t> </a:t>
            </a:r>
          </a:p>
        </p:txBody>
      </p:sp>
    </p:spTree>
  </p:cSld>
  <p:clrMapOvr>
    <a:masterClrMapping/>
  </p:clrMapOvr>
  <p:transition advTm="2000"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r>
              <a:rPr lang="en-US" sz="3200" b="1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Services &amp; Technology Oversight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257175" y="1219200"/>
            <a:ext cx="4233863" cy="42672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zipForm Plus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Live classes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Live telephone Support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eSign 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Live classes</a:t>
            </a:r>
          </a:p>
          <a:p>
            <a:pPr lv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Live telephone Support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Single Sign-On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MLS Connect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 err="1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TechHelpline</a:t>
            </a:r>
            <a:endParaRPr lang="en-US" sz="2400" dirty="0">
              <a:solidFill>
                <a:srgbClr val="99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RoboForm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3438" y="1219200"/>
            <a:ext cx="4233862" cy="4191000"/>
          </a:xfrm>
        </p:spPr>
        <p:txBody>
          <a:bodyPr/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Tech Marketplace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Technology Information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Software development - forms server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“Enhanced Member Profile”</a:t>
            </a: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Third-party forms licensing and Monitoring</a:t>
            </a:r>
          </a:p>
          <a:p>
            <a:r>
              <a:rPr lang="en-US" sz="2400" dirty="0">
                <a:solidFill>
                  <a:srgbClr val="990000"/>
                </a:solidFill>
              </a:rPr>
              <a:t>Member Communications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6AD96E5-A2AE-4980-9929-D2BC9BE8C64B}"/>
              </a:ext>
            </a:extLst>
          </p:cNvPr>
          <p:cNvSpPr/>
          <p:nvPr/>
        </p:nvSpPr>
        <p:spPr>
          <a:xfrm>
            <a:off x="0" y="5715000"/>
            <a:ext cx="9144000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hangingPunc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000" b="1" kern="0" dirty="0">
                <a:solidFill>
                  <a:srgbClr val="99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</a:rPr>
              <a:t>BS&amp;T staff is also responsible for Association Technology Operations  </a:t>
            </a:r>
          </a:p>
        </p:txBody>
      </p:sp>
    </p:spTree>
    <p:extLst>
      <p:ext uri="{BB962C8B-B14F-4D97-AF65-F5344CB8AC3E}">
        <p14:creationId xmlns:p14="http://schemas.microsoft.com/office/powerpoint/2010/main" val="220748588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1F0A281-3574-45D8-818C-246F0AD428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0953" y="1752600"/>
            <a:ext cx="5202094" cy="35052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C68ED86-5425-43D3-BD3A-B28A2922EF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Governed by the Bylaws, Policies and Official Statements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CC0C30-A0B9-421A-A98C-500E84A030F9}"/>
              </a:ext>
            </a:extLst>
          </p:cNvPr>
          <p:cNvSpPr/>
          <p:nvPr/>
        </p:nvSpPr>
        <p:spPr>
          <a:xfrm>
            <a:off x="1524000" y="5416118"/>
            <a:ext cx="647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https://www.aaronline.com/about-us/governing-documents/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1491469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61995"/>
            <a:ext cx="9144000" cy="8382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Business Tools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1676400" y="1905000"/>
            <a:ext cx="7200900" cy="3925888"/>
          </a:xfrm>
        </p:spPr>
        <p:txBody>
          <a:bodyPr/>
          <a:lstStyle/>
          <a:p>
            <a:pPr eaLnBrk="1" hangingPunct="1">
              <a:spcBef>
                <a:spcPct val="50000"/>
              </a:spcBef>
            </a:pPr>
            <a:endParaRPr lang="en-US" dirty="0">
              <a:solidFill>
                <a:srgbClr val="990000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dirty="0">
              <a:solidFill>
                <a:srgbClr val="99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31CEEA-6191-4FB5-8413-FE5A46A75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18372"/>
            <a:ext cx="3693228" cy="914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E07F24-CB65-4DE4-BECA-2AC19683A2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9393" y="1139063"/>
            <a:ext cx="3889246" cy="914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EABA39E-157A-44B4-A52A-51557F1A1C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79" y="4737364"/>
            <a:ext cx="2971800" cy="13194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32F97C9-969A-40C7-9A6E-D61FAE1E3E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630" y="2722193"/>
            <a:ext cx="3383169" cy="15988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12CE4E-603D-4AD5-9BFC-69E0516147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427061"/>
            <a:ext cx="3665596" cy="18106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952197-CE53-4A5C-A204-E76699F656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9393" y="4611306"/>
            <a:ext cx="2209992" cy="548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4735FF-918F-4DF3-A66B-D7EE8598B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06142" y="5368234"/>
            <a:ext cx="4449746" cy="6133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9B2CD55-7A9A-45AF-8377-B610CA02A2E3}"/>
              </a:ext>
            </a:extLst>
          </p:cNvPr>
          <p:cNvSpPr/>
          <p:nvPr/>
        </p:nvSpPr>
        <p:spPr>
          <a:xfrm>
            <a:off x="1828800" y="3105835"/>
            <a:ext cx="6172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10"/>
              </a:rPr>
              <a:t>https://www.aaronline.com/efficient-business-tools/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  <p:transition advTm="2000">
    <p:wedg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" y="2328157"/>
            <a:ext cx="2781585" cy="1554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51EF9FB-1AFC-4ECB-99A5-99D6D30C82B4}"/>
              </a:ext>
            </a:extLst>
          </p:cNvPr>
          <p:cNvSpPr txBox="1">
            <a:spLocks/>
          </p:cNvSpPr>
          <p:nvPr/>
        </p:nvSpPr>
        <p:spPr bwMode="auto">
          <a:xfrm>
            <a:off x="-15536" y="1002212"/>
            <a:ext cx="91595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2E606C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Member Communications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BBE0E3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9632707-819B-40F7-AFD0-ED020BFA45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457" y="4332753"/>
            <a:ext cx="1159543" cy="190803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E9768F0-7B41-420F-9202-F37A23F9A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5616" y="4498750"/>
            <a:ext cx="1733100" cy="17420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8FBB1E7-7A05-4F26-A4D7-64819F82C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3004" y="4629937"/>
            <a:ext cx="1322881" cy="13136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67A476F-D191-4487-B221-45B5CBFED15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0863" y="4708664"/>
            <a:ext cx="2194302" cy="70964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038C1FC-81D8-4C49-8500-F54879A42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0668" y="2094810"/>
            <a:ext cx="2774693" cy="1835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F66115-E0B0-4082-86C8-E5DA3832D7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13165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57D101-9E7F-4B23-B8F4-BB20555593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7600" y="1905000"/>
            <a:ext cx="1752600" cy="217604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B2F8A05-385B-4754-A2BD-295556A56A7E}"/>
              </a:ext>
            </a:extLst>
          </p:cNvPr>
          <p:cNvSpPr/>
          <p:nvPr/>
        </p:nvSpPr>
        <p:spPr>
          <a:xfrm>
            <a:off x="1981199" y="3105835"/>
            <a:ext cx="64739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400" dirty="0"/>
          </a:p>
          <a:p>
            <a:r>
              <a:rPr lang="en-US" sz="1400" dirty="0">
                <a:hlinkClick r:id="rId10"/>
              </a:rPr>
              <a:t>https://www.aaronline.com/stay-informed/arizona-realtor-voice/</a:t>
            </a:r>
            <a:endParaRPr lang="en-US" sz="1400" dirty="0"/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172067582"/>
      </p:ext>
    </p:extLst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0"/>
            <a:ext cx="8763000" cy="838200"/>
          </a:xfrm>
        </p:spPr>
        <p:txBody>
          <a:bodyPr/>
          <a:lstStyle/>
          <a:p>
            <a:r>
              <a:rPr lang="en-US" sz="2800" b="1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Professional &amp; Business Development  Oversight</a:t>
            </a:r>
            <a:endParaRPr lang="en-US" sz="2800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152400" y="838200"/>
            <a:ext cx="4491037" cy="5526088"/>
          </a:xfrm>
        </p:spPr>
        <p:txBody>
          <a:bodyPr/>
          <a:lstStyle/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Graduate REALTOR</a:t>
            </a:r>
            <a:r>
              <a:rPr lang="en-US" sz="1800" b="1" baseline="300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Institute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99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Leadership Training Academy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Instructor Development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Workshops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99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REALTORS</a:t>
            </a:r>
            <a:r>
              <a:rPr lang="en-US" sz="1800" b="1" baseline="30000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®</a:t>
            </a: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Certified Risk Management Specialist Program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99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Masters of Real Estate Society </a:t>
            </a:r>
          </a:p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1800" b="1" dirty="0">
              <a:solidFill>
                <a:srgbClr val="99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Certified Residential Property Manager (</a:t>
            </a:r>
            <a:r>
              <a:rPr lang="en-US" sz="1800" b="1" dirty="0" err="1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CRPM</a:t>
            </a: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 marL="0" lvl="0" indent="0">
              <a:spcBef>
                <a:spcPts val="0"/>
              </a:spcBef>
              <a:spcAft>
                <a:spcPts val="1000"/>
              </a:spcAft>
              <a:buNone/>
            </a:pPr>
            <a:endParaRPr lang="en-US" sz="1800" b="1" dirty="0">
              <a:solidFill>
                <a:srgbClr val="99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Broker University </a:t>
            </a: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800" b="1" dirty="0">
              <a:solidFill>
                <a:srgbClr val="99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Broker Revolution</a:t>
            </a:r>
          </a:p>
          <a:p>
            <a:endParaRPr lang="en-US" sz="1800" b="1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643438" y="762000"/>
            <a:ext cx="4233862" cy="5602288"/>
          </a:xfrm>
        </p:spPr>
        <p:txBody>
          <a:bodyPr/>
          <a:lstStyle/>
          <a:p>
            <a:pPr lv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Live Streaming Remote C/E Classes 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Webinars and Videos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Education Development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Instructor Development </a:t>
            </a:r>
          </a:p>
          <a:p>
            <a:pPr lv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 err="1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REBAC</a:t>
            </a: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Classes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Arizona REALTOR Convention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Leadership Conference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Industry Partners Conference  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Trends Summit</a:t>
            </a:r>
          </a:p>
          <a:p>
            <a:pPr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800" b="1" dirty="0">
                <a:solidFill>
                  <a:srgbClr val="99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Broker Summit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687443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9594"/>
            <a:ext cx="8229600" cy="1143000"/>
          </a:xfrm>
        </p:spPr>
        <p:txBody>
          <a:bodyPr/>
          <a:lstStyle/>
          <a:p>
            <a:pPr eaLnBrk="1" hangingPunct="1"/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Conferences &amp; Education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8" y="2839752"/>
            <a:ext cx="3296795" cy="4335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902" y="5829723"/>
            <a:ext cx="2642488" cy="3671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A59792B-1331-4E18-839B-E4C9310614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3432" y="1158311"/>
            <a:ext cx="2342005" cy="11682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6B6F60-3EF5-46E8-A0AC-6335F7FAE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230665"/>
            <a:ext cx="3097036" cy="9144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CDCACB-D89E-43B8-8EA7-919D961CC6E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0635" y="2352862"/>
            <a:ext cx="1682642" cy="14022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0E2DC3-AA30-4B8B-BA87-50F95E7B98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8400" y="1158311"/>
            <a:ext cx="2651990" cy="8169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8E3EC6C-0C54-4142-9DAB-E53BF208E2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77701" y="4307437"/>
            <a:ext cx="2469094" cy="7620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7D1B33-4A44-4559-B834-0935111AF7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21412" y="4356365"/>
            <a:ext cx="2328874" cy="975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5D590A7-FFF2-4B03-860C-B6CA3FCC969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844088"/>
            <a:ext cx="3145809" cy="10668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6D05A7-E46C-4A90-9D00-C6C09D4149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67312" y="3798444"/>
            <a:ext cx="1004811" cy="2542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05731" y="3229228"/>
            <a:ext cx="1485573" cy="147741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3C19CCC-DE64-46AA-9C36-ED9ED968955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65142" y="2514521"/>
            <a:ext cx="1602170" cy="161563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48F976A-4C7D-4C9C-BF11-4A42F7F76844}"/>
              </a:ext>
            </a:extLst>
          </p:cNvPr>
          <p:cNvSpPr/>
          <p:nvPr/>
        </p:nvSpPr>
        <p:spPr>
          <a:xfrm>
            <a:off x="685800" y="3105835"/>
            <a:ext cx="61722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1600" dirty="0">
              <a:hlinkClick r:id="rId15"/>
            </a:endParaRPr>
          </a:p>
          <a:p>
            <a:r>
              <a:rPr lang="en-US" sz="1600" dirty="0">
                <a:hlinkClick r:id="rId15"/>
              </a:rPr>
              <a:t>https://www.aaronline.com/increase-knowledge/</a:t>
            </a:r>
            <a:endParaRPr lang="en-US" sz="1600" dirty="0"/>
          </a:p>
          <a:p>
            <a:endParaRPr lang="en-US" sz="1600" dirty="0"/>
          </a:p>
        </p:txBody>
      </p:sp>
    </p:spTree>
  </p:cSld>
  <p:clrMapOvr>
    <a:masterClrMapping/>
  </p:clrMapOvr>
  <p:transition advTm="2000">
    <p:wipe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eaLnBrk="1" hangingPunct="1"/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Management Oversight 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81600" y="1143000"/>
            <a:ext cx="3733800" cy="4816015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Grievance Committee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Professional Standards 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Administer Ethics Complaints &amp; Arbitration Requests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Mediation Program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Ombudsmen Program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Education &amp; Training 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</p:txBody>
      </p:sp>
      <p:sp>
        <p:nvSpPr>
          <p:cNvPr id="2560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0" y="685800"/>
            <a:ext cx="5105400" cy="70500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z="2400" dirty="0">
              <a:solidFill>
                <a:srgbClr val="9900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Forms Development &amp; Revisions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Legal &amp; Legislative Support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Legal Hotline Administration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Risk Management Education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Broker Manager Quarterly</a:t>
            </a:r>
          </a:p>
          <a:p>
            <a:pPr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Agent Safety Alert Program </a:t>
            </a:r>
          </a:p>
          <a:p>
            <a:pPr lvl="0" eaLnBrk="1" hangingPunct="1">
              <a:lnSpc>
                <a:spcPct val="150000"/>
              </a:lnSpc>
            </a:pPr>
            <a:r>
              <a:rPr lang="en-US" sz="2400" dirty="0">
                <a:solidFill>
                  <a:srgbClr val="990000"/>
                </a:solidFill>
              </a:rPr>
              <a:t>Regulatory Interface</a:t>
            </a:r>
          </a:p>
          <a:p>
            <a:pPr eaLnBrk="1" hangingPunct="1">
              <a:buNone/>
            </a:pPr>
            <a:endParaRPr lang="en-US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924212"/>
      </p:ext>
    </p:extLst>
  </p:cSld>
  <p:clrMapOvr>
    <a:masterClrMapping/>
  </p:clrMapOvr>
  <p:transition advTm="2000">
    <p:pull dir="l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457200" y="67604"/>
            <a:ext cx="8229600" cy="598328"/>
          </a:xfrm>
        </p:spPr>
        <p:txBody>
          <a:bodyPr/>
          <a:lstStyle/>
          <a:p>
            <a:r>
              <a:rPr lang="en-US" sz="24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Risk Management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b="44444"/>
          <a:stretch>
            <a:fillRect/>
          </a:stretch>
        </p:blipFill>
        <p:spPr bwMode="auto">
          <a:xfrm>
            <a:off x="105550" y="4724400"/>
            <a:ext cx="2057400" cy="1137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 b="45714"/>
          <a:stretch>
            <a:fillRect/>
          </a:stretch>
        </p:blipFill>
        <p:spPr bwMode="auto">
          <a:xfrm>
            <a:off x="1331881" y="5210630"/>
            <a:ext cx="2133600" cy="1066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PS.jpg"/>
          <p:cNvPicPr>
            <a:picLocks noChangeAspect="1"/>
          </p:cNvPicPr>
          <p:nvPr/>
        </p:nvPicPr>
        <p:blipFill>
          <a:blip r:embed="rId4" cstate="print"/>
          <a:srcRect l="1286" b="-4588"/>
          <a:stretch>
            <a:fillRect/>
          </a:stretch>
        </p:blipFill>
        <p:spPr>
          <a:xfrm>
            <a:off x="2806232" y="2450357"/>
            <a:ext cx="2474840" cy="1460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81C43E2-1962-4D46-963F-AF7B0470A3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31" y="585553"/>
            <a:ext cx="3091978" cy="11131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35A002-BB71-45DB-A284-07A8C8E40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7912" y="1077831"/>
            <a:ext cx="3707354" cy="11987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FB212D-A74C-4C3A-8CD1-41CDE8BFE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334" y="2869722"/>
            <a:ext cx="2350395" cy="13294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D6D620-9C6C-478C-B5BD-3D1A297792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7917" y="381000"/>
            <a:ext cx="1860416" cy="2405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3C84D2-55D6-40FD-9C43-132525335D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0621" y="4078816"/>
            <a:ext cx="2949187" cy="2263631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FE3EB285-A161-4437-8A5C-7E62B17E37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10"/>
          <a:stretch>
            <a:fillRect/>
          </a:stretch>
        </p:blipFill>
        <p:spPr>
          <a:xfrm>
            <a:off x="3503194" y="3910919"/>
            <a:ext cx="1638269" cy="18914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808A91-0582-4371-BA9D-4379EFFE968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95800" y="4453692"/>
            <a:ext cx="1464470" cy="18887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4F3E6B-CDA0-4C2A-8567-F03CDB5BDD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9827" y="1771135"/>
            <a:ext cx="2255435" cy="291264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CCA6A26-B281-43F2-87FA-7880932384C9}"/>
              </a:ext>
            </a:extLst>
          </p:cNvPr>
          <p:cNvSpPr/>
          <p:nvPr/>
        </p:nvSpPr>
        <p:spPr>
          <a:xfrm>
            <a:off x="3168309" y="346969"/>
            <a:ext cx="469371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en-US" sz="1600" dirty="0">
                <a:hlinkClick r:id="rId13"/>
              </a:rPr>
              <a:t>https://www.aaronline.com/manage-risk/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76632021"/>
      </p:ext>
    </p:extLst>
  </p:cSld>
  <p:clrMapOvr>
    <a:masterClrMapping/>
  </p:clrMapOvr>
  <p:transition>
    <p:pull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914400"/>
          </a:xfrm>
        </p:spPr>
        <p:txBody>
          <a:bodyPr/>
          <a:lstStyle/>
          <a:p>
            <a:r>
              <a:rPr lang="en-US" b="1" dirty="0"/>
              <a:t> 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REALTORS</a:t>
            </a:r>
            <a:r>
              <a:rPr lang="en-US" b="1" i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Charitable Work  </a:t>
            </a:r>
            <a:endParaRPr lang="en-US" sz="5400" i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620125" cy="5334000"/>
          </a:xfrm>
        </p:spPr>
        <p:txBody>
          <a:bodyPr/>
          <a:lstStyle/>
          <a:p>
            <a:pPr lvl="1" algn="ctr">
              <a:buNone/>
            </a:pP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  <a:hlinkClick r:id="rId2"/>
              </a:rPr>
              <a:t>https://www.aaronline.com/community-involvement-and-outreach/</a:t>
            </a:r>
            <a:r>
              <a:rPr lang="en-US" sz="14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endParaRPr lang="en-US" sz="2500" b="1" dirty="0">
              <a:solidFill>
                <a:srgbClr val="993300"/>
              </a:solidFill>
            </a:endParaRPr>
          </a:p>
          <a:p>
            <a:r>
              <a:rPr lang="en-US" sz="2500" b="1" dirty="0">
                <a:solidFill>
                  <a:srgbClr val="993300"/>
                </a:solidFill>
              </a:rPr>
              <a:t>Arizona REALTORS</a:t>
            </a:r>
            <a:r>
              <a:rPr lang="en-US" sz="2500" b="1" baseline="30000" dirty="0">
                <a:solidFill>
                  <a:srgbClr val="993300"/>
                </a:solidFill>
              </a:rPr>
              <a:t>®</a:t>
            </a:r>
            <a:r>
              <a:rPr lang="en-US" sz="2500" b="1" dirty="0">
                <a:solidFill>
                  <a:srgbClr val="993300"/>
                </a:solidFill>
              </a:rPr>
              <a:t> Disaster Assistance Foundation (ARDAF)</a:t>
            </a:r>
          </a:p>
          <a:p>
            <a:endParaRPr lang="en-US" sz="2500" b="1" dirty="0">
              <a:solidFill>
                <a:srgbClr val="993300"/>
              </a:solidFill>
            </a:endParaRPr>
          </a:p>
          <a:p>
            <a:pPr>
              <a:buNone/>
            </a:pPr>
            <a:endParaRPr lang="en-US" sz="2500" b="1" dirty="0">
              <a:solidFill>
                <a:srgbClr val="993300"/>
              </a:solidFill>
            </a:endParaRPr>
          </a:p>
          <a:p>
            <a:r>
              <a:rPr lang="en-US" sz="2500" b="1" dirty="0">
                <a:solidFill>
                  <a:srgbClr val="993300"/>
                </a:solidFill>
              </a:rPr>
              <a:t>Arizona REALTORS</a:t>
            </a:r>
            <a:r>
              <a:rPr lang="en-US" sz="2500" b="1" baseline="30000" dirty="0">
                <a:solidFill>
                  <a:srgbClr val="993300"/>
                </a:solidFill>
              </a:rPr>
              <a:t>®</a:t>
            </a:r>
            <a:r>
              <a:rPr lang="en-US" sz="2500" b="1" dirty="0">
                <a:solidFill>
                  <a:srgbClr val="993300"/>
                </a:solidFill>
              </a:rPr>
              <a:t> Foundation for Housing &amp; Community Outreach (ARFHCO)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4343400"/>
            <a:ext cx="2442997" cy="198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 t="26666"/>
          <a:stretch>
            <a:fillRect/>
          </a:stretch>
        </p:blipFill>
        <p:spPr bwMode="auto">
          <a:xfrm>
            <a:off x="2895600" y="2362200"/>
            <a:ext cx="2971800" cy="838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0BEAC-46BA-4080-98BC-3FBFA081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592"/>
            <a:ext cx="8229600" cy="1143000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Serving on the Arizona REALTORS</a:t>
            </a:r>
            <a:r>
              <a:rPr lang="en-US" b="1" i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</a:t>
            </a: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of Directors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7579A5-EAB0-43CD-922C-1F9A6DB27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2286000"/>
            <a:ext cx="2667000" cy="3886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EEE066A-658E-4375-A5A8-A41709563BA6}"/>
              </a:ext>
            </a:extLst>
          </p:cNvPr>
          <p:cNvSpPr/>
          <p:nvPr/>
        </p:nvSpPr>
        <p:spPr>
          <a:xfrm>
            <a:off x="253753" y="2590800"/>
            <a:ext cx="57912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990000"/>
                </a:solidFill>
              </a:rPr>
              <a:t>If you have any questions, concerns or need any assistance, please contact us.</a:t>
            </a:r>
          </a:p>
          <a:p>
            <a:endParaRPr lang="en-US" b="1" dirty="0">
              <a:solidFill>
                <a:srgbClr val="990000"/>
              </a:solidFill>
            </a:endParaRPr>
          </a:p>
          <a:p>
            <a:r>
              <a:rPr lang="en-US" b="1" dirty="0">
                <a:solidFill>
                  <a:srgbClr val="990000"/>
                </a:solidFill>
              </a:rPr>
              <a:t>602-248-7787</a:t>
            </a:r>
          </a:p>
          <a:p>
            <a:endParaRPr lang="en-US" b="1" dirty="0">
              <a:solidFill>
                <a:srgbClr val="990000"/>
              </a:solidFill>
            </a:endParaRPr>
          </a:p>
          <a:p>
            <a:endParaRPr lang="en-US" b="1" dirty="0">
              <a:solidFill>
                <a:srgbClr val="990000"/>
              </a:solidFill>
            </a:endParaRPr>
          </a:p>
          <a:p>
            <a:r>
              <a:rPr lang="en-US" b="1" dirty="0">
                <a:solidFill>
                  <a:srgbClr val="990000"/>
                </a:solidFill>
              </a:rPr>
              <a:t>Staff Directory: </a:t>
            </a:r>
          </a:p>
          <a:p>
            <a:r>
              <a:rPr lang="en-US" dirty="0">
                <a:solidFill>
                  <a:srgbClr val="990000"/>
                </a:solidFill>
                <a:hlinkClick r:id="rId3"/>
              </a:rPr>
              <a:t>https://www.aaronline.com/about-us/leadership/staff-directory/</a:t>
            </a:r>
            <a:r>
              <a:rPr lang="en-US" dirty="0">
                <a:solidFill>
                  <a:srgbClr val="99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7869570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66800"/>
            <a:ext cx="8185168" cy="3733800"/>
          </a:xfrm>
          <a:prstGeom prst="rect">
            <a:avLst/>
          </a:prstGeom>
        </p:spPr>
      </p:pic>
    </p:spTree>
  </p:cSld>
  <p:clrMapOvr>
    <a:masterClrMapping/>
  </p:clrMapOvr>
  <p:transition>
    <p:pull dir="l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1600200"/>
          </a:xfrm>
        </p:spPr>
        <p:txBody>
          <a:bodyPr/>
          <a:lstStyle/>
          <a:p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Comprised of Approximately 50,000 </a:t>
            </a:r>
            <a:br>
              <a:rPr lang="en-US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i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Arizona REALTORS</a:t>
            </a:r>
            <a:r>
              <a:rPr lang="en-US" sz="4000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baseline="30000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®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028184"/>
            <a:ext cx="4798432" cy="358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67200" y="1295400"/>
            <a:ext cx="4610100" cy="5068888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5973" y="838200"/>
            <a:ext cx="278822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b="1" dirty="0">
              <a:solidFill>
                <a:srgbClr val="8B4335"/>
              </a:solidFill>
            </a:endParaRPr>
          </a:p>
          <a:p>
            <a:pPr algn="ctr"/>
            <a:endParaRPr lang="en-US" b="1" dirty="0">
              <a:solidFill>
                <a:srgbClr val="8B4335"/>
              </a:solidFill>
            </a:endParaRPr>
          </a:p>
          <a:p>
            <a:pPr algn="ctr"/>
            <a:endParaRPr lang="en-US" b="1" i="1" dirty="0">
              <a:solidFill>
                <a:srgbClr val="993300"/>
              </a:solidFill>
            </a:endParaRPr>
          </a:p>
          <a:p>
            <a:pPr algn="ctr"/>
            <a:r>
              <a:rPr lang="en-US" b="1" i="1" dirty="0">
                <a:solidFill>
                  <a:srgbClr val="993300"/>
                </a:solidFill>
              </a:rPr>
              <a:t>Led by a 120+ Member Board of Directors </a:t>
            </a:r>
          </a:p>
          <a:p>
            <a:pPr algn="ctr"/>
            <a:r>
              <a:rPr lang="en-US" b="1" i="1" dirty="0">
                <a:solidFill>
                  <a:srgbClr val="993300"/>
                </a:solidFill>
              </a:rPr>
              <a:t>and </a:t>
            </a:r>
          </a:p>
          <a:p>
            <a:pPr algn="ctr"/>
            <a:r>
              <a:rPr lang="en-US" b="1" i="1" dirty="0">
                <a:solidFill>
                  <a:srgbClr val="993300"/>
                </a:solidFill>
              </a:rPr>
              <a:t> 15 Member Executive Committee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9D4CBE1F-9935-4249-8A1D-B5FCE4820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7924"/>
          <a:stretch>
            <a:fillRect/>
          </a:stretch>
        </p:blipFill>
        <p:spPr bwMode="auto">
          <a:xfrm>
            <a:off x="434999" y="3423523"/>
            <a:ext cx="3179078" cy="2636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696" y="304800"/>
            <a:ext cx="8015903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9FA45-37FD-470E-89FD-CDBB517F7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br>
              <a:rPr lang="en-US" sz="3600" dirty="0"/>
            </a:br>
            <a:r>
              <a:rPr lang="en-US" sz="3600" b="1" dirty="0"/>
              <a:t>Selection of Arizona REALTORS® Directors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8DEC8-763F-4DE5-A1B1-7D0266289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066800"/>
            <a:ext cx="8620125" cy="5297488"/>
          </a:xfrm>
        </p:spPr>
        <p:txBody>
          <a:bodyPr/>
          <a:lstStyle/>
          <a:p>
            <a:endParaRPr lang="en-US" sz="2000" b="1" dirty="0">
              <a:solidFill>
                <a:srgbClr val="BBE0E3">
                  <a:lumMod val="50000"/>
                </a:srgbClr>
              </a:solidFill>
              <a:ea typeface="+mj-ea"/>
              <a:cs typeface="+mj-cs"/>
            </a:endParaRPr>
          </a:p>
          <a:p>
            <a:r>
              <a:rPr lang="en-US" sz="2000" b="1" dirty="0">
                <a:solidFill>
                  <a:srgbClr val="990000"/>
                </a:solidFill>
                <a:ea typeface="+mj-ea"/>
                <a:cs typeface="+mj-cs"/>
              </a:rPr>
              <a:t>Quota Directors </a:t>
            </a:r>
            <a:r>
              <a:rPr lang="en-US" sz="2000" dirty="0">
                <a:solidFill>
                  <a:srgbClr val="990000"/>
                </a:solidFill>
                <a:ea typeface="+mj-ea"/>
                <a:cs typeface="+mj-cs"/>
              </a:rPr>
              <a:t>are</a:t>
            </a:r>
            <a:r>
              <a:rPr lang="en-US" sz="2000" b="1" dirty="0">
                <a:solidFill>
                  <a:srgbClr val="990000"/>
                </a:solidFill>
                <a:ea typeface="+mj-ea"/>
                <a:cs typeface="+mj-cs"/>
              </a:rPr>
              <a:t> </a:t>
            </a:r>
            <a:r>
              <a:rPr lang="en-US" sz="1800" dirty="0">
                <a:solidFill>
                  <a:srgbClr val="990000"/>
                </a:solidFill>
                <a:ea typeface="+mj-ea"/>
                <a:cs typeface="+mj-cs"/>
              </a:rPr>
              <a:t>Selected by Local associations – the number of directors from each association depends on the size of the association’s membership.  Each Association has at least one Director.  </a:t>
            </a:r>
          </a:p>
          <a:p>
            <a:pPr marL="0" indent="0">
              <a:buNone/>
            </a:pPr>
            <a:endParaRPr lang="en-US" sz="1800" dirty="0">
              <a:solidFill>
                <a:srgbClr val="990000"/>
              </a:solidFill>
              <a:ea typeface="+mj-ea"/>
              <a:cs typeface="+mj-cs"/>
            </a:endParaRPr>
          </a:p>
          <a:p>
            <a:r>
              <a:rPr lang="en-US" sz="2000" b="1" dirty="0">
                <a:solidFill>
                  <a:srgbClr val="990000"/>
                </a:solidFill>
                <a:ea typeface="+mj-ea"/>
                <a:cs typeface="+mj-cs"/>
              </a:rPr>
              <a:t>Non-quota Directors </a:t>
            </a:r>
            <a:r>
              <a:rPr lang="en-US" sz="2000" dirty="0">
                <a:solidFill>
                  <a:srgbClr val="990000"/>
                </a:solidFill>
                <a:ea typeface="+mj-ea"/>
                <a:cs typeface="+mj-cs"/>
              </a:rPr>
              <a:t>include:</a:t>
            </a:r>
          </a:p>
          <a:p>
            <a:pPr lvl="1"/>
            <a:r>
              <a:rPr lang="en-US" sz="1400" dirty="0">
                <a:solidFill>
                  <a:srgbClr val="990000"/>
                </a:solidFill>
              </a:rPr>
              <a:t>all elected Officers (Line Officers and Regional Vice Presidents);</a:t>
            </a:r>
            <a:r>
              <a:rPr lang="en-US" sz="1400" b="1" dirty="0">
                <a:solidFill>
                  <a:srgbClr val="990000"/>
                </a:solidFill>
              </a:rPr>
              <a:t> </a:t>
            </a:r>
            <a:endParaRPr lang="en-US" sz="1400" dirty="0">
              <a:solidFill>
                <a:srgbClr val="990000"/>
              </a:solidFill>
            </a:endParaRPr>
          </a:p>
          <a:p>
            <a:pPr lvl="1"/>
            <a:r>
              <a:rPr lang="en-US" sz="1400" dirty="0">
                <a:solidFill>
                  <a:srgbClr val="990000"/>
                </a:solidFill>
              </a:rPr>
              <a:t>Arizona quota Directors of the NATIONAL ASSOCIATION OF REALTORS</a:t>
            </a:r>
            <a:r>
              <a:rPr lang="en-US" sz="1400" baseline="30000" dirty="0">
                <a:solidFill>
                  <a:srgbClr val="990000"/>
                </a:solidFill>
              </a:rPr>
              <a:t>®</a:t>
            </a:r>
            <a:r>
              <a:rPr lang="en-US" sz="1400" dirty="0">
                <a:solidFill>
                  <a:srgbClr val="990000"/>
                </a:solidFill>
              </a:rPr>
              <a:t>;</a:t>
            </a:r>
            <a:r>
              <a:rPr lang="en-US" sz="1400" b="1" dirty="0">
                <a:solidFill>
                  <a:srgbClr val="990000"/>
                </a:solidFill>
              </a:rPr>
              <a:t> </a:t>
            </a:r>
            <a:endParaRPr lang="en-US" sz="1400" dirty="0">
              <a:solidFill>
                <a:srgbClr val="990000"/>
              </a:solidFill>
            </a:endParaRPr>
          </a:p>
          <a:p>
            <a:pPr lvl="1"/>
            <a:r>
              <a:rPr lang="en-US" sz="1400" dirty="0">
                <a:solidFill>
                  <a:srgbClr val="990000"/>
                </a:solidFill>
              </a:rPr>
              <a:t>the three (3) most immediate past AAR presidents who hold active membership in AAR</a:t>
            </a:r>
            <a:r>
              <a:rPr lang="en-US" sz="1400" u="sng" dirty="0">
                <a:solidFill>
                  <a:srgbClr val="990000"/>
                </a:solidFill>
              </a:rPr>
              <a:t> </a:t>
            </a:r>
            <a:r>
              <a:rPr lang="en-US" sz="1400" dirty="0">
                <a:solidFill>
                  <a:srgbClr val="990000"/>
                </a:solidFill>
              </a:rPr>
              <a:t>and are willing to serve;</a:t>
            </a:r>
            <a:r>
              <a:rPr lang="en-US" sz="1400" b="1" dirty="0">
                <a:solidFill>
                  <a:srgbClr val="990000"/>
                </a:solidFill>
              </a:rPr>
              <a:t> </a:t>
            </a:r>
            <a:endParaRPr lang="en-US" sz="1400" dirty="0">
              <a:solidFill>
                <a:srgbClr val="990000"/>
              </a:solidFill>
            </a:endParaRPr>
          </a:p>
          <a:p>
            <a:pPr lvl="1"/>
            <a:r>
              <a:rPr lang="en-US" sz="1400" dirty="0">
                <a:solidFill>
                  <a:srgbClr val="990000"/>
                </a:solidFill>
              </a:rPr>
              <a:t>chairs of the four (4) Primary Committees; </a:t>
            </a:r>
          </a:p>
          <a:p>
            <a:pPr lvl="1"/>
            <a:r>
              <a:rPr lang="en-US" sz="1400" dirty="0">
                <a:solidFill>
                  <a:srgbClr val="990000"/>
                </a:solidFill>
              </a:rPr>
              <a:t>four (4) representatives of the Arizona state chapters of the Institutes, Societies and Councils (</a:t>
            </a:r>
            <a:r>
              <a:rPr lang="en-US" sz="1400" dirty="0" err="1">
                <a:solidFill>
                  <a:srgbClr val="990000"/>
                </a:solidFill>
              </a:rPr>
              <a:t>ISCs</a:t>
            </a:r>
            <a:r>
              <a:rPr lang="en-US" sz="1400" dirty="0">
                <a:solidFill>
                  <a:srgbClr val="990000"/>
                </a:solidFill>
              </a:rPr>
              <a:t>) of the NATIONAL ASSOCIATION OF REALTORS</a:t>
            </a:r>
            <a:r>
              <a:rPr lang="en-US" sz="1400" baseline="30000" dirty="0">
                <a:solidFill>
                  <a:srgbClr val="990000"/>
                </a:solidFill>
              </a:rPr>
              <a:t>®</a:t>
            </a:r>
            <a:r>
              <a:rPr lang="en-US" sz="1400" dirty="0">
                <a:solidFill>
                  <a:srgbClr val="990000"/>
                </a:solidFill>
              </a:rPr>
              <a:t>; </a:t>
            </a:r>
          </a:p>
          <a:p>
            <a:pPr lvl="1"/>
            <a:r>
              <a:rPr lang="en-US" sz="1400" dirty="0">
                <a:solidFill>
                  <a:srgbClr val="990000"/>
                </a:solidFill>
              </a:rPr>
              <a:t>two (2) Member Board or Regional Multiple Listing Service (MLS) chief staff officers; </a:t>
            </a:r>
          </a:p>
          <a:p>
            <a:pPr lvl="1"/>
            <a:r>
              <a:rPr lang="en-US" sz="1400" dirty="0">
                <a:solidFill>
                  <a:srgbClr val="990000"/>
                </a:solidFill>
              </a:rPr>
              <a:t>one (1) representative from each of the five (5) largest firms in the large firm category, </a:t>
            </a:r>
          </a:p>
          <a:p>
            <a:pPr lvl="1"/>
            <a:r>
              <a:rPr lang="en-US" sz="1400" dirty="0">
                <a:solidFill>
                  <a:srgbClr val="990000"/>
                </a:solidFill>
              </a:rPr>
              <a:t>one (1) representative from each of the four (4) largest firms in the medium firm category and </a:t>
            </a:r>
          </a:p>
          <a:p>
            <a:pPr lvl="1"/>
            <a:r>
              <a:rPr lang="en-US" sz="1400" dirty="0">
                <a:solidFill>
                  <a:srgbClr val="990000"/>
                </a:solidFill>
              </a:rPr>
              <a:t>one (1) representative from each of the two (2) firms in the small firm category, in terms of number of</a:t>
            </a:r>
            <a:r>
              <a:rPr lang="en-US" sz="1400" u="sng" dirty="0">
                <a:solidFill>
                  <a:srgbClr val="990000"/>
                </a:solidFill>
              </a:rPr>
              <a:t> </a:t>
            </a:r>
            <a:r>
              <a:rPr lang="en-US" sz="1400" dirty="0">
                <a:solidFill>
                  <a:srgbClr val="990000"/>
                </a:solidFill>
              </a:rPr>
              <a:t>REALTOR</a:t>
            </a:r>
            <a:r>
              <a:rPr lang="en-US" sz="1400" baseline="30000" dirty="0">
                <a:solidFill>
                  <a:srgbClr val="990000"/>
                </a:solidFill>
              </a:rPr>
              <a:t>®</a:t>
            </a:r>
            <a:r>
              <a:rPr lang="en-US" sz="1400" u="sng" dirty="0">
                <a:solidFill>
                  <a:srgbClr val="990000"/>
                </a:solidFill>
              </a:rPr>
              <a:t> </a:t>
            </a:r>
            <a:r>
              <a:rPr lang="en-US" sz="1400" dirty="0">
                <a:solidFill>
                  <a:srgbClr val="990000"/>
                </a:solidFill>
              </a:rPr>
              <a:t>members; and </a:t>
            </a:r>
          </a:p>
          <a:p>
            <a:pPr lvl="1"/>
            <a:r>
              <a:rPr lang="en-US" sz="1400" dirty="0">
                <a:solidFill>
                  <a:srgbClr val="990000"/>
                </a:solidFill>
              </a:rPr>
              <a:t>one (1) representative from an “outside” organization selected by AAR’s President annually. </a:t>
            </a:r>
          </a:p>
          <a:p>
            <a:pPr marL="0" indent="0">
              <a:buNone/>
            </a:pPr>
            <a:br>
              <a:rPr lang="en-US" sz="1400" b="1" dirty="0">
                <a:solidFill>
                  <a:srgbClr val="BBE0E3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</a:br>
            <a:br>
              <a:rPr lang="en-US" sz="4400" b="1" dirty="0">
                <a:solidFill>
                  <a:srgbClr val="BBE0E3">
                    <a:lumMod val="50000"/>
                  </a:srgbClr>
                </a:solidFill>
                <a:ea typeface="+mj-ea"/>
                <a:cs typeface="+mj-cs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308966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238B10D7-A282-4BA0-8CDC-3C7E064059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676400"/>
            <a:ext cx="4724400" cy="394786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73146FC-CAAC-4587-9A01-AB86BF6D0D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Board of Directors </a:t>
            </a:r>
            <a:b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Responsibilities &amp; Authority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264098-1F7A-4658-8C9D-9D636101E879}"/>
              </a:ext>
            </a:extLst>
          </p:cNvPr>
          <p:cNvSpPr/>
          <p:nvPr/>
        </p:nvSpPr>
        <p:spPr>
          <a:xfrm>
            <a:off x="838200" y="5730623"/>
            <a:ext cx="8001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99"/>
                </a:solidFill>
                <a:hlinkClick r:id="rId3"/>
              </a:rPr>
              <a:t>https://www.aaronline.com/board-of-directors-responsibilities-and-authority/</a:t>
            </a:r>
            <a:r>
              <a:rPr lang="en-US" dirty="0">
                <a:solidFill>
                  <a:srgbClr val="000099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2394993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F3065-A53C-4E13-8495-4D9568562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6" y="0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Director Responsibilities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641D50-5E72-48CF-B575-DFC1A6500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4" y="1295400"/>
            <a:ext cx="8620125" cy="4764088"/>
          </a:xfrm>
        </p:spPr>
        <p:txBody>
          <a:bodyPr/>
          <a:lstStyle/>
          <a:p>
            <a:r>
              <a:rPr lang="en-US" dirty="0">
                <a:solidFill>
                  <a:srgbClr val="990000"/>
                </a:solidFill>
              </a:rPr>
              <a:t>Board of Directors Responsibilities include:</a:t>
            </a:r>
          </a:p>
          <a:p>
            <a:pPr lvl="1"/>
            <a:r>
              <a:rPr lang="en-US" sz="2400" dirty="0">
                <a:solidFill>
                  <a:srgbClr val="990000"/>
                </a:solidFill>
              </a:rPr>
              <a:t>Elect and/or Remove Officers and National Director nominees</a:t>
            </a:r>
          </a:p>
          <a:p>
            <a:pPr lvl="1"/>
            <a:r>
              <a:rPr lang="en-US" sz="2400" dirty="0">
                <a:solidFill>
                  <a:srgbClr val="990000"/>
                </a:solidFill>
              </a:rPr>
              <a:t>Leadership Appointments (Officers, Primary Committee Chairs)</a:t>
            </a:r>
          </a:p>
          <a:p>
            <a:pPr lvl="1"/>
            <a:r>
              <a:rPr lang="en-US" sz="2400" dirty="0">
                <a:solidFill>
                  <a:srgbClr val="990000"/>
                </a:solidFill>
              </a:rPr>
              <a:t>Approve the annual budget and dues</a:t>
            </a:r>
          </a:p>
          <a:p>
            <a:pPr lvl="1"/>
            <a:r>
              <a:rPr lang="en-US" sz="2400" dirty="0">
                <a:solidFill>
                  <a:srgbClr val="990000"/>
                </a:solidFill>
              </a:rPr>
              <a:t>Approve withdrawals from the Operating or Capital Reserves and allocations of Operating Surplus</a:t>
            </a:r>
          </a:p>
          <a:p>
            <a:pPr lvl="1"/>
            <a:r>
              <a:rPr lang="en-US" sz="2400" dirty="0">
                <a:solidFill>
                  <a:srgbClr val="990000"/>
                </a:solidFill>
              </a:rPr>
              <a:t>Approve amendments to the “Bylaws, Policies and Official Statements”</a:t>
            </a:r>
          </a:p>
          <a:p>
            <a:pPr lvl="1"/>
            <a:r>
              <a:rPr lang="en-US" sz="2400" dirty="0">
                <a:solidFill>
                  <a:srgbClr val="990000"/>
                </a:solidFill>
              </a:rPr>
              <a:t>Approve amendments to the Legislative Policies</a:t>
            </a:r>
          </a:p>
        </p:txBody>
      </p:sp>
    </p:spTree>
    <p:extLst>
      <p:ext uri="{BB962C8B-B14F-4D97-AF65-F5344CB8AC3E}">
        <p14:creationId xmlns:p14="http://schemas.microsoft.com/office/powerpoint/2010/main" val="199553768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3645BD-E500-4785-80A9-0B886D165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437" y="10357"/>
            <a:ext cx="8229600" cy="1143000"/>
          </a:xfrm>
        </p:spPr>
        <p:txBody>
          <a:bodyPr/>
          <a:lstStyle/>
          <a:p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Director’s Fiduciary Duties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814C8-D114-4340-BA4D-0BF0A18782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175" y="1153357"/>
            <a:ext cx="8620125" cy="5210931"/>
          </a:xfrm>
        </p:spPr>
        <p:txBody>
          <a:bodyPr/>
          <a:lstStyle/>
          <a:p>
            <a:r>
              <a:rPr lang="en-US" dirty="0">
                <a:solidFill>
                  <a:srgbClr val="990000"/>
                </a:solidFill>
              </a:rPr>
              <a:t>Become knowledgeable with the Arizona REALTORS</a:t>
            </a:r>
            <a:r>
              <a:rPr lang="en-US" baseline="30000" dirty="0">
                <a:solidFill>
                  <a:srgbClr val="990000"/>
                </a:solidFill>
              </a:rPr>
              <a:t>®</a:t>
            </a:r>
            <a:r>
              <a:rPr lang="en-US" dirty="0">
                <a:solidFill>
                  <a:srgbClr val="990000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Strategic Plan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Bylaws, Policies and Official Statements</a:t>
            </a:r>
          </a:p>
          <a:p>
            <a:pPr lvl="1"/>
            <a:r>
              <a:rPr lang="en-US" dirty="0">
                <a:solidFill>
                  <a:srgbClr val="990000"/>
                </a:solidFill>
              </a:rPr>
              <a:t>Annual Budget</a:t>
            </a:r>
          </a:p>
          <a:p>
            <a:r>
              <a:rPr lang="en-US" dirty="0">
                <a:solidFill>
                  <a:srgbClr val="990000"/>
                </a:solidFill>
              </a:rPr>
              <a:t>Be prepared for meetings and review meeting materials</a:t>
            </a:r>
          </a:p>
          <a:p>
            <a:r>
              <a:rPr lang="en-US" dirty="0">
                <a:solidFill>
                  <a:srgbClr val="990000"/>
                </a:solidFill>
              </a:rPr>
              <a:t>Ask questions and participate in discussions</a:t>
            </a:r>
          </a:p>
          <a:p>
            <a:pPr lvl="0"/>
            <a:r>
              <a:rPr lang="en-US" dirty="0">
                <a:solidFill>
                  <a:srgbClr val="990000"/>
                </a:solidFill>
              </a:rPr>
              <a:t>Act in good faith and in the Association’s best interests</a:t>
            </a:r>
          </a:p>
          <a:p>
            <a:endParaRPr lang="en-US" dirty="0">
              <a:solidFill>
                <a:srgbClr val="99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3675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Branding Template">
  <a:themeElements>
    <a:clrScheme name="Branding Templat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randing 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randing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randing Templat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randing Templat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Branding Template</Template>
  <TotalTime>5748</TotalTime>
  <Words>1478</Words>
  <Application>Microsoft Office PowerPoint</Application>
  <PresentationFormat>On-screen Show (4:3)</PresentationFormat>
  <Paragraphs>348</Paragraphs>
  <Slides>38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Calibri</vt:lpstr>
      <vt:lpstr>Symbol</vt:lpstr>
      <vt:lpstr>Times New Roman</vt:lpstr>
      <vt:lpstr>Branding Template</vt:lpstr>
      <vt:lpstr>PowerPoint Presentation</vt:lpstr>
      <vt:lpstr>ARIZONA REALTORS®</vt:lpstr>
      <vt:lpstr>Governed by the Bylaws, Policies and Official Statements </vt:lpstr>
      <vt:lpstr>Comprised of Approximately 50,000  Arizona REALTORS ®  </vt:lpstr>
      <vt:lpstr>PowerPoint Presentation</vt:lpstr>
      <vt:lpstr> Selection of Arizona REALTORS® Directors </vt:lpstr>
      <vt:lpstr>Board of Directors  Responsibilities &amp; Authority </vt:lpstr>
      <vt:lpstr>Director Responsibilities</vt:lpstr>
      <vt:lpstr>A Director’s Fiduciary Duties</vt:lpstr>
      <vt:lpstr>Board of Directors Meetings</vt:lpstr>
      <vt:lpstr>Regional Caucuses</vt:lpstr>
      <vt:lpstr>Meeting Preparation</vt:lpstr>
      <vt:lpstr>Obtaining Meeting Materials</vt:lpstr>
      <vt:lpstr>Meeting Check-In</vt:lpstr>
      <vt:lpstr>BOD Voting</vt:lpstr>
      <vt:lpstr>Conflict of Interest Policy Statement A.8</vt:lpstr>
      <vt:lpstr>If You Have a  Conflict of Interest</vt:lpstr>
      <vt:lpstr>Arizona REALTORS® Financials</vt:lpstr>
      <vt:lpstr>Operating Budget &amp; Monthly Financials</vt:lpstr>
      <vt:lpstr>Election of Officers &amp;  National Directors Article VII</vt:lpstr>
      <vt:lpstr>Executive Committee of the Board of Directors Article VI, Section 6 </vt:lpstr>
      <vt:lpstr>Executive Committee 2018 Line Officers  Article V, Section1-2 </vt:lpstr>
      <vt:lpstr> Operations/Strategic Initiatives &amp; Primary Committee Staff</vt:lpstr>
      <vt:lpstr>CEO - OPERATIONS &amp; STRATEGIC INITIATIVES IS RESPONSIBLE FOR:</vt:lpstr>
      <vt:lpstr>PowerPoint Presentation</vt:lpstr>
      <vt:lpstr>Primary Committees https://www.aaronline.com/2018-primary-committees/   https://www.aaronline.com/about-us/aar-committee-volunteer-info/   </vt:lpstr>
      <vt:lpstr>Legislative &amp; Political Affairs Oversight</vt:lpstr>
      <vt:lpstr>PowerPoint Presentation</vt:lpstr>
      <vt:lpstr>Business Services &amp; Technology Oversight</vt:lpstr>
      <vt:lpstr>Business Tools</vt:lpstr>
      <vt:lpstr>PowerPoint Presentation</vt:lpstr>
      <vt:lpstr>Professional &amp; Business Development  Oversight</vt:lpstr>
      <vt:lpstr>Conferences &amp; Education</vt:lpstr>
      <vt:lpstr>Risk Management Oversight </vt:lpstr>
      <vt:lpstr>Risk Management</vt:lpstr>
      <vt:lpstr> REALTORS® Charitable Work  </vt:lpstr>
      <vt:lpstr>  Thank you For Serving on the Arizona REALTORS®  Board of Directors</vt:lpstr>
      <vt:lpstr>PowerPoint Presentation</vt:lpstr>
    </vt:vector>
  </TitlesOfParts>
  <Company>Arizona Association of REALTORS®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Arizona Association of REALTORS®</dc:title>
  <dc:creator>Ron LaMee</dc:creator>
  <cp:lastModifiedBy>Christina Smalls</cp:lastModifiedBy>
  <cp:revision>479</cp:revision>
  <cp:lastPrinted>2018-01-22T19:27:36Z</cp:lastPrinted>
  <dcterms:created xsi:type="dcterms:W3CDTF">2006-10-23T21:17:39Z</dcterms:created>
  <dcterms:modified xsi:type="dcterms:W3CDTF">2018-01-23T21:05:44Z</dcterms:modified>
</cp:coreProperties>
</file>