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6"/>
  </p:notesMasterIdLst>
  <p:handoutMasterIdLst>
    <p:handoutMasterId r:id="rId37"/>
  </p:handoutMasterIdLst>
  <p:sldIdLst>
    <p:sldId id="306" r:id="rId2"/>
    <p:sldId id="307" r:id="rId3"/>
    <p:sldId id="308" r:id="rId4"/>
    <p:sldId id="309" r:id="rId5"/>
    <p:sldId id="310" r:id="rId6"/>
    <p:sldId id="312" r:id="rId7"/>
    <p:sldId id="314" r:id="rId8"/>
    <p:sldId id="313" r:id="rId9"/>
    <p:sldId id="311" r:id="rId10"/>
    <p:sldId id="315" r:id="rId11"/>
    <p:sldId id="316" r:id="rId12"/>
    <p:sldId id="317" r:id="rId13"/>
    <p:sldId id="318" r:id="rId14"/>
    <p:sldId id="319" r:id="rId15"/>
    <p:sldId id="320" r:id="rId16"/>
    <p:sldId id="321" r:id="rId17"/>
    <p:sldId id="322" r:id="rId18"/>
    <p:sldId id="323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332" r:id="rId28"/>
    <p:sldId id="333" r:id="rId29"/>
    <p:sldId id="334" r:id="rId30"/>
    <p:sldId id="335" r:id="rId31"/>
    <p:sldId id="336" r:id="rId32"/>
    <p:sldId id="337" r:id="rId33"/>
    <p:sldId id="339" r:id="rId34"/>
    <p:sldId id="338" r:id="rId35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FFCC00"/>
    <a:srgbClr val="CCECFF"/>
    <a:srgbClr val="4D4D4D"/>
    <a:srgbClr val="777777"/>
    <a:srgbClr val="4BBEE7"/>
    <a:srgbClr val="99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717" autoAdjust="0"/>
  </p:normalViewPr>
  <p:slideViewPr>
    <p:cSldViewPr>
      <p:cViewPr varScale="1">
        <p:scale>
          <a:sx n="116" d="100"/>
          <a:sy n="116" d="100"/>
        </p:scale>
        <p:origin x="14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5106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defTabSz="926382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135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 defTabSz="926382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37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defTabSz="926382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37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135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 defTabSz="926382">
              <a:defRPr sz="1300"/>
            </a:lvl1pPr>
          </a:lstStyle>
          <a:p>
            <a:pPr>
              <a:defRPr/>
            </a:pPr>
            <a:fld id="{F9961D29-3348-4144-B043-50C56FC9B01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240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0" tIns="46581" rIns="93160" bIns="46581" numCol="1" anchor="t" anchorCtr="0" compatLnSpc="1">
            <a:prstTxWarp prst="textNoShape">
              <a:avLst/>
            </a:prstTxWarp>
          </a:bodyPr>
          <a:lstStyle>
            <a:lvl1pPr defTabSz="931181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135" y="0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0" tIns="46581" rIns="93160" bIns="46581" numCol="1" anchor="t" anchorCtr="0" compatLnSpc="1">
            <a:prstTxWarp prst="textNoShape">
              <a:avLst/>
            </a:prstTxWarp>
          </a:bodyPr>
          <a:lstStyle>
            <a:lvl1pPr algn="r" defTabSz="931181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8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2688" y="696913"/>
            <a:ext cx="4646612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848" y="4416426"/>
            <a:ext cx="560832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0" tIns="46581" rIns="93160" bIns="4658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8829675"/>
            <a:ext cx="3038649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0" tIns="46581" rIns="93160" bIns="46581" numCol="1" anchor="b" anchorCtr="0" compatLnSpc="1">
            <a:prstTxWarp prst="textNoShape">
              <a:avLst/>
            </a:prstTxWarp>
          </a:bodyPr>
          <a:lstStyle>
            <a:lvl1pPr defTabSz="931181">
              <a:defRPr sz="13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135" y="8829675"/>
            <a:ext cx="3038648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160" tIns="46581" rIns="93160" bIns="46581" numCol="1" anchor="b" anchorCtr="0" compatLnSpc="1">
            <a:prstTxWarp prst="textNoShape">
              <a:avLst/>
            </a:prstTxWarp>
          </a:bodyPr>
          <a:lstStyle>
            <a:lvl1pPr algn="r" defTabSz="931181">
              <a:defRPr sz="1300"/>
            </a:lvl1pPr>
          </a:lstStyle>
          <a:p>
            <a:pPr>
              <a:defRPr/>
            </a:pPr>
            <a:fld id="{7FA84579-2BE0-4D44-AFE9-7FD706A1623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62568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D090BF-3BBB-4E4D-A8D9-D2E9FEB7DD2F}" type="slidenum">
              <a:rPr lang="en-US" smtClean="0"/>
              <a:pPr/>
              <a:t>1</a:t>
            </a:fld>
            <a:endParaRPr lang="en-US" dirty="0" smtClean="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258212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bluestainedglass"/>
          <p:cNvPicPr>
            <a:picLocks noChangeAspect="1" noChangeArrowheads="1"/>
          </p:cNvPicPr>
          <p:nvPr/>
        </p:nvPicPr>
        <p:blipFill>
          <a:blip r:embed="rId2" cstate="print"/>
          <a:srcRect b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5" descr="full-logo-300dpi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28925" y="4565650"/>
            <a:ext cx="3705225" cy="169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6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28650" y="996950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216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285875" y="268605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8B38736-8065-45F8-BE5A-0509E9A958B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23063" y="274638"/>
            <a:ext cx="2154237" cy="60896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274638"/>
            <a:ext cx="6313488" cy="60896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4734044-3125-464E-AF5A-DFC1DEDA0EC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57175" y="1600200"/>
            <a:ext cx="4233863" cy="4764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233862" cy="47640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CCD7304-C36F-465A-9F5D-CE77097C17D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8BF34-18E5-45EE-AEA3-6C2ACB8BA12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7F4C98C-9126-4E3D-8BD3-3A38ED62665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1600200"/>
            <a:ext cx="4233863" cy="476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3438" y="1600200"/>
            <a:ext cx="4233862" cy="4764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F9624-AE7F-49C2-985D-9039F760BC5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9FE0C-50C9-419F-B4A5-1A52B5C23CB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907555B-C682-4443-B8E5-EF0F1452C7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B3DE19-E980-4C2E-AD29-4A02583614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17075F-5D7B-41D5-A1B7-B7705941C6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236795-F6E6-443B-8A92-E35414F040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bluestainedglass"/>
          <p:cNvPicPr>
            <a:picLocks noChangeAspect="1" noChangeArrowheads="1"/>
          </p:cNvPicPr>
          <p:nvPr/>
        </p:nvPicPr>
        <p:blipFill>
          <a:blip r:embed="rId14" cstate="print"/>
          <a:srcRect b="6250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39" name="Rectangle 3"/>
          <p:cNvSpPr>
            <a:spLocks noChangeArrowheads="1"/>
          </p:cNvSpPr>
          <p:nvPr/>
        </p:nvSpPr>
        <p:spPr bwMode="auto">
          <a:xfrm>
            <a:off x="561975" y="6562725"/>
            <a:ext cx="8582025" cy="193675"/>
          </a:xfrm>
          <a:prstGeom prst="rect">
            <a:avLst/>
          </a:prstGeom>
          <a:solidFill>
            <a:srgbClr val="95401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7175" y="1600200"/>
            <a:ext cx="8620125" cy="4764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91142" name="Rectangle 6"/>
          <p:cNvSpPr>
            <a:spLocks noChangeArrowheads="1"/>
          </p:cNvSpPr>
          <p:nvPr/>
        </p:nvSpPr>
        <p:spPr bwMode="auto">
          <a:xfrm>
            <a:off x="520700" y="6462713"/>
            <a:ext cx="424815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4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1200" b="1" dirty="0">
                <a:solidFill>
                  <a:schemeClr val="bg1"/>
                </a:solidFill>
              </a:rPr>
              <a:t>REAL</a:t>
            </a:r>
            <a:r>
              <a:rPr lang="en-US" sz="1200" dirty="0">
                <a:solidFill>
                  <a:schemeClr val="bg1"/>
                </a:solidFill>
              </a:rPr>
              <a:t> SOLUTIONS.  REALTOR</a:t>
            </a:r>
            <a:r>
              <a:rPr lang="en-US" sz="1200" baseline="30000" dirty="0">
                <a:solidFill>
                  <a:schemeClr val="bg1"/>
                </a:solidFill>
              </a:rPr>
              <a:t>®</a:t>
            </a:r>
            <a:r>
              <a:rPr lang="en-US" sz="1200" dirty="0">
                <a:solidFill>
                  <a:schemeClr val="bg1"/>
                </a:solidFill>
              </a:rPr>
              <a:t> </a:t>
            </a:r>
            <a:r>
              <a:rPr lang="en-US" sz="1200" b="1" dirty="0">
                <a:solidFill>
                  <a:schemeClr val="bg1"/>
                </a:solidFill>
              </a:rPr>
              <a:t>SUCCESS</a:t>
            </a:r>
            <a:endParaRPr lang="en-US" sz="1200" b="1" baseline="300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91143" name="AutoShape 7"/>
          <p:cNvSpPr>
            <a:spLocks noChangeArrowheads="1"/>
          </p:cNvSpPr>
          <p:nvPr/>
        </p:nvSpPr>
        <p:spPr bwMode="auto">
          <a:xfrm flipH="1" flipV="1">
            <a:off x="8902700" y="6556375"/>
            <a:ext cx="241300" cy="192088"/>
          </a:xfrm>
          <a:prstGeom prst="rtTriangle">
            <a:avLst/>
          </a:prstGeom>
          <a:solidFill>
            <a:srgbClr val="F1F8F9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9114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29425" y="6511925"/>
            <a:ext cx="21336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1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78C64FFD-050A-48B4-B7AB-04BEF6414E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7" name="Picture 9" descr="Cactushouse-only---working"/>
          <p:cNvPicPr>
            <a:picLocks noChangeAspect="1" noChangeArrowheads="1"/>
          </p:cNvPicPr>
          <p:nvPr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133350" y="6272213"/>
            <a:ext cx="40957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1146" name="Rectangle 10"/>
          <p:cNvSpPr>
            <a:spLocks noChangeArrowheads="1"/>
          </p:cNvSpPr>
          <p:nvPr/>
        </p:nvSpPr>
        <p:spPr bwMode="auto">
          <a:xfrm>
            <a:off x="5616575" y="6467475"/>
            <a:ext cx="31623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400" b="1" dirty="0">
              <a:solidFill>
                <a:schemeClr val="bg1"/>
              </a:solidFill>
            </a:endParaRPr>
          </a:p>
          <a:p>
            <a:pPr>
              <a:defRPr/>
            </a:pPr>
            <a:r>
              <a:rPr lang="en-US" sz="1200" b="1" dirty="0">
                <a:solidFill>
                  <a:schemeClr val="bg1"/>
                </a:solidFill>
                <a:cs typeface="Arial" charset="0"/>
              </a:rPr>
              <a:t>Arizona Association of REALTORS</a:t>
            </a:r>
            <a:r>
              <a:rPr lang="en-US" sz="1200" b="1" baseline="30000" dirty="0">
                <a:solidFill>
                  <a:schemeClr val="bg1"/>
                </a:solidFill>
                <a:cs typeface="Arial" charset="0"/>
              </a:rPr>
              <a:t>®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50" r:id="rId2"/>
    <p:sldLayoutId id="2147483751" r:id="rId3"/>
    <p:sldLayoutId id="2147483752" r:id="rId4"/>
    <p:sldLayoutId id="2147483753" r:id="rId5"/>
    <p:sldLayoutId id="2147483754" r:id="rId6"/>
    <p:sldLayoutId id="2147483755" r:id="rId7"/>
    <p:sldLayoutId id="2147483756" r:id="rId8"/>
    <p:sldLayoutId id="2147483757" r:id="rId9"/>
    <p:sldLayoutId id="2147483758" r:id="rId10"/>
    <p:sldLayoutId id="2147483759" r:id="rId11"/>
    <p:sldLayoutId id="2147483760" r:id="rId12"/>
  </p:sldLayoutIdLst>
  <p:transition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E606C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E606C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E606C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E606C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E606C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E606C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E606C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E606C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2E606C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>
          <a:xfrm>
            <a:off x="257175" y="2057400"/>
            <a:ext cx="8620125" cy="4306888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sz="4300" dirty="0" smtClean="0">
                <a:solidFill>
                  <a:srgbClr val="990000"/>
                </a:solidFill>
              </a:rPr>
              <a:t>	</a:t>
            </a:r>
          </a:p>
          <a:p>
            <a:pPr algn="ctr" eaLnBrk="1" hangingPunct="1">
              <a:buFontTx/>
              <a:buNone/>
            </a:pPr>
            <a:r>
              <a:rPr lang="en-US" sz="4300" dirty="0" smtClean="0">
                <a:solidFill>
                  <a:srgbClr val="990000"/>
                </a:solidFill>
              </a:rPr>
              <a:t>NAR Core Standards</a:t>
            </a:r>
          </a:p>
          <a:p>
            <a:pPr algn="ctr" eaLnBrk="1" hangingPunct="1">
              <a:buFontTx/>
              <a:buNone/>
            </a:pPr>
            <a:r>
              <a:rPr lang="en-US" sz="4300" dirty="0" smtClean="0">
                <a:solidFill>
                  <a:srgbClr val="990000"/>
                </a:solidFill>
              </a:rPr>
              <a:t>What’s Next?</a:t>
            </a:r>
          </a:p>
          <a:p>
            <a:pPr algn="ctr" eaLnBrk="1" hangingPunct="1">
              <a:buFontTx/>
              <a:buNone/>
            </a:pPr>
            <a:endParaRPr lang="en-US" sz="2400" dirty="0" smtClean="0">
              <a:solidFill>
                <a:srgbClr val="990000"/>
              </a:solidFill>
            </a:endParaRPr>
          </a:p>
          <a:p>
            <a:pPr algn="ctr" eaLnBrk="1" hangingPunct="1">
              <a:buFontTx/>
              <a:buNone/>
            </a:pPr>
            <a:r>
              <a:rPr lang="en-US" sz="2400" dirty="0" smtClean="0">
                <a:solidFill>
                  <a:srgbClr val="990000"/>
                </a:solidFill>
              </a:rPr>
              <a:t>Monica Schulik</a:t>
            </a:r>
          </a:p>
          <a:p>
            <a:pPr algn="ctr" eaLnBrk="1" hangingPunct="1">
              <a:buFontTx/>
              <a:buNone/>
            </a:pPr>
            <a:r>
              <a:rPr lang="en-US" sz="2400" dirty="0" smtClean="0">
                <a:solidFill>
                  <a:srgbClr val="990000"/>
                </a:solidFill>
              </a:rPr>
              <a:t>Director of Association Relations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 advTm="2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Standards for Cycle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Professional Development required for volunteer staff acting as AE</a:t>
            </a:r>
          </a:p>
          <a:p>
            <a:r>
              <a:rPr lang="en-US" dirty="0" smtClean="0"/>
              <a:t>Professional Development required for elected leaders (local/state must offer resources for or access to leadership development)</a:t>
            </a:r>
          </a:p>
          <a:p>
            <a:r>
              <a:rPr lang="en-US" dirty="0" smtClean="0"/>
              <a:t>Must annually certify strategic plan with respective BOD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3261397"/>
      </p:ext>
    </p:extLst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New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Associations with less than $50,000 gross revenues must include revenues generated from MLS operations to obtain Compilation report as opposed to Audit or Review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5085101"/>
      </p:ext>
    </p:extLst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Still more . . 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 all local and state associations to adopt policies governing annual performance reviews of chief paid staff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3886852"/>
      </p:ext>
    </p:extLst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Increased Advocacy Requirements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Required to request RPAC/PAF contributions on dues billing statement</a:t>
            </a:r>
          </a:p>
          <a:p>
            <a:r>
              <a:rPr lang="en-US" dirty="0" smtClean="0"/>
              <a:t>Must participate in NAR and/or state Calls For Action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6920345"/>
      </p:ext>
    </p:extLst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Must complete two initiatives in each Vote, Act, Invest categories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Vote examples</a:t>
            </a:r>
          </a:p>
          <a:p>
            <a:pPr lvl="1"/>
            <a:r>
              <a:rPr lang="en-US" dirty="0" smtClean="0"/>
              <a:t>Candidate interviews/indorsements</a:t>
            </a:r>
          </a:p>
          <a:p>
            <a:pPr lvl="1"/>
            <a:r>
              <a:rPr lang="en-US" dirty="0" smtClean="0"/>
              <a:t>Campaign Services polling/research, mail)</a:t>
            </a:r>
          </a:p>
          <a:p>
            <a:pPr lvl="1"/>
            <a:r>
              <a:rPr lang="en-US" dirty="0" smtClean="0"/>
              <a:t>Independent expenditures</a:t>
            </a:r>
          </a:p>
          <a:p>
            <a:pPr lvl="1"/>
            <a:r>
              <a:rPr lang="en-US" dirty="0" smtClean="0"/>
              <a:t>Voter registration promotion</a:t>
            </a:r>
          </a:p>
          <a:p>
            <a:pPr lvl="1"/>
            <a:r>
              <a:rPr lang="en-US" dirty="0" smtClean="0"/>
              <a:t>Voter Influence initiatives</a:t>
            </a:r>
          </a:p>
          <a:p>
            <a:pPr lvl="1"/>
            <a:r>
              <a:rPr lang="en-US" dirty="0" smtClean="0"/>
              <a:t>Consumer mobilization for elections</a:t>
            </a:r>
          </a:p>
          <a:p>
            <a:pPr lvl="1"/>
            <a:r>
              <a:rPr lang="en-US" dirty="0" smtClean="0"/>
              <a:t>Promotion of public policy positions of the organization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3497953"/>
      </p:ext>
    </p:extLst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20125" cy="5181600"/>
          </a:xfrm>
        </p:spPr>
        <p:txBody>
          <a:bodyPr/>
          <a:lstStyle/>
          <a:p>
            <a:r>
              <a:rPr lang="en-US" dirty="0" smtClean="0"/>
              <a:t>Act examples</a:t>
            </a:r>
          </a:p>
          <a:p>
            <a:pPr lvl="1"/>
            <a:r>
              <a:rPr lang="en-US" dirty="0" smtClean="0"/>
              <a:t>Coalition efforts/projects</a:t>
            </a:r>
          </a:p>
          <a:p>
            <a:pPr lvl="1"/>
            <a:r>
              <a:rPr lang="en-US" dirty="0" smtClean="0"/>
              <a:t>Communication, marketing, education examples of association’s advocacy promotion initiatives</a:t>
            </a:r>
          </a:p>
          <a:p>
            <a:pPr lvl="1"/>
            <a:r>
              <a:rPr lang="en-US" dirty="0" smtClean="0"/>
              <a:t>Broker Involvement initiatives</a:t>
            </a:r>
          </a:p>
          <a:p>
            <a:pPr lvl="1"/>
            <a:r>
              <a:rPr lang="en-US" dirty="0" smtClean="0"/>
              <a:t>Meeting with elected officials</a:t>
            </a:r>
          </a:p>
          <a:p>
            <a:pPr lvl="1"/>
            <a:r>
              <a:rPr lang="en-US" dirty="0" smtClean="0"/>
              <a:t>Community based advocacy</a:t>
            </a:r>
          </a:p>
          <a:p>
            <a:pPr lvl="1"/>
            <a:r>
              <a:rPr lang="en-US" dirty="0" smtClean="0"/>
              <a:t>Candidate forums/presentations</a:t>
            </a:r>
          </a:p>
          <a:p>
            <a:pPr lvl="1"/>
            <a:r>
              <a:rPr lang="en-US" dirty="0" smtClean="0"/>
              <a:t>Involvement/monitory engagement for councils, commissions, regulatory agencies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6331475"/>
      </p:ext>
    </p:extLst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0"/>
            <a:ext cx="8620125" cy="5257800"/>
          </a:xfrm>
        </p:spPr>
        <p:txBody>
          <a:bodyPr/>
          <a:lstStyle/>
          <a:p>
            <a:r>
              <a:rPr lang="en-US" dirty="0" smtClean="0"/>
              <a:t>Invest examples</a:t>
            </a:r>
          </a:p>
          <a:p>
            <a:pPr lvl="1"/>
            <a:r>
              <a:rPr lang="en-US" dirty="0" smtClean="0"/>
              <a:t>Participation in soft dollar fundraising (</a:t>
            </a:r>
            <a:r>
              <a:rPr lang="en-US" dirty="0" err="1" smtClean="0"/>
              <a:t>corp</a:t>
            </a:r>
            <a:r>
              <a:rPr lang="en-US" dirty="0" smtClean="0"/>
              <a:t> ally program)</a:t>
            </a:r>
          </a:p>
          <a:p>
            <a:pPr lvl="1"/>
            <a:r>
              <a:rPr lang="en-US" dirty="0" smtClean="0"/>
              <a:t>Partnered fundraising (collaborative efforts with RPAC, local &amp; state associations)</a:t>
            </a:r>
          </a:p>
          <a:p>
            <a:pPr lvl="1"/>
            <a:r>
              <a:rPr lang="en-US" dirty="0" smtClean="0"/>
              <a:t>Major donor events</a:t>
            </a:r>
          </a:p>
          <a:p>
            <a:pPr lvl="1"/>
            <a:r>
              <a:rPr lang="en-US" dirty="0" smtClean="0"/>
              <a:t>Host Candidate fundraisers</a:t>
            </a:r>
          </a:p>
          <a:p>
            <a:pPr lvl="1"/>
            <a:r>
              <a:rPr lang="en-US" dirty="0" smtClean="0"/>
              <a:t>PAC fundraising activities</a:t>
            </a:r>
          </a:p>
          <a:p>
            <a:pPr lvl="1"/>
            <a:r>
              <a:rPr lang="en-US" dirty="0" smtClean="0"/>
              <a:t>Fundraising recognition programs</a:t>
            </a:r>
          </a:p>
          <a:p>
            <a:pPr lvl="1"/>
            <a:r>
              <a:rPr lang="en-US" dirty="0" smtClean="0"/>
              <a:t>Fundraising specialty programs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041719"/>
      </p:ext>
    </p:extLst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Consumer Outreach Changes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Advocacy will be deleted (covered in Vote, Act, Invest)</a:t>
            </a:r>
          </a:p>
          <a:p>
            <a:r>
              <a:rPr lang="en-US" dirty="0" smtClean="0"/>
              <a:t>Community Involvement &amp; Community Investment to be combined</a:t>
            </a:r>
          </a:p>
          <a:p>
            <a:r>
              <a:rPr lang="en-US" dirty="0" smtClean="0"/>
              <a:t>Must participate in at least two activities in “Voice of Real Estate” and “Community Involvement”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757000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Member Education Requirement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Associations must offer, promote, or provide access to at least one professional development opportunity for members each year.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15459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REALTOR® Safety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Associations are required to conduct or promote an annual REALTOR</a:t>
            </a:r>
            <a:r>
              <a:rPr lang="en-US" baseline="30000" dirty="0" smtClean="0"/>
              <a:t>®</a:t>
            </a:r>
            <a:r>
              <a:rPr lang="en-US" dirty="0" smtClean="0"/>
              <a:t> safety activity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9374204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Standards Purpose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Raise the bar for REALTOR</a:t>
            </a:r>
            <a:r>
              <a:rPr lang="en-US" baseline="30000" dirty="0" smtClean="0"/>
              <a:t>®</a:t>
            </a:r>
            <a:r>
              <a:rPr lang="en-US" dirty="0" smtClean="0"/>
              <a:t> associations and ensure high-quality information and service for all REALTORS</a:t>
            </a:r>
            <a:r>
              <a:rPr lang="en-US" baseline="30000" dirty="0" smtClean="0"/>
              <a:t>®</a:t>
            </a:r>
            <a:endParaRPr lang="en-US" baseline="30000" dirty="0"/>
          </a:p>
        </p:txBody>
      </p:sp>
    </p:spTree>
    <p:extLst>
      <p:ext uri="{BB962C8B-B14F-4D97-AF65-F5344CB8AC3E}">
        <p14:creationId xmlns:p14="http://schemas.microsoft.com/office/powerpoint/2010/main" val="197661965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Shared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the Core Standards, there is now more need for collaboration among local associations</a:t>
            </a:r>
          </a:p>
          <a:p>
            <a:r>
              <a:rPr lang="en-US" dirty="0" smtClean="0"/>
              <a:t>Mutually beneficial partnership to</a:t>
            </a:r>
            <a:r>
              <a:rPr lang="en-US" dirty="0"/>
              <a:t> enhance the level of service to all members and increase the association’s efficiency and productivity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354834331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Shared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Executive/Administrative Services (</a:t>
            </a:r>
            <a:r>
              <a:rPr lang="en-US" dirty="0" err="1" smtClean="0"/>
              <a:t>ie</a:t>
            </a:r>
            <a:r>
              <a:rPr lang="en-US" dirty="0" smtClean="0"/>
              <a:t>., accounting, bylaw upkeep, meeting management, etc.)</a:t>
            </a:r>
          </a:p>
          <a:p>
            <a:r>
              <a:rPr lang="en-US" dirty="0" smtClean="0"/>
              <a:t>Professional Standards Enforcement process</a:t>
            </a:r>
          </a:p>
          <a:p>
            <a:r>
              <a:rPr lang="en-US" dirty="0" smtClean="0"/>
              <a:t>Government Affairs Director</a:t>
            </a:r>
          </a:p>
          <a:p>
            <a:r>
              <a:rPr lang="en-US" dirty="0" smtClean="0"/>
              <a:t>MLS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427708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consider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</a:t>
            </a:r>
            <a:r>
              <a:rPr lang="en-US" dirty="0" smtClean="0"/>
              <a:t>services should </a:t>
            </a:r>
            <a:r>
              <a:rPr lang="en-US" dirty="0"/>
              <a:t>we be </a:t>
            </a:r>
            <a:r>
              <a:rPr lang="en-US" dirty="0" smtClean="0"/>
              <a:t>providing but </a:t>
            </a:r>
            <a:r>
              <a:rPr lang="en-US" dirty="0"/>
              <a:t>lack the resources</a:t>
            </a:r>
            <a:r>
              <a:rPr lang="en-US" dirty="0" smtClean="0"/>
              <a:t>?</a:t>
            </a:r>
          </a:p>
          <a:p>
            <a:r>
              <a:rPr lang="en-US" dirty="0" smtClean="0"/>
              <a:t>What activities are </a:t>
            </a:r>
            <a:r>
              <a:rPr lang="en-US" dirty="0"/>
              <a:t>best done by someone else</a:t>
            </a:r>
            <a:r>
              <a:rPr lang="en-US" dirty="0" smtClean="0"/>
              <a:t>?</a:t>
            </a:r>
          </a:p>
          <a:p>
            <a:r>
              <a:rPr lang="en-US" dirty="0" smtClean="0"/>
              <a:t> What services that </a:t>
            </a:r>
            <a:r>
              <a:rPr lang="en-US" dirty="0"/>
              <a:t>have a high value to the member </a:t>
            </a:r>
            <a:r>
              <a:rPr lang="en-US" dirty="0" smtClean="0"/>
              <a:t>would we offer if the </a:t>
            </a:r>
            <a:r>
              <a:rPr lang="en-US" dirty="0"/>
              <a:t>resources </a:t>
            </a:r>
            <a:r>
              <a:rPr lang="en-US" dirty="0" smtClean="0"/>
              <a:t>were </a:t>
            </a:r>
            <a:r>
              <a:rPr lang="en-US" dirty="0"/>
              <a:t>available?</a:t>
            </a:r>
          </a:p>
        </p:txBody>
      </p:sp>
    </p:spTree>
    <p:extLst>
      <p:ext uri="{BB962C8B-B14F-4D97-AF65-F5344CB8AC3E}">
        <p14:creationId xmlns:p14="http://schemas.microsoft.com/office/powerpoint/2010/main" val="1444155317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Ten Essential Member Services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Administrative Services </a:t>
            </a:r>
            <a:endParaRPr lang="en-US" dirty="0" smtClean="0"/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Communications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Education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Planning </a:t>
            </a:r>
            <a:r>
              <a:rPr lang="en-US" dirty="0"/>
              <a:t>and </a:t>
            </a:r>
            <a:r>
              <a:rPr lang="en-US" dirty="0" smtClean="0"/>
              <a:t>Financial Management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/>
              <a:t>Governance </a:t>
            </a:r>
            <a:r>
              <a:rPr lang="en-US" dirty="0"/>
              <a:t>and Leadership </a:t>
            </a:r>
            <a:r>
              <a:rPr lang="en-US" dirty="0" smtClean="0"/>
              <a:t>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3227402"/>
      </p:ext>
    </p:extLst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8620125" cy="4764088"/>
          </a:xfrm>
        </p:spPr>
        <p:txBody>
          <a:bodyPr/>
          <a:lstStyle/>
          <a:p>
            <a:pPr marL="514350" indent="-514350">
              <a:buAutoNum type="arabicPeriod" startAt="6"/>
            </a:pPr>
            <a:r>
              <a:rPr lang="en-US" dirty="0" smtClean="0"/>
              <a:t>Government </a:t>
            </a:r>
            <a:r>
              <a:rPr lang="en-US" dirty="0"/>
              <a:t>Advocacy, Political </a:t>
            </a:r>
            <a:r>
              <a:rPr lang="en-US" dirty="0" smtClean="0"/>
              <a:t>and</a:t>
            </a:r>
          </a:p>
          <a:p>
            <a:pPr marL="0" indent="0">
              <a:buNone/>
            </a:pPr>
            <a:r>
              <a:rPr lang="en-US" dirty="0" smtClean="0"/>
              <a:t>     Community </a:t>
            </a:r>
            <a:r>
              <a:rPr lang="en-US" dirty="0"/>
              <a:t>Involvement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MLS </a:t>
            </a:r>
            <a:r>
              <a:rPr lang="en-US" dirty="0"/>
              <a:t>and Real Estate Productivity </a:t>
            </a:r>
            <a:r>
              <a:rPr lang="en-US" dirty="0" smtClean="0"/>
              <a:t>Tools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Professional </a:t>
            </a:r>
            <a:r>
              <a:rPr lang="en-US" dirty="0"/>
              <a:t>Standards, Legal, and Member </a:t>
            </a:r>
            <a:r>
              <a:rPr lang="en-US" dirty="0" smtClean="0"/>
              <a:t>Policies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REALTOR</a:t>
            </a:r>
            <a:r>
              <a:rPr lang="en-US" baseline="30000" dirty="0"/>
              <a:t>®</a:t>
            </a:r>
            <a:r>
              <a:rPr lang="en-US" dirty="0"/>
              <a:t> Organization, Industry Relationships, and </a:t>
            </a:r>
            <a:r>
              <a:rPr lang="en-US" dirty="0" smtClean="0"/>
              <a:t>Networking</a:t>
            </a:r>
          </a:p>
          <a:p>
            <a:pPr marL="514350" indent="-514350">
              <a:buAutoNum type="arabicPeriod" startAt="7"/>
            </a:pPr>
            <a:r>
              <a:rPr lang="en-US" dirty="0" smtClean="0"/>
              <a:t>Technology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999726"/>
      </p:ext>
    </p:extLst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Identify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there are services that are lacking or not offered and another association can and will offer services, talk!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5476015"/>
      </p:ext>
    </p:extLst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Mergers (Chapters/Councils)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Why Merge?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purpose of an association merger is to join association resources in order to create a larger, stronger organization</a:t>
            </a:r>
          </a:p>
        </p:txBody>
      </p:sp>
    </p:spTree>
    <p:extLst>
      <p:ext uri="{BB962C8B-B14F-4D97-AF65-F5344CB8AC3E}">
        <p14:creationId xmlns:p14="http://schemas.microsoft.com/office/powerpoint/2010/main" val="357301508"/>
      </p:ext>
    </p:extLst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a merger?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Increase the association’s appeal to area Members, who in some cases would no longer be required to pay multiple association dues and service </a:t>
            </a:r>
            <a:r>
              <a:rPr lang="en-US" dirty="0" smtClean="0"/>
              <a:t>fees</a:t>
            </a:r>
          </a:p>
          <a:p>
            <a:r>
              <a:rPr lang="en-US" dirty="0" smtClean="0"/>
              <a:t>Reduce </a:t>
            </a:r>
            <a:r>
              <a:rPr lang="en-US" dirty="0"/>
              <a:t>the association’s direct costs (e.g., office buildings, staff salaries, duplicate services such as MLS, etc</a:t>
            </a:r>
            <a:r>
              <a:rPr lang="en-US" dirty="0" smtClean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325537693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609600"/>
            <a:ext cx="8620125" cy="5562600"/>
          </a:xfrm>
        </p:spPr>
        <p:txBody>
          <a:bodyPr/>
          <a:lstStyle/>
          <a:p>
            <a:r>
              <a:rPr lang="en-US" dirty="0" smtClean="0"/>
              <a:t>Enhance </a:t>
            </a:r>
            <a:r>
              <a:rPr lang="en-US" dirty="0"/>
              <a:t>the services provided to Members including additional educational offerings, more efficient and effective professional standards enforcement, and improved MLS systems (in some cases, resulting in a reduction of MLS fees). </a:t>
            </a:r>
            <a:endParaRPr lang="en-US" dirty="0" smtClean="0"/>
          </a:p>
          <a:p>
            <a:r>
              <a:rPr lang="en-US" dirty="0" smtClean="0"/>
              <a:t>Increase </a:t>
            </a:r>
            <a:r>
              <a:rPr lang="en-US" dirty="0"/>
              <a:t>the operating income for the association which may result in the hiring of a staff person to manage association operations and provide continuity from year to year. 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0581985"/>
      </p:ext>
    </p:extLst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stronger association can better sustain market fluctuations and can better cope with rising costs of </a:t>
            </a:r>
            <a:r>
              <a:rPr lang="en-US" dirty="0" smtClean="0"/>
              <a:t>operations</a:t>
            </a:r>
          </a:p>
          <a:p>
            <a:r>
              <a:rPr lang="en-US" dirty="0" smtClean="0"/>
              <a:t>One </a:t>
            </a:r>
            <a:r>
              <a:rPr lang="en-US" dirty="0"/>
              <a:t>larger, stronger association provides the opportunity for wider recognition within the community and organized real </a:t>
            </a:r>
            <a:r>
              <a:rPr lang="en-US" dirty="0" smtClean="0"/>
              <a:t>estate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97617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Categories of Standards</a:t>
            </a:r>
            <a:br>
              <a:rPr lang="en-US" dirty="0" smtClean="0"/>
            </a:br>
            <a:r>
              <a:rPr lang="en-US" dirty="0" smtClean="0"/>
              <a:t>First Cycle (2014-15)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 of Ethics</a:t>
            </a:r>
          </a:p>
          <a:p>
            <a:r>
              <a:rPr lang="en-US" dirty="0" smtClean="0"/>
              <a:t>Advocacy</a:t>
            </a:r>
          </a:p>
          <a:p>
            <a:r>
              <a:rPr lang="en-US" dirty="0" smtClean="0"/>
              <a:t>Consumer Outreach</a:t>
            </a:r>
          </a:p>
          <a:p>
            <a:r>
              <a:rPr lang="en-US" dirty="0" smtClean="0"/>
              <a:t>Unification efforts </a:t>
            </a:r>
          </a:p>
          <a:p>
            <a:r>
              <a:rPr lang="en-US" dirty="0" smtClean="0"/>
              <a:t>Technology</a:t>
            </a:r>
          </a:p>
          <a:p>
            <a:r>
              <a:rPr lang="en-US" dirty="0" smtClean="0"/>
              <a:t>Financial Solvency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387029"/>
      </p:ext>
    </p:extLst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Merger Analysis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the association:</a:t>
            </a:r>
          </a:p>
          <a:p>
            <a:pPr lvl="1"/>
            <a:r>
              <a:rPr lang="en-US" dirty="0" smtClean="0"/>
              <a:t>Sufficiently </a:t>
            </a:r>
            <a:r>
              <a:rPr lang="en-US" dirty="0"/>
              <a:t>represent REALTORS® and the industry before local and state legislative and regulatory bodies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Have </a:t>
            </a:r>
            <a:r>
              <a:rPr lang="en-US" dirty="0"/>
              <a:t>the resources to be financially viable</a:t>
            </a:r>
            <a:r>
              <a:rPr lang="en-US" dirty="0" smtClean="0"/>
              <a:t>?</a:t>
            </a:r>
          </a:p>
          <a:p>
            <a:pPr lvl="1"/>
            <a:r>
              <a:rPr lang="en-US" dirty="0" smtClean="0"/>
              <a:t>Participate </a:t>
            </a:r>
            <a:r>
              <a:rPr lang="en-US" dirty="0"/>
              <a:t>in REALTOR® Calls for Action, Broker Involvement Program and other REALTOR® advocacy efforts</a:t>
            </a:r>
            <a:r>
              <a:rPr lang="en-US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102216405"/>
      </p:ext>
    </p:extLst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Does the association:</a:t>
            </a:r>
          </a:p>
          <a:p>
            <a:pPr lvl="1"/>
            <a:r>
              <a:rPr lang="en-US" dirty="0"/>
              <a:t>Take full advantage of the programs and services available from the State and National Associations?</a:t>
            </a:r>
          </a:p>
          <a:p>
            <a:pPr lvl="1"/>
            <a:r>
              <a:rPr lang="en-US" dirty="0"/>
              <a:t>Maintain complete, accurate, and ongoing membership, financial and legal records?</a:t>
            </a:r>
          </a:p>
          <a:p>
            <a:pPr lvl="1"/>
            <a:r>
              <a:rPr lang="en-US" dirty="0"/>
              <a:t>Have a Strategic Plan with a road map for the future? 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30897"/>
      </p:ext>
    </p:extLst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Chapter or Council Option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Chapter/Council?</a:t>
            </a:r>
          </a:p>
          <a:p>
            <a:pPr lvl="1"/>
            <a:r>
              <a:rPr lang="en-US" dirty="0"/>
              <a:t>A chapter is a subunit of an existing, chartered local association of REALTORS®, with that association of REALTORS® being the only chartered (or recognized) </a:t>
            </a:r>
            <a:r>
              <a:rPr lang="en-US" dirty="0" smtClean="0"/>
              <a:t>entity. </a:t>
            </a:r>
            <a:r>
              <a:rPr lang="en-US" dirty="0"/>
              <a:t>A chapter may also be a subunit of a state association, but the geographic area formerly held by that chapter would be unassigned. </a:t>
            </a:r>
          </a:p>
        </p:txBody>
      </p:sp>
    </p:spTree>
    <p:extLst>
      <p:ext uri="{BB962C8B-B14F-4D97-AF65-F5344CB8AC3E}">
        <p14:creationId xmlns:p14="http://schemas.microsoft.com/office/powerpoint/2010/main" val="1617023505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Merger Considerations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937" y="1295400"/>
            <a:ext cx="8620125" cy="4953000"/>
          </a:xfrm>
        </p:spPr>
        <p:txBody>
          <a:bodyPr/>
          <a:lstStyle/>
          <a:p>
            <a:r>
              <a:rPr lang="en-US" dirty="0" smtClean="0"/>
              <a:t>Financial</a:t>
            </a:r>
          </a:p>
          <a:p>
            <a:r>
              <a:rPr lang="en-US" dirty="0" smtClean="0"/>
              <a:t>Legal (recommend each association has own counsel)</a:t>
            </a:r>
          </a:p>
          <a:p>
            <a:r>
              <a:rPr lang="en-US" dirty="0" smtClean="0"/>
              <a:t>Merger Agreement</a:t>
            </a:r>
          </a:p>
          <a:p>
            <a:r>
              <a:rPr lang="en-US" dirty="0" smtClean="0"/>
              <a:t>Name of New Association (and chapter if one)</a:t>
            </a:r>
          </a:p>
          <a:p>
            <a:r>
              <a:rPr lang="en-US" dirty="0" smtClean="0"/>
              <a:t>Composition of new BOD</a:t>
            </a:r>
          </a:p>
          <a:p>
            <a:r>
              <a:rPr lang="en-US" dirty="0" smtClean="0"/>
              <a:t>Approval process (both associations and NAR)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3411475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structure?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1937" y="1295400"/>
            <a:ext cx="8620125" cy="5105400"/>
          </a:xfrm>
        </p:spPr>
        <p:txBody>
          <a:bodyPr/>
          <a:lstStyle/>
          <a:p>
            <a:r>
              <a:rPr lang="en-US" dirty="0"/>
              <a:t>The structure, as well as the privileges and responsibilities </a:t>
            </a:r>
            <a:r>
              <a:rPr lang="en-US" dirty="0" smtClean="0"/>
              <a:t>of </a:t>
            </a:r>
            <a:r>
              <a:rPr lang="en-US" dirty="0"/>
              <a:t>a chapter are determined locally </a:t>
            </a:r>
            <a:r>
              <a:rPr lang="en-US" dirty="0" smtClean="0"/>
              <a:t>as </a:t>
            </a:r>
            <a:r>
              <a:rPr lang="en-US" dirty="0"/>
              <a:t>part of the merger </a:t>
            </a:r>
            <a:r>
              <a:rPr lang="en-US" dirty="0" smtClean="0"/>
              <a:t>negotiations </a:t>
            </a:r>
          </a:p>
          <a:p>
            <a:r>
              <a:rPr lang="en-US" dirty="0" smtClean="0"/>
              <a:t>Responsibilities should be </a:t>
            </a:r>
            <a:r>
              <a:rPr lang="en-US" dirty="0"/>
              <a:t>spelled out with specificity in the "parent" association's </a:t>
            </a:r>
            <a:r>
              <a:rPr lang="en-US" dirty="0" smtClean="0"/>
              <a:t>bylaws/governing documents</a:t>
            </a:r>
          </a:p>
          <a:p>
            <a:r>
              <a:rPr lang="en-US" dirty="0" smtClean="0"/>
              <a:t>Use </a:t>
            </a:r>
            <a:r>
              <a:rPr lang="en-US" dirty="0"/>
              <a:t>of the term REALTOR® in a chapter's name must be in connection with the parent organization (e.g. the XYZ Chapter of the ABC Association of REALTORS®).</a:t>
            </a:r>
          </a:p>
        </p:txBody>
      </p:sp>
    </p:spTree>
    <p:extLst>
      <p:ext uri="{BB962C8B-B14F-4D97-AF65-F5344CB8AC3E}">
        <p14:creationId xmlns:p14="http://schemas.microsoft.com/office/powerpoint/2010/main" val="3045964748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from first cycle?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Started with 1,355 local associations</a:t>
            </a:r>
          </a:p>
          <a:p>
            <a:r>
              <a:rPr lang="en-US" dirty="0" smtClean="0"/>
              <a:t>85 Mergers involving 194 locals</a:t>
            </a:r>
          </a:p>
          <a:p>
            <a:r>
              <a:rPr lang="en-US" dirty="0" smtClean="0"/>
              <a:t>108 of the 194 voluntarily surrendered their charters</a:t>
            </a:r>
          </a:p>
          <a:p>
            <a:r>
              <a:rPr lang="en-US" dirty="0" smtClean="0"/>
              <a:t>27 locals voluntarily surrendered their charter with no merger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6128675"/>
      </p:ext>
    </p:extLst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16 locals had their charters revoked by NAR BOD</a:t>
            </a:r>
          </a:p>
          <a:p>
            <a:r>
              <a:rPr lang="en-US" dirty="0" smtClean="0"/>
              <a:t>Currently, there are 1,204 local associations (11% or 151 less than when Core Standards was adopted)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8097221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Arizona Results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merger in 2014 (La Paz merged with Lake Havasu)</a:t>
            </a:r>
          </a:p>
          <a:p>
            <a:r>
              <a:rPr lang="en-US" dirty="0" smtClean="0"/>
              <a:t>One voluntary surrender of charter (Graham/Greenlee) in 2015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8909573"/>
      </p:ext>
    </p:extLst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2 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won’t know full national results until after NAR BOD meetings in November</a:t>
            </a:r>
          </a:p>
          <a:p>
            <a:r>
              <a:rPr lang="en-US" dirty="0" smtClean="0"/>
              <a:t>To date, it looks like all AZ associations will comply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71074127"/>
      </p:ext>
    </p:extLst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Challenging Standards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#14, </a:t>
            </a:r>
            <a:r>
              <a:rPr lang="en-US" dirty="0"/>
              <a:t>Every association shall demonstrate advocacy </a:t>
            </a:r>
            <a:r>
              <a:rPr lang="en-US" dirty="0" smtClean="0"/>
              <a:t>engagement</a:t>
            </a:r>
            <a:r>
              <a:rPr lang="en-US" dirty="0"/>
              <a:t> </a:t>
            </a:r>
            <a:r>
              <a:rPr lang="en-US" dirty="0" smtClean="0"/>
              <a:t>(REALTOR</a:t>
            </a:r>
            <a:r>
              <a:rPr lang="en-US" baseline="30000" dirty="0" smtClean="0"/>
              <a:t>®</a:t>
            </a:r>
            <a:r>
              <a:rPr lang="en-US" dirty="0" smtClean="0"/>
              <a:t> Party program implementation)</a:t>
            </a:r>
          </a:p>
          <a:p>
            <a:r>
              <a:rPr lang="en-US" dirty="0" smtClean="0"/>
              <a:t>Consumer Outreach:  Voice of Real Estate and Community Involvement</a:t>
            </a:r>
          </a:p>
          <a:p>
            <a:r>
              <a:rPr lang="en-US" dirty="0" smtClean="0"/>
              <a:t>Financial Solvency (audit, review or compilation) costs 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1399059"/>
      </p:ext>
    </p:extLst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Cycle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Will now be on a calendar year (January 1 to December 31)</a:t>
            </a:r>
          </a:p>
          <a:p>
            <a:r>
              <a:rPr lang="en-US" dirty="0" smtClean="0"/>
              <a:t>Cycle 3 will be an 18 month cycle (July 1, 2016 to December 31, 2017)</a:t>
            </a:r>
          </a:p>
          <a:p>
            <a:r>
              <a:rPr lang="en-US" dirty="0" smtClean="0"/>
              <a:t>Merger grants available to first 25  merged association in 3</a:t>
            </a:r>
            <a:r>
              <a:rPr lang="en-US" baseline="30000" dirty="0" smtClean="0"/>
              <a:t>rd</a:t>
            </a:r>
            <a:r>
              <a:rPr lang="en-US" dirty="0" smtClean="0"/>
              <a:t>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7873658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Branding Template">
  <a:themeElements>
    <a:clrScheme name="Branding Templat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randin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randing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anding 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anding 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anding 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anding 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randing 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anding 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anding 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anding 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anding 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anding 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randing 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WPAR" id="{7CFA69D9-3E0D-4C8B-A1EC-4C49E16D8F4F}" vid="{A6C45396-4E41-472C-AA1F-5FAD4BAA151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WPAR</Template>
  <TotalTime>1</TotalTime>
  <Words>1158</Words>
  <Application>Microsoft Office PowerPoint</Application>
  <PresentationFormat>On-screen Show (4:3)</PresentationFormat>
  <Paragraphs>142</Paragraphs>
  <Slides>34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6" baseType="lpstr">
      <vt:lpstr>Arial</vt:lpstr>
      <vt:lpstr>Branding Template</vt:lpstr>
      <vt:lpstr>PowerPoint Presentation</vt:lpstr>
      <vt:lpstr>Core Standards Purpose</vt:lpstr>
      <vt:lpstr>Categories of Standards First Cycle (2014-15)</vt:lpstr>
      <vt:lpstr>Results from first cycle?</vt:lpstr>
      <vt:lpstr>More Results</vt:lpstr>
      <vt:lpstr>Arizona Results </vt:lpstr>
      <vt:lpstr>Cycle 2 Results</vt:lpstr>
      <vt:lpstr>Most Challenging Standards</vt:lpstr>
      <vt:lpstr>Cycle 3</vt:lpstr>
      <vt:lpstr>New Standards for Cycle 3</vt:lpstr>
      <vt:lpstr>More New Requirements</vt:lpstr>
      <vt:lpstr>Still more . . .</vt:lpstr>
      <vt:lpstr>Increased Advocacy Requirements</vt:lpstr>
      <vt:lpstr>Must complete two initiatives in each Vote, Act, Invest categories</vt:lpstr>
      <vt:lpstr>PowerPoint Presentation</vt:lpstr>
      <vt:lpstr>PowerPoint Presentation</vt:lpstr>
      <vt:lpstr>Consumer Outreach Changes</vt:lpstr>
      <vt:lpstr>New Member Education Requirement</vt:lpstr>
      <vt:lpstr>REALTOR® Safety</vt:lpstr>
      <vt:lpstr>Shared Services</vt:lpstr>
      <vt:lpstr>Most Shared Services</vt:lpstr>
      <vt:lpstr>Questions to consider</vt:lpstr>
      <vt:lpstr>Ten Essential Member Services</vt:lpstr>
      <vt:lpstr>PowerPoint Presentation</vt:lpstr>
      <vt:lpstr>Identify </vt:lpstr>
      <vt:lpstr>Mergers (Chapters/Councils)</vt:lpstr>
      <vt:lpstr>Benefits of a merger?</vt:lpstr>
      <vt:lpstr>PowerPoint Presentation</vt:lpstr>
      <vt:lpstr>PowerPoint Presentation</vt:lpstr>
      <vt:lpstr>Merger Analysis Questions</vt:lpstr>
      <vt:lpstr>More questions</vt:lpstr>
      <vt:lpstr>Chapter or Council Option</vt:lpstr>
      <vt:lpstr>Final Merger Considerations</vt:lpstr>
      <vt:lpstr>What is the structure?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Monica Schulik</dc:creator>
  <cp:lastModifiedBy>Monica Schulik</cp:lastModifiedBy>
  <cp:revision>1</cp:revision>
  <cp:lastPrinted>2016-06-16T14:11:30Z</cp:lastPrinted>
  <dcterms:created xsi:type="dcterms:W3CDTF">2016-07-13T15:12:44Z</dcterms:created>
  <dcterms:modified xsi:type="dcterms:W3CDTF">2016-07-13T15:14:04Z</dcterms:modified>
</cp:coreProperties>
</file>