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62" r:id="rId2"/>
    <p:sldMasterId id="2147483775" r:id="rId3"/>
    <p:sldMasterId id="2147483788" r:id="rId4"/>
    <p:sldMasterId id="2147483801" r:id="rId5"/>
    <p:sldMasterId id="2147483814" r:id="rId6"/>
    <p:sldMasterId id="2147483827" r:id="rId7"/>
    <p:sldMasterId id="2147483840" r:id="rId8"/>
    <p:sldMasterId id="2147483853" r:id="rId9"/>
    <p:sldMasterId id="2147483866" r:id="rId10"/>
    <p:sldMasterId id="2147483879" r:id="rId11"/>
    <p:sldMasterId id="2147483892" r:id="rId12"/>
    <p:sldMasterId id="2147483905" r:id="rId13"/>
    <p:sldMasterId id="2147483918" r:id="rId14"/>
  </p:sldMasterIdLst>
  <p:notesMasterIdLst>
    <p:notesMasterId r:id="rId55"/>
  </p:notesMasterIdLst>
  <p:handoutMasterIdLst>
    <p:handoutMasterId r:id="rId56"/>
  </p:handoutMasterIdLst>
  <p:sldIdLst>
    <p:sldId id="257" r:id="rId15"/>
    <p:sldId id="296" r:id="rId16"/>
    <p:sldId id="292" r:id="rId17"/>
    <p:sldId id="310" r:id="rId18"/>
    <p:sldId id="309" r:id="rId19"/>
    <p:sldId id="281" r:id="rId20"/>
    <p:sldId id="304" r:id="rId21"/>
    <p:sldId id="260" r:id="rId22"/>
    <p:sldId id="293" r:id="rId23"/>
    <p:sldId id="305" r:id="rId24"/>
    <p:sldId id="306" r:id="rId25"/>
    <p:sldId id="302" r:id="rId26"/>
    <p:sldId id="307" r:id="rId27"/>
    <p:sldId id="283" r:id="rId28"/>
    <p:sldId id="264" r:id="rId29"/>
    <p:sldId id="294" r:id="rId30"/>
    <p:sldId id="298" r:id="rId31"/>
    <p:sldId id="265" r:id="rId32"/>
    <p:sldId id="295" r:id="rId33"/>
    <p:sldId id="268" r:id="rId34"/>
    <p:sldId id="297" r:id="rId35"/>
    <p:sldId id="303" r:id="rId36"/>
    <p:sldId id="274" r:id="rId37"/>
    <p:sldId id="289" r:id="rId38"/>
    <p:sldId id="278" r:id="rId39"/>
    <p:sldId id="279" r:id="rId40"/>
    <p:sldId id="300" r:id="rId41"/>
    <p:sldId id="301" r:id="rId42"/>
    <p:sldId id="285" r:id="rId43"/>
    <p:sldId id="286" r:id="rId44"/>
    <p:sldId id="288" r:id="rId45"/>
    <p:sldId id="308" r:id="rId46"/>
    <p:sldId id="290" r:id="rId47"/>
    <p:sldId id="311" r:id="rId48"/>
    <p:sldId id="259" r:id="rId49"/>
    <p:sldId id="269" r:id="rId50"/>
    <p:sldId id="276" r:id="rId51"/>
    <p:sldId id="261" r:id="rId52"/>
    <p:sldId id="258" r:id="rId53"/>
    <p:sldId id="299" r:id="rId5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0099"/>
    <a:srgbClr val="FFCC00"/>
    <a:srgbClr val="CCECFF"/>
    <a:srgbClr val="4D4D4D"/>
    <a:srgbClr val="777777"/>
    <a:srgbClr val="4BBEE7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65" autoAdjust="0"/>
    <p:restoredTop sz="94717" autoAdjust="0"/>
  </p:normalViewPr>
  <p:slideViewPr>
    <p:cSldViewPr>
      <p:cViewPr varScale="1">
        <p:scale>
          <a:sx n="89" d="100"/>
          <a:sy n="89" d="100"/>
        </p:scale>
        <p:origin x="1291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7" tIns="47424" rIns="94847" bIns="47424" numCol="1" anchor="t" anchorCtr="0" compatLnSpc="1">
            <a:prstTxWarp prst="textNoShape">
              <a:avLst/>
            </a:prstTxWarp>
          </a:bodyPr>
          <a:lstStyle>
            <a:lvl1pPr defTabSz="961077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749" y="0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7" tIns="47424" rIns="94847" bIns="47424" numCol="1" anchor="t" anchorCtr="0" compatLnSpc="1">
            <a:prstTxWarp prst="textNoShape">
              <a:avLst/>
            </a:prstTxWarp>
          </a:bodyPr>
          <a:lstStyle>
            <a:lvl1pPr algn="r" defTabSz="961077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173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7" tIns="47424" rIns="94847" bIns="47424" numCol="1" anchor="b" anchorCtr="0" compatLnSpc="1">
            <a:prstTxWarp prst="textNoShape">
              <a:avLst/>
            </a:prstTxWarp>
          </a:bodyPr>
          <a:lstStyle>
            <a:lvl1pPr defTabSz="961077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2749" y="9119173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47" tIns="47424" rIns="94847" bIns="47424" numCol="1" anchor="b" anchorCtr="0" compatLnSpc="1">
            <a:prstTxWarp prst="textNoShape">
              <a:avLst/>
            </a:prstTxWarp>
          </a:bodyPr>
          <a:lstStyle>
            <a:lvl1pPr algn="r" defTabSz="961077">
              <a:defRPr sz="1300"/>
            </a:lvl1pPr>
          </a:lstStyle>
          <a:p>
            <a:pPr>
              <a:defRPr/>
            </a:pPr>
            <a:fld id="{F9961D29-3348-4144-B043-50C56FC9B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9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>
            <a:lvl1pPr defTabSz="966056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749" y="0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>
            <a:lvl1pPr algn="r" defTabSz="966056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363" y="4561226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6" rIns="96649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173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6" rIns="96649" bIns="48326" numCol="1" anchor="b" anchorCtr="0" compatLnSpc="1">
            <a:prstTxWarp prst="textNoShape">
              <a:avLst/>
            </a:prstTxWarp>
          </a:bodyPr>
          <a:lstStyle>
            <a:lvl1pPr defTabSz="966056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749" y="9119173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49" tIns="48326" rIns="96649" bIns="48326" numCol="1" anchor="b" anchorCtr="0" compatLnSpc="1">
            <a:prstTxWarp prst="textNoShape">
              <a:avLst/>
            </a:prstTxWarp>
          </a:bodyPr>
          <a:lstStyle>
            <a:lvl1pPr algn="r" defTabSz="966056">
              <a:defRPr sz="1300"/>
            </a:lvl1pPr>
          </a:lstStyle>
          <a:p>
            <a:pPr>
              <a:defRPr/>
            </a:pPr>
            <a:fld id="{7FA84579-2BE0-4D44-AFE9-7FD706A162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967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Leadership</a:t>
            </a:r>
            <a:r>
              <a:rPr lang="en-US" baseline="0" dirty="0" smtClean="0"/>
              <a:t> Conference - BOD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83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Importance of Responding to CFA – RAPAC return</a:t>
            </a:r>
            <a:r>
              <a:rPr lang="en-US" baseline="0" dirty="0" smtClean="0"/>
              <a:t> on investment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02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Legislative Policies – unlicensed assistants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68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Working with locals to raise</a:t>
            </a:r>
            <a:r>
              <a:rPr lang="en-US" baseline="0" dirty="0" smtClean="0"/>
              <a:t> the bar.  New certification program </a:t>
            </a:r>
            <a:r>
              <a:rPr lang="en-US" baseline="0" dirty="0" err="1" smtClean="0"/>
              <a:t>CRPM</a:t>
            </a:r>
            <a:r>
              <a:rPr lang="en-US" baseline="0" dirty="0" smtClean="0"/>
              <a:t> – Property Management - Sue Flucke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07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F2120-7F97-4E52-A053-7A95BACA8799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9024" indent="-239024" eaLnBrk="1" hangingPunct="1"/>
            <a:endParaRPr 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35953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F4B0F-37C5-4D41-A892-BF06AE82C990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244" indent="-228244" eaLnBrk="1" hangingPunct="1"/>
            <a:r>
              <a:rPr lang="en-US" sz="1600" dirty="0" smtClean="0"/>
              <a:t>Emphasize MLS connect – need for </a:t>
            </a:r>
            <a:r>
              <a:rPr lang="en-US" sz="1600" dirty="0" err="1" smtClean="0"/>
              <a:t>licence</a:t>
            </a:r>
            <a:r>
              <a:rPr lang="en-US" sz="1600" dirty="0" smtClean="0"/>
              <a:t> number on contract.  Tech</a:t>
            </a:r>
            <a:r>
              <a:rPr lang="en-US" sz="1600" baseline="0" dirty="0" smtClean="0"/>
              <a:t> Help Line – 2 year trial.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1497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3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Hotline/Articles</a:t>
            </a:r>
            <a:r>
              <a:rPr lang="en-US" baseline="0" dirty="0" smtClean="0"/>
              <a:t> and Advisories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56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ADRE – Rules Package – SPS Revisions – Focus on Teams/unlicensed assistants/Property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52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ASAP Program – how it can</a:t>
            </a:r>
            <a:r>
              <a:rPr lang="en-US" baseline="0" dirty="0" smtClean="0"/>
              <a:t> to be and how it works.  Paula M.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019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Community Out</a:t>
            </a:r>
            <a:r>
              <a:rPr lang="en-US" baseline="0" dirty="0" smtClean="0"/>
              <a:t> reach awards &amp; Foundation Grants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979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TRID</a:t>
            </a:r>
            <a:r>
              <a:rPr lang="en-US" dirty="0" smtClean="0"/>
              <a:t> Changes – new forms - education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69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Professional Standards</a:t>
            </a:r>
            <a:r>
              <a:rPr lang="en-US" baseline="0" dirty="0" smtClean="0"/>
              <a:t> stats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84579-2BE0-4D44-AFE9-7FD706A1623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24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45820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1189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49828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5487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0702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58512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1366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5680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78178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1285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9707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9939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2781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8806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7777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8092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0506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89042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9763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32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137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87003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6902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2744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6324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6924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1679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3676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66891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274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74929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0900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17093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0567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524952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79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3790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5636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9381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8073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70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61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5022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33158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4003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3279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1853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82518569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96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7171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6627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6657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2547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0331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8305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20827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235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8500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254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98712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705097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25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3070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20564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92882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72862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191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1627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5312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702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55208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8281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424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6784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3057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507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 sz="3600" b="1" i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1236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120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5893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8597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10071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31562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5615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5331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0369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749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0429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92891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122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7547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9632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4630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9434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06720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8708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834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3327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1964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9460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5200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3991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6282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81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7874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0032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61926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6245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0491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2025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7423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38462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744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3830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4408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4501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7532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4530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978291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58663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4178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311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9289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4981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8733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7066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436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7158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75564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8810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355718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0405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4030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65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0645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6949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158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6833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457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3283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3845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3796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4631827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3196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5133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4379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988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5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7808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8564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4130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5486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44122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39079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453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14254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89480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740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REAL</a:t>
            </a:r>
            <a:r>
              <a:rPr lang="en-US" sz="1200" dirty="0">
                <a:solidFill>
                  <a:schemeClr val="bg1"/>
                </a:solidFill>
              </a:rPr>
              <a:t> SOLUTIONS.  REALTOR</a:t>
            </a:r>
            <a:r>
              <a:rPr lang="en-US" sz="1200" baseline="30000" dirty="0">
                <a:solidFill>
                  <a:schemeClr val="bg1"/>
                </a:solidFill>
              </a:rPr>
              <a:t>®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SUCCESS</a:t>
            </a:r>
            <a:endParaRPr lang="en-US" sz="1200" b="1" baseline="30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chemeClr val="bg1"/>
                </a:solidFill>
                <a:cs typeface="Arial" charset="0"/>
              </a:rPr>
              <a:t>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2542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41013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46291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16401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22949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53574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80635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45667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9027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31872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27006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91240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</a:rPr>
              <a:t>REAL</a:t>
            </a:r>
            <a:r>
              <a:rPr lang="en-US" sz="1200" dirty="0">
                <a:solidFill>
                  <a:srgbClr val="FFFFFF"/>
                </a:solidFill>
              </a:rPr>
              <a:t> SOLUTIONS.  REALTOR</a:t>
            </a:r>
            <a:r>
              <a:rPr lang="en-US" sz="1200" baseline="30000" dirty="0">
                <a:solidFill>
                  <a:srgbClr val="FFFFFF"/>
                </a:solidFill>
              </a:rPr>
              <a:t>®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b="1" dirty="0">
                <a:solidFill>
                  <a:srgbClr val="FFFFFF"/>
                </a:solidFill>
              </a:rPr>
              <a:t>SUCCESS</a:t>
            </a:r>
            <a:endParaRPr lang="en-US" sz="1200" b="1" baseline="30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rgbClr val="FFFFFF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rgbClr val="FFFFFF"/>
                </a:solidFill>
                <a:cs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17271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2781" y="838200"/>
            <a:ext cx="914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Arizona REALTORS</a:t>
            </a:r>
            <a:r>
              <a:rPr lang="en-US" sz="4050" b="1" i="1" baseline="30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®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828800"/>
            <a:ext cx="914400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ACCOMPLISHMENTS</a:t>
            </a:r>
            <a:endParaRPr lang="en-US" sz="495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885356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Tools Support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4601" y="1500257"/>
            <a:ext cx="3169337" cy="286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738388"/>
            <a:ext cx="4259949" cy="259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33" y="1295400"/>
            <a:ext cx="3100738" cy="4042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3106919"/>
            <a:ext cx="3403136" cy="334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342140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175" y="196107"/>
            <a:ext cx="8229600" cy="685800"/>
          </a:xfrm>
        </p:spPr>
        <p:txBody>
          <a:bodyPr/>
          <a:lstStyle/>
          <a:p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2800" b="1" i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Political Advocacy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7175" y="457200"/>
            <a:ext cx="4233863" cy="5907088"/>
          </a:xfrm>
        </p:spPr>
        <p:txBody>
          <a:bodyPr/>
          <a:lstStyle/>
          <a:p>
            <a:pPr>
              <a:buNone/>
            </a:pPr>
            <a:endParaRPr lang="en-US" sz="2000" b="1" dirty="0" smtClean="0">
              <a:solidFill>
                <a:srgbClr val="990000"/>
              </a:solidFill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990000"/>
                </a:solidFill>
              </a:rPr>
              <a:t>REALTORS</a:t>
            </a:r>
            <a:r>
              <a:rPr lang="en-US" sz="2000" b="1" baseline="30000" dirty="0" smtClean="0">
                <a:solidFill>
                  <a:srgbClr val="990000"/>
                </a:solidFill>
              </a:rPr>
              <a:t>®</a:t>
            </a:r>
            <a:r>
              <a:rPr lang="en-US" sz="2000" b="1" dirty="0" smtClean="0">
                <a:solidFill>
                  <a:srgbClr val="990000"/>
                </a:solidFill>
              </a:rPr>
              <a:t> of Arizona Political Action Committee (RAPAC)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3438" y="457200"/>
            <a:ext cx="4500562" cy="5907088"/>
          </a:xfrm>
        </p:spPr>
        <p:txBody>
          <a:bodyPr/>
          <a:lstStyle/>
          <a:p>
            <a:pPr>
              <a:buNone/>
            </a:pPr>
            <a:endParaRPr lang="en-US" sz="2000" b="1" dirty="0" smtClean="0">
              <a:solidFill>
                <a:srgbClr val="990000"/>
              </a:solidFill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990000"/>
                </a:solidFill>
              </a:rPr>
              <a:t>REALTORS</a:t>
            </a:r>
            <a:r>
              <a:rPr lang="en-US" sz="2000" b="1" baseline="30000" dirty="0" smtClean="0">
                <a:solidFill>
                  <a:srgbClr val="990000"/>
                </a:solidFill>
              </a:rPr>
              <a:t>®</a:t>
            </a:r>
            <a:r>
              <a:rPr lang="en-US" sz="2000" b="1" dirty="0" smtClean="0">
                <a:solidFill>
                  <a:srgbClr val="990000"/>
                </a:solidFill>
              </a:rPr>
              <a:t> Issues Mobilization Committee (RIMC)</a:t>
            </a:r>
          </a:p>
          <a:p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8" name="Picture 7" descr="AAR Sen  Flak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600200"/>
            <a:ext cx="371475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600200"/>
            <a:ext cx="37338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Congresswoman and Exc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38400" y="4114800"/>
            <a:ext cx="40386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zca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0400" y="2971800"/>
            <a:ext cx="2528047" cy="14325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9888426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Management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37338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209800"/>
            <a:ext cx="2438400" cy="315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324600" y="2590800"/>
            <a:ext cx="2351258" cy="3278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7200" y="3352800"/>
            <a:ext cx="2286000" cy="283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1" y="3886200"/>
            <a:ext cx="1981200" cy="2495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576808" y="3140736"/>
            <a:ext cx="3037383" cy="32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43203"/>
      </p:ext>
    </p:extLst>
  </p:cSld>
  <p:clrMapOvr>
    <a:masterClrMapping/>
  </p:clrMapOvr>
  <p:transition advTm="2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70000"/>
          </a:xfrm>
        </p:spPr>
        <p:txBody>
          <a:bodyPr/>
          <a:lstStyle/>
          <a:p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b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Regulatory Advocacy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1600"/>
            <a:ext cx="870585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81400"/>
            <a:ext cx="8658225" cy="10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876800"/>
            <a:ext cx="3109913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105400"/>
            <a:ext cx="35131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9400" y="2590800"/>
            <a:ext cx="23241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4508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REALTORS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Protecting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524000"/>
            <a:ext cx="2666999" cy="411480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dirty="0" smtClean="0"/>
              <a:t>Passed </a:t>
            </a:r>
            <a:r>
              <a:rPr lang="en-US" dirty="0"/>
              <a:t>legislation to prohibit </a:t>
            </a:r>
            <a:r>
              <a:rPr lang="en-US" dirty="0" smtClean="0"/>
              <a:t>cities and </a:t>
            </a:r>
            <a:r>
              <a:rPr lang="en-US" dirty="0"/>
              <a:t>towns from </a:t>
            </a:r>
            <a:r>
              <a:rPr lang="en-US" dirty="0" smtClean="0"/>
              <a:t>requiring real estate brokers </a:t>
            </a:r>
            <a:r>
              <a:rPr lang="en-US" dirty="0"/>
              <a:t>or </a:t>
            </a:r>
            <a:r>
              <a:rPr lang="en-US" dirty="0" smtClean="0"/>
              <a:t>salespersons to obtain additional business </a:t>
            </a:r>
            <a:r>
              <a:rPr lang="en-US" dirty="0"/>
              <a:t>licenses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42" y="1744408"/>
            <a:ext cx="6439458" cy="2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187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AARonline.com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896225" cy="5678488"/>
          </a:xfrm>
        </p:spPr>
        <p:txBody>
          <a:bodyPr/>
          <a:lstStyle/>
          <a:p>
            <a:r>
              <a:rPr lang="en-US" dirty="0" smtClean="0">
                <a:effectLst/>
                <a:cs typeface="Times New Roman" panose="02020603050405020304" pitchFamily="18" charset="0"/>
              </a:rPr>
              <a:t>Improved the AARonline.com website search capability, updated Subscription system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809" y="3276600"/>
            <a:ext cx="3515133" cy="27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155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73" y="1173144"/>
            <a:ext cx="3044512" cy="332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Promoting REALTOR</a:t>
            </a:r>
            <a:r>
              <a:rPr lang="en-US" b="1" i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®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Value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610" y="1399652"/>
            <a:ext cx="3619814" cy="1409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092502"/>
            <a:ext cx="2004234" cy="1501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894" y="4876800"/>
            <a:ext cx="3574090" cy="1356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161" y="2918822"/>
            <a:ext cx="1188823" cy="15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" y="3934488"/>
            <a:ext cx="3581400" cy="25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35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98060"/>
            <a:ext cx="4800600" cy="12740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AEDEF">
                    <a:lumMod val="50000"/>
                  </a:srgbClr>
                </a:solidFill>
              </a:rPr>
              <a:t>Arizona REALTORS</a:t>
            </a:r>
            <a:r>
              <a:rPr lang="en-US" baseline="30000" dirty="0">
                <a:solidFill>
                  <a:srgbClr val="DAEDEF">
                    <a:lumMod val="50000"/>
                  </a:srgbClr>
                </a:solidFill>
              </a:rPr>
              <a:t>®</a:t>
            </a:r>
            <a:r>
              <a:rPr lang="en-US" dirty="0">
                <a:solidFill>
                  <a:srgbClr val="DAEDEF">
                    <a:lumMod val="50000"/>
                  </a:srgbClr>
                </a:solidFill>
              </a:rPr>
              <a:t/>
            </a:r>
            <a:br>
              <a:rPr lang="en-US" dirty="0">
                <a:solidFill>
                  <a:srgbClr val="DAEDEF">
                    <a:lumMod val="50000"/>
                  </a:srgbClr>
                </a:solidFill>
              </a:rPr>
            </a:br>
            <a:r>
              <a:rPr lang="en-US" dirty="0" smtClean="0">
                <a:solidFill>
                  <a:srgbClr val="DAEDEF">
                    <a:lumMod val="50000"/>
                  </a:srgbClr>
                </a:solidFill>
              </a:rPr>
              <a:t>Agent Safety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190" y="4267200"/>
            <a:ext cx="2809019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373" y="3352800"/>
            <a:ext cx="4285453" cy="2514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413065"/>
            <a:ext cx="82006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800" b="1" kern="0" dirty="0">
                <a:solidFill>
                  <a:srgbClr val="DAEDEF">
                    <a:lumMod val="50000"/>
                  </a:srgbClr>
                </a:solidFill>
                <a:latin typeface="Arial"/>
              </a:rPr>
              <a:t>Created and launched ASAP, a text based alert program formed as a means to notify Arizona REALTORS</a:t>
            </a:r>
            <a:r>
              <a:rPr lang="en-US" sz="2800" b="1" kern="0" baseline="30000" dirty="0">
                <a:solidFill>
                  <a:srgbClr val="DAEDEF">
                    <a:lumMod val="50000"/>
                  </a:srgbClr>
                </a:solidFill>
                <a:latin typeface="Arial"/>
              </a:rPr>
              <a:t>®</a:t>
            </a:r>
            <a:r>
              <a:rPr lang="en-US" sz="2800" b="1" kern="0" dirty="0">
                <a:solidFill>
                  <a:srgbClr val="DAEDEF">
                    <a:lumMod val="50000"/>
                  </a:srgbClr>
                </a:solidFill>
                <a:latin typeface="Arial"/>
              </a:rPr>
              <a:t> of a possible safety threat</a:t>
            </a:r>
          </a:p>
        </p:txBody>
      </p:sp>
    </p:spTree>
    <p:extLst>
      <p:ext uri="{BB962C8B-B14F-4D97-AF65-F5344CB8AC3E}">
        <p14:creationId xmlns:p14="http://schemas.microsoft.com/office/powerpoint/2010/main" val="1946398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sz="3200" i="0" dirty="0">
                <a:solidFill>
                  <a:srgbClr val="DAEDEF">
                    <a:lumMod val="50000"/>
                  </a:srgbClr>
                </a:solidFill>
                <a:effectLst/>
                <a:ea typeface="+mn-ea"/>
                <a:cs typeface="Times New Roman" panose="02020603050405020304" pitchFamily="18" charset="0"/>
              </a:rPr>
              <a:t>Member Resource Guide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968" y="1828800"/>
            <a:ext cx="5154639" cy="4068638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Sent the </a:t>
            </a:r>
            <a:r>
              <a:rPr lang="en-US" dirty="0">
                <a:cs typeface="Times New Roman" panose="02020603050405020304" pitchFamily="18" charset="0"/>
              </a:rPr>
              <a:t>AAR </a:t>
            </a:r>
            <a:r>
              <a:rPr lang="en-US" dirty="0" smtClean="0">
                <a:cs typeface="Times New Roman" panose="02020603050405020304" pitchFamily="18" charset="0"/>
              </a:rPr>
              <a:t>Member Resource </a:t>
            </a:r>
            <a:r>
              <a:rPr lang="en-US" dirty="0">
                <a:cs typeface="Times New Roman" panose="02020603050405020304" pitchFamily="18" charset="0"/>
              </a:rPr>
              <a:t>Guide </a:t>
            </a:r>
            <a:r>
              <a:rPr lang="en-US" dirty="0" smtClean="0">
                <a:cs typeface="Times New Roman" panose="02020603050405020304" pitchFamily="18" charset="0"/>
              </a:rPr>
              <a:t>to every member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0" y="1950188"/>
            <a:ext cx="2567236" cy="33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173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US" b="1" dirty="0" smtClean="0"/>
              <a:t> </a:t>
            </a:r>
            <a:r>
              <a:rPr lang="en-US" dirty="0">
                <a:solidFill>
                  <a:srgbClr val="DAEDEF">
                    <a:lumMod val="50000"/>
                  </a:srgbClr>
                </a:solidFill>
              </a:rPr>
              <a:t>Arizona REALTORS</a:t>
            </a:r>
            <a:r>
              <a:rPr lang="en-US" baseline="30000" dirty="0">
                <a:solidFill>
                  <a:srgbClr val="DAEDEF">
                    <a:lumMod val="50000"/>
                  </a:srgbClr>
                </a:solidFill>
              </a:rPr>
              <a:t>®</a:t>
            </a:r>
            <a:r>
              <a:rPr lang="en-US" dirty="0">
                <a:solidFill>
                  <a:srgbClr val="DAEDEF">
                    <a:lumMod val="50000"/>
                  </a:srgbClr>
                </a:solidFill>
              </a:rPr>
              <a:t/>
            </a:r>
            <a:br>
              <a:rPr lang="en-US" dirty="0">
                <a:solidFill>
                  <a:srgbClr val="DAEDEF">
                    <a:lumMod val="50000"/>
                  </a:srgbClr>
                </a:solidFill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Charitable Work  </a:t>
            </a:r>
            <a:endParaRPr lang="en-US" sz="54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20125" cy="5638800"/>
          </a:xfrm>
        </p:spPr>
        <p:txBody>
          <a:bodyPr/>
          <a:lstStyle/>
          <a:p>
            <a:endParaRPr lang="en-US" sz="2500" b="1" dirty="0" smtClean="0">
              <a:solidFill>
                <a:srgbClr val="993300"/>
              </a:solidFill>
            </a:endParaRPr>
          </a:p>
          <a:p>
            <a:r>
              <a:rPr lang="en-US" sz="2500" b="1" dirty="0" smtClean="0">
                <a:solidFill>
                  <a:srgbClr val="993300"/>
                </a:solidFill>
              </a:rPr>
              <a:t>Arizona REALTORS</a:t>
            </a:r>
            <a:r>
              <a:rPr lang="en-US" sz="2500" b="1" baseline="30000" dirty="0" smtClean="0">
                <a:solidFill>
                  <a:srgbClr val="993300"/>
                </a:solidFill>
              </a:rPr>
              <a:t>®</a:t>
            </a:r>
            <a:r>
              <a:rPr lang="en-US" sz="2500" b="1" dirty="0" smtClean="0">
                <a:solidFill>
                  <a:srgbClr val="993300"/>
                </a:solidFill>
              </a:rPr>
              <a:t> Disaster Assistance Foundation (ARDAF)</a:t>
            </a:r>
          </a:p>
          <a:p>
            <a:endParaRPr lang="en-US" sz="2500" b="1" dirty="0" smtClean="0">
              <a:solidFill>
                <a:srgbClr val="993300"/>
              </a:solidFill>
            </a:endParaRPr>
          </a:p>
          <a:p>
            <a:pPr lvl="0"/>
            <a:r>
              <a:rPr lang="en-US" sz="2500" b="1" dirty="0" smtClean="0">
                <a:solidFill>
                  <a:srgbClr val="993300"/>
                </a:solidFill>
              </a:rPr>
              <a:t>Arizona REALTORS</a:t>
            </a:r>
            <a:r>
              <a:rPr lang="en-US" sz="2500" b="1" baseline="30000" dirty="0" smtClean="0">
                <a:solidFill>
                  <a:srgbClr val="993300"/>
                </a:solidFill>
              </a:rPr>
              <a:t>®</a:t>
            </a:r>
            <a:r>
              <a:rPr lang="en-US" sz="2500" b="1" dirty="0" smtClean="0">
                <a:solidFill>
                  <a:srgbClr val="993300"/>
                </a:solidFill>
              </a:rPr>
              <a:t> Foundation for Housing &amp; Community Outreach (</a:t>
            </a:r>
            <a:r>
              <a:rPr lang="en-US" sz="2500" b="1" dirty="0" err="1" smtClean="0">
                <a:solidFill>
                  <a:srgbClr val="993300"/>
                </a:solidFill>
              </a:rPr>
              <a:t>ARFHCO</a:t>
            </a:r>
            <a:r>
              <a:rPr lang="en-US" sz="2500" b="1" dirty="0" smtClean="0">
                <a:solidFill>
                  <a:srgbClr val="993300"/>
                </a:solidFill>
              </a:rPr>
              <a:t>)</a:t>
            </a:r>
            <a:r>
              <a:rPr lang="en-US" dirty="0">
                <a:solidFill>
                  <a:srgbClr val="DAEDEF">
                    <a:lumMod val="5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DAEDEF">
                    <a:lumMod val="50000"/>
                  </a:srgbClr>
                </a:solidFill>
                <a:cs typeface="Times New Roman" panose="02020603050405020304" pitchFamily="18" charset="0"/>
              </a:rPr>
              <a:t>- </a:t>
            </a:r>
            <a:r>
              <a:rPr lang="en-US" sz="2400" dirty="0" smtClean="0">
                <a:solidFill>
                  <a:srgbClr val="990000"/>
                </a:solidFill>
                <a:cs typeface="Times New Roman" panose="02020603050405020304" pitchFamily="18" charset="0"/>
              </a:rPr>
              <a:t>Awarded </a:t>
            </a:r>
            <a:r>
              <a:rPr lang="en-US" sz="2400" dirty="0">
                <a:solidFill>
                  <a:srgbClr val="990000"/>
                </a:solidFill>
                <a:cs typeface="Times New Roman" panose="02020603050405020304" pitchFamily="18" charset="0"/>
              </a:rPr>
              <a:t>five worthy grants in the 2015 Foundation Challenge</a:t>
            </a:r>
            <a:endParaRPr lang="en-US" sz="2400" dirty="0">
              <a:solidFill>
                <a:srgbClr val="990000"/>
              </a:solidFill>
            </a:endParaRPr>
          </a:p>
          <a:p>
            <a:endParaRPr lang="en-US" sz="2500" b="1" dirty="0" smtClean="0">
              <a:solidFill>
                <a:srgbClr val="993300"/>
              </a:solidFill>
            </a:endParaRPr>
          </a:p>
          <a:p>
            <a:endParaRPr lang="en-US" sz="2500" b="1" dirty="0" smtClean="0">
              <a:solidFill>
                <a:srgbClr val="993300"/>
              </a:solidFill>
            </a:endParaRPr>
          </a:p>
          <a:p>
            <a:endParaRPr lang="en-US" sz="2500" b="1" dirty="0" smtClean="0">
              <a:solidFill>
                <a:srgbClr val="993300"/>
              </a:solidFill>
            </a:endParaRPr>
          </a:p>
          <a:p>
            <a:endParaRPr lang="en-US" sz="2500" b="1" dirty="0" smtClean="0">
              <a:solidFill>
                <a:srgbClr val="993300"/>
              </a:solidFill>
            </a:endParaRPr>
          </a:p>
          <a:p>
            <a:r>
              <a:rPr lang="en-US" sz="2500" b="1" dirty="0" smtClean="0">
                <a:solidFill>
                  <a:srgbClr val="993300"/>
                </a:solidFill>
              </a:rPr>
              <a:t>Community Outreach Awards</a:t>
            </a:r>
            <a:endParaRPr lang="en-US" sz="2500" b="1" dirty="0">
              <a:solidFill>
                <a:srgbClr val="99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405" y="3886200"/>
            <a:ext cx="2026195" cy="16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t="26666"/>
          <a:stretch>
            <a:fillRect/>
          </a:stretch>
        </p:blipFill>
        <p:spPr bwMode="auto">
          <a:xfrm>
            <a:off x="5029200" y="1710241"/>
            <a:ext cx="32766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876800"/>
            <a:ext cx="1997660" cy="1380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200" y="4051248"/>
            <a:ext cx="1905000" cy="136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9861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44,000+ Arizona REALTORS</a:t>
            </a:r>
            <a:r>
              <a:rPr lang="en-US" b="1" baseline="30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®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086065"/>
            <a:ext cx="3124200" cy="2659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67200" y="1295400"/>
            <a:ext cx="4610100" cy="506888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41910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 smtClean="0">
              <a:solidFill>
                <a:srgbClr val="8B4335"/>
              </a:solidFill>
            </a:endParaRPr>
          </a:p>
          <a:p>
            <a:pPr algn="ctr"/>
            <a:endParaRPr lang="en-US" b="1" dirty="0" smtClean="0">
              <a:solidFill>
                <a:srgbClr val="8B433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09" y="3829844"/>
            <a:ext cx="3350582" cy="2233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61668"/>
            <a:ext cx="3506916" cy="233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92939"/>
            <a:ext cx="37719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304479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Working with Our Local Associations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2391508"/>
            <a:ext cx="5867400" cy="3356061"/>
          </a:xfrm>
        </p:spPr>
        <p:txBody>
          <a:bodyPr/>
          <a:lstStyle/>
          <a:p>
            <a:endParaRPr lang="en-US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cs typeface="Times New Roman" panose="02020603050405020304" pitchFamily="18" charset="0"/>
              </a:rPr>
              <a:t>Successful Local Association Executives Workshops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5281189"/>
            <a:ext cx="4831499" cy="1066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1533520"/>
            <a:ext cx="4854361" cy="6401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39948" y="1600200"/>
            <a:ext cx="28420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solidFill>
                  <a:srgbClr val="DAEDEF">
                    <a:lumMod val="50000"/>
                  </a:srgbClr>
                </a:solidFill>
                <a:latin typeface="Arial"/>
              </a:rPr>
              <a:t>NAR Tech Day for association staff with Chris DeRosa and Nobu Hata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331" y="1853587"/>
            <a:ext cx="2147231" cy="17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1212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AEDEF">
                    <a:lumMod val="50000"/>
                  </a:srgbClr>
                </a:solidFill>
              </a:rPr>
              <a:t>Arizona REALTORS</a:t>
            </a:r>
            <a:r>
              <a:rPr lang="en-US" baseline="30000" dirty="0">
                <a:solidFill>
                  <a:srgbClr val="DAEDEF">
                    <a:lumMod val="50000"/>
                  </a:srgbClr>
                </a:solidFill>
              </a:rPr>
              <a:t>®</a:t>
            </a:r>
            <a:r>
              <a:rPr lang="en-US" dirty="0">
                <a:solidFill>
                  <a:srgbClr val="DAEDEF">
                    <a:lumMod val="50000"/>
                  </a:srgbClr>
                </a:solidFill>
              </a:rPr>
              <a:t/>
            </a:r>
            <a:br>
              <a:rPr lang="en-US" dirty="0">
                <a:solidFill>
                  <a:srgbClr val="DAEDEF">
                    <a:lumMod val="50000"/>
                  </a:srgbClr>
                </a:solidFill>
              </a:rPr>
            </a:br>
            <a:r>
              <a:rPr lang="en-US" sz="3200" dirty="0" smtClean="0">
                <a:solidFill>
                  <a:srgbClr val="DAEDEF">
                    <a:lumMod val="50000"/>
                  </a:srgbClr>
                </a:solidFill>
              </a:rPr>
              <a:t>Revised Forms to Ensure </a:t>
            </a:r>
            <a:r>
              <a:rPr lang="en-US" sz="3200" dirty="0" err="1" smtClean="0">
                <a:solidFill>
                  <a:srgbClr val="DAEDEF">
                    <a:lumMod val="50000"/>
                  </a:srgbClr>
                </a:solidFill>
              </a:rPr>
              <a:t>TRID</a:t>
            </a:r>
            <a:r>
              <a:rPr lang="en-US" sz="3200" dirty="0" smtClean="0">
                <a:solidFill>
                  <a:srgbClr val="DAEDEF">
                    <a:lumMod val="50000"/>
                  </a:srgbClr>
                </a:solidFill>
              </a:rPr>
              <a:t> Compliance</a:t>
            </a:r>
            <a:endParaRPr lang="en-US" sz="3200" dirty="0"/>
          </a:p>
        </p:txBody>
      </p:sp>
      <p:pic>
        <p:nvPicPr>
          <p:cNvPr id="5" name="Content Placeholder 3" descr="Contract.t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9200" y="2730590"/>
            <a:ext cx="2895600" cy="352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9725" b="46512"/>
          <a:stretch>
            <a:fillRect/>
          </a:stretch>
        </p:blipFill>
        <p:spPr bwMode="auto">
          <a:xfrm>
            <a:off x="152400" y="1778154"/>
            <a:ext cx="3469600" cy="80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034505"/>
            <a:ext cx="3276600" cy="3250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469772"/>
            <a:ext cx="5014395" cy="1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04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65238"/>
          </a:xfrm>
        </p:spPr>
        <p:txBody>
          <a:bodyPr/>
          <a:lstStyle/>
          <a:p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Standards </a:t>
            </a:r>
            <a:b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Dispute Resolution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99" y="1612000"/>
            <a:ext cx="6016901" cy="4621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285" y="1179292"/>
            <a:ext cx="2010970" cy="2325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628" y="3810000"/>
            <a:ext cx="1956867" cy="25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93770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sz="3200" i="0" dirty="0">
                <a:solidFill>
                  <a:schemeClr val="accent1">
                    <a:lumMod val="50000"/>
                  </a:schemeClr>
                </a:solidFill>
                <a:effectLst/>
              </a:rPr>
              <a:t>Ombudsmen &amp; Mediation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6705601" cy="401159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Helped uphold a Supreme Court exemption allowing REALTORS</a:t>
            </a:r>
            <a:r>
              <a:rPr lang="en-US" baseline="30000" dirty="0"/>
              <a:t>®</a:t>
            </a:r>
            <a:r>
              <a:rPr lang="en-US" dirty="0"/>
              <a:t> to serve </a:t>
            </a:r>
            <a:r>
              <a:rPr lang="en-US" dirty="0" smtClean="0"/>
              <a:t>as </a:t>
            </a:r>
            <a:r>
              <a:rPr lang="en-US" dirty="0"/>
              <a:t>mediators as part </a:t>
            </a:r>
            <a:r>
              <a:rPr lang="en-US" dirty="0" smtClean="0"/>
              <a:t>of AAR </a:t>
            </a:r>
            <a:r>
              <a:rPr lang="en-US" dirty="0"/>
              <a:t>professional </a:t>
            </a:r>
            <a:r>
              <a:rPr lang="en-US" dirty="0" smtClean="0"/>
              <a:t>standards </a:t>
            </a:r>
            <a:r>
              <a:rPr lang="en-US" dirty="0"/>
              <a:t>endeavors</a:t>
            </a:r>
          </a:p>
          <a:p>
            <a:endParaRPr lang="en-US" dirty="0"/>
          </a:p>
        </p:txBody>
      </p:sp>
      <p:pic>
        <p:nvPicPr>
          <p:cNvPr id="5" name="Picture 11" descr="C:\Documents and Settings\Michelle\Local Settings\Temporary Internet Files\Content.IE5\H55T2GQJ\MPj039910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810000"/>
            <a:ext cx="29876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3504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REALTORS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Webinars – On Demand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76400"/>
            <a:ext cx="5245929" cy="45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585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MLS Connect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6432223" cy="387511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Improved data collected </a:t>
            </a:r>
            <a:r>
              <a:rPr lang="en-US" dirty="0" smtClean="0"/>
              <a:t>by </a:t>
            </a:r>
            <a:r>
              <a:rPr lang="en-US" dirty="0" err="1" smtClean="0"/>
              <a:t>MLSConnect</a:t>
            </a:r>
            <a:r>
              <a:rPr lang="en-US" dirty="0"/>
              <a:t>® to </a:t>
            </a:r>
            <a:r>
              <a:rPr lang="en-US" dirty="0" smtClean="0"/>
              <a:t>include </a:t>
            </a:r>
            <a:r>
              <a:rPr lang="en-US" dirty="0"/>
              <a:t>the license </a:t>
            </a:r>
            <a:r>
              <a:rPr lang="en-US" dirty="0" smtClean="0"/>
              <a:t>numbers for</a:t>
            </a:r>
            <a:br>
              <a:rPr lang="en-US" dirty="0" smtClean="0"/>
            </a:br>
            <a:r>
              <a:rPr lang="en-US" dirty="0" smtClean="0"/>
              <a:t>agent </a:t>
            </a:r>
            <a:r>
              <a:rPr lang="en-US" dirty="0"/>
              <a:t>&amp; </a:t>
            </a:r>
            <a:r>
              <a:rPr lang="en-US" dirty="0" smtClean="0"/>
              <a:t>firm for </a:t>
            </a:r>
            <a:r>
              <a:rPr lang="en-US" dirty="0"/>
              <a:t>TRID </a:t>
            </a:r>
            <a:r>
              <a:rPr lang="en-US" dirty="0" smtClean="0"/>
              <a:t>compliance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842555"/>
            <a:ext cx="3943909" cy="21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1258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Transaction Management Information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905000"/>
            <a:ext cx="7010400" cy="39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61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746681"/>
            <a:ext cx="5090601" cy="800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09372"/>
            <a:ext cx="7086600" cy="9646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482120"/>
          </a:xfrm>
        </p:spPr>
        <p:txBody>
          <a:bodyPr/>
          <a:lstStyle/>
          <a:p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br>
              <a:rPr lang="en-US" sz="3600" b="1" i="1" baseline="30000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baseline="30000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Exceeding REALTOR Party Goals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77" y="2341546"/>
            <a:ext cx="3214112" cy="324625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029200" y="2202476"/>
            <a:ext cx="2895600" cy="36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91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2209800" y="1295400"/>
            <a:ext cx="6477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800" b="1" dirty="0" smtClean="0">
              <a:solidFill>
                <a:srgbClr val="99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2800" b="1" dirty="0" smtClean="0">
              <a:solidFill>
                <a:srgbClr val="990000"/>
              </a:solidFill>
            </a:endParaRPr>
          </a:p>
        </p:txBody>
      </p:sp>
      <p:pic>
        <p:nvPicPr>
          <p:cNvPr id="6" name="Picture 5" descr="Realtor day.jpg"/>
          <p:cNvPicPr>
            <a:picLocks noChangeAspect="1"/>
          </p:cNvPicPr>
          <p:nvPr/>
        </p:nvPicPr>
        <p:blipFill>
          <a:blip r:embed="rId3" cstate="print"/>
          <a:srcRect l="18952" t="12069" r="20623" b="3694"/>
          <a:stretch>
            <a:fillRect/>
          </a:stretch>
        </p:blipFill>
        <p:spPr>
          <a:xfrm>
            <a:off x="457200" y="1371600"/>
            <a:ext cx="1676400" cy="4343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642" y="1138682"/>
            <a:ext cx="2231028" cy="2398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680" y="2715973"/>
            <a:ext cx="2391123" cy="24536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10" y="3752293"/>
            <a:ext cx="2181790" cy="2538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8105" y="1301151"/>
            <a:ext cx="1942770" cy="194277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570038"/>
          </a:xfrm>
        </p:spPr>
        <p:txBody>
          <a:bodyPr/>
          <a:lstStyle/>
          <a:p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</a:t>
            </a:r>
            <a:r>
              <a:rPr lang="en-US" sz="3600" b="1" i="1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REALTORS</a:t>
            </a:r>
            <a:r>
              <a:rPr lang="en-US" sz="3600" b="1" i="1" baseline="30000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baseline="30000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</a:t>
            </a:r>
            <a:r>
              <a:rPr lang="en-US" sz="3600" b="1" i="1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Private Property Rights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6846555"/>
      </p:ext>
    </p:extLst>
  </p:cSld>
  <p:clrMapOvr>
    <a:masterClrMapping/>
  </p:clrMapOvr>
  <p:transition advTm="2000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REALTORS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New &amp; Improved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85999"/>
            <a:ext cx="7772400" cy="4374173"/>
          </a:xfrm>
        </p:spPr>
        <p:txBody>
          <a:bodyPr>
            <a:normAutofit/>
          </a:bodyPr>
          <a:lstStyle/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n-US" dirty="0" smtClean="0"/>
              <a:t>Revised </a:t>
            </a:r>
            <a:r>
              <a:rPr lang="en-US" dirty="0"/>
              <a:t>and released an </a:t>
            </a:r>
            <a:r>
              <a:rPr lang="en-US" dirty="0" smtClean="0"/>
              <a:t>updated HOA Condominium/Planned Community </a:t>
            </a:r>
            <a:r>
              <a:rPr lang="en-US" dirty="0"/>
              <a:t>Addendum </a:t>
            </a:r>
            <a:r>
              <a:rPr lang="en-US" dirty="0" smtClean="0"/>
              <a:t>in conjunction </a:t>
            </a:r>
            <a:r>
              <a:rPr lang="en-US" dirty="0"/>
              <a:t>with the </a:t>
            </a:r>
            <a:r>
              <a:rPr lang="en-US" dirty="0" smtClean="0"/>
              <a:t>Arizona Association </a:t>
            </a:r>
            <a:r>
              <a:rPr lang="en-US" dirty="0"/>
              <a:t>of </a:t>
            </a:r>
            <a:r>
              <a:rPr lang="en-US" dirty="0" smtClean="0"/>
              <a:t>Community Managers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371600"/>
            <a:ext cx="4320914" cy="21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1424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73162"/>
          </a:xfrm>
        </p:spPr>
        <p:txBody>
          <a:bodyPr/>
          <a:lstStyle/>
          <a:p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Arizona REALTOR</a:t>
            </a:r>
            <a:r>
              <a:rPr lang="en-US" sz="4000" b="1" baseline="30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®</a:t>
            </a:r>
            <a: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Purpose</a:t>
            </a:r>
            <a:br>
              <a:rPr lang="en-US" sz="40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i="1" baseline="300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57175" y="1143000"/>
            <a:ext cx="8620125" cy="5221288"/>
          </a:xfrm>
        </p:spPr>
        <p:txBody>
          <a:bodyPr/>
          <a:lstStyle/>
          <a:p>
            <a:pPr>
              <a:buNone/>
            </a:pPr>
            <a:endParaRPr lang="en-US" sz="2000" dirty="0" smtClean="0">
              <a:solidFill>
                <a:srgbClr val="8B4335"/>
              </a:solidFill>
            </a:endParaRPr>
          </a:p>
          <a:p>
            <a:pPr algn="ctr">
              <a:buNone/>
            </a:pP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serve its members by providing and promoting services to enhance members’ abilities to conduct their businesses with integrity and competency </a:t>
            </a:r>
          </a:p>
          <a:p>
            <a:pPr algn="ctr">
              <a:buNone/>
            </a:pPr>
            <a:endParaRPr lang="en-US" sz="28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</a:p>
          <a:p>
            <a:pPr algn="ctr">
              <a:buNone/>
            </a:pPr>
            <a:endParaRPr lang="en-US" sz="2800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en-US" sz="28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promote the extension and preservation of private property rights.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646053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REALTORS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Remote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733800"/>
            <a:ext cx="7620000" cy="2598966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Brought Broker </a:t>
            </a:r>
            <a:r>
              <a:rPr lang="en-US" dirty="0">
                <a:cs typeface="Times New Roman" panose="02020603050405020304" pitchFamily="18" charset="0"/>
              </a:rPr>
              <a:t>Management </a:t>
            </a:r>
            <a:r>
              <a:rPr lang="en-US" dirty="0" smtClean="0">
                <a:cs typeface="Times New Roman" panose="02020603050405020304" pitchFamily="18" charset="0"/>
              </a:rPr>
              <a:t>Clinics</a:t>
            </a:r>
            <a:r>
              <a:rPr lang="en-US" dirty="0">
                <a:cs typeface="Times New Roman" panose="02020603050405020304" pitchFamily="18" charset="0"/>
              </a:rPr>
              <a:t>, GRI and </a:t>
            </a:r>
            <a:r>
              <a:rPr lang="en-US" dirty="0" err="1">
                <a:cs typeface="Times New Roman" panose="02020603050405020304" pitchFamily="18" charset="0"/>
              </a:rPr>
              <a:t>rCRMS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classes to members in </a:t>
            </a:r>
            <a:r>
              <a:rPr lang="en-US" dirty="0">
                <a:cs typeface="Times New Roman" panose="02020603050405020304" pitchFamily="18" charset="0"/>
              </a:rPr>
              <a:t>11 local </a:t>
            </a:r>
            <a:r>
              <a:rPr lang="en-US" dirty="0" smtClean="0">
                <a:cs typeface="Times New Roman" panose="02020603050405020304" pitchFamily="18" charset="0"/>
              </a:rPr>
              <a:t>associations using our Remote Live Streaming system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24000"/>
            <a:ext cx="3048000" cy="229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4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REALTORS</a:t>
            </a:r>
            <a:r>
              <a:rPr lang="en-US" baseline="30000" dirty="0"/>
              <a:t>®</a:t>
            </a:r>
            <a:r>
              <a:rPr lang="en-US" dirty="0"/>
              <a:t> 2015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i="0" dirty="0">
                <a:solidFill>
                  <a:srgbClr val="DAEDEF">
                    <a:lumMod val="50000"/>
                  </a:srgbClr>
                </a:solidFill>
                <a:effectLst/>
                <a:ea typeface="+mn-ea"/>
                <a:cs typeface="+mn-cs"/>
              </a:rPr>
              <a:t>REALTOR</a:t>
            </a:r>
            <a:r>
              <a:rPr lang="en-US" sz="3200" i="0" baseline="30000" dirty="0">
                <a:solidFill>
                  <a:srgbClr val="DAEDEF">
                    <a:lumMod val="50000"/>
                  </a:srgbClr>
                </a:solidFill>
                <a:effectLst/>
                <a:ea typeface="+mn-ea"/>
                <a:cs typeface="+mn-cs"/>
              </a:rPr>
              <a:t>®</a:t>
            </a:r>
            <a:r>
              <a:rPr lang="en-US" sz="3200" i="0" dirty="0">
                <a:solidFill>
                  <a:srgbClr val="DAEDEF">
                    <a:lumMod val="50000"/>
                  </a:srgbClr>
                </a:solidFill>
                <a:effectLst/>
                <a:ea typeface="+mn-ea"/>
                <a:cs typeface="+mn-cs"/>
              </a:rPr>
              <a:t> </a:t>
            </a:r>
            <a:r>
              <a:rPr lang="en-US" sz="3200" i="0" dirty="0" smtClean="0">
                <a:solidFill>
                  <a:srgbClr val="DAEDEF">
                    <a:lumMod val="50000"/>
                  </a:srgbClr>
                </a:solidFill>
                <a:effectLst/>
                <a:ea typeface="+mn-ea"/>
                <a:cs typeface="+mn-cs"/>
              </a:rPr>
              <a:t>Champions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162800" cy="4134689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Trained all local </a:t>
            </a:r>
            <a:r>
              <a:rPr lang="en-US" dirty="0" smtClean="0"/>
              <a:t>associations </a:t>
            </a:r>
            <a:r>
              <a:rPr lang="en-US" dirty="0"/>
              <a:t>in </a:t>
            </a:r>
            <a:r>
              <a:rPr lang="en-US" dirty="0" smtClean="0"/>
              <a:t>how to </a:t>
            </a:r>
            <a:r>
              <a:rPr lang="en-US" dirty="0"/>
              <a:t>choose a REALTOR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Champion and </a:t>
            </a:r>
            <a:r>
              <a:rPr lang="en-US" dirty="0"/>
              <a:t>the available </a:t>
            </a:r>
            <a:r>
              <a:rPr lang="en-US" dirty="0" smtClean="0"/>
              <a:t>			REALTOR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>Party Grants 		available for </a:t>
            </a:r>
            <a:r>
              <a:rPr lang="en-US" dirty="0"/>
              <a:t>their </a:t>
            </a:r>
            <a:r>
              <a:rPr lang="en-US" dirty="0" smtClean="0"/>
              <a:t>use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3" y="3862366"/>
            <a:ext cx="2360916" cy="18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6289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5486400"/>
            <a:ext cx="9144000" cy="609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Education Outreach/Remote Programs</a:t>
            </a:r>
            <a:endParaRPr lang="en-US" sz="24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256222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676400"/>
            <a:ext cx="309694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191000"/>
            <a:ext cx="3192464" cy="70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2895600"/>
            <a:ext cx="23241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 t="8421"/>
          <a:stretch>
            <a:fillRect/>
          </a:stretch>
        </p:blipFill>
        <p:spPr bwMode="auto">
          <a:xfrm>
            <a:off x="1219200" y="2895600"/>
            <a:ext cx="25622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599" y="4068818"/>
            <a:ext cx="3370339" cy="13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60205"/>
      </p:ext>
    </p:extLst>
  </p:cSld>
  <p:clrMapOvr>
    <a:masterClrMapping/>
  </p:clrMapOvr>
  <p:transition advTm="2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REALTORS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>
                <a:solidFill>
                  <a:srgbClr val="DAEDEF">
                    <a:lumMod val="75000"/>
                  </a:srgbClr>
                </a:solidFill>
                <a:effectLst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FORWARD FORECAST Summit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5145789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cs typeface="Times New Roman" panose="02020603050405020304" pitchFamily="18" charset="0"/>
            </a:endParaRPr>
          </a:p>
          <a:p>
            <a:pPr lvl="0"/>
            <a:endParaRPr lang="en-US" dirty="0"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cs typeface="Times New Roman" panose="02020603050405020304" pitchFamily="18" charset="0"/>
              </a:rPr>
              <a:t>Featuring Nobu </a:t>
            </a:r>
            <a:r>
              <a:rPr lang="en-US" dirty="0">
                <a:cs typeface="Times New Roman" panose="02020603050405020304" pitchFamily="18" charset="0"/>
              </a:rPr>
              <a:t>Hata from NAR </a:t>
            </a:r>
            <a:r>
              <a:rPr lang="en-US" dirty="0" smtClean="0">
                <a:cs typeface="Times New Roman" panose="02020603050405020304" pitchFamily="18" charset="0"/>
              </a:rPr>
              <a:t>plus three major economists: Jonathan </a:t>
            </a:r>
            <a:r>
              <a:rPr lang="en-US" dirty="0">
                <a:cs typeface="Times New Roman" panose="02020603050405020304" pitchFamily="18" charset="0"/>
              </a:rPr>
              <a:t>Smoke, Lawrence </a:t>
            </a:r>
            <a:r>
              <a:rPr lang="en-US" dirty="0" smtClean="0">
                <a:cs typeface="Times New Roman" panose="02020603050405020304" pitchFamily="18" charset="0"/>
              </a:rPr>
              <a:t>Yun </a:t>
            </a:r>
            <a:r>
              <a:rPr lang="en-US" dirty="0">
                <a:cs typeface="Times New Roman" panose="02020603050405020304" pitchFamily="18" charset="0"/>
              </a:rPr>
              <a:t>and Elliot </a:t>
            </a:r>
            <a:r>
              <a:rPr lang="en-US" dirty="0" smtClean="0">
                <a:cs typeface="Times New Roman" panose="02020603050405020304" pitchFamily="18" charset="0"/>
              </a:rPr>
              <a:t>Eisenberg</a:t>
            </a:r>
            <a:endParaRPr lang="en-US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4267200"/>
            <a:ext cx="1804233" cy="2200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00200"/>
            <a:ext cx="5022015" cy="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8650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onferences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88" y="2590800"/>
            <a:ext cx="3117994" cy="1875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10" y="1926049"/>
            <a:ext cx="4412362" cy="115072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018501"/>
            <a:ext cx="4800599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55" y="4749013"/>
            <a:ext cx="1356478" cy="13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9781"/>
      </p:ext>
    </p:extLst>
  </p:cSld>
  <p:clrMapOvr>
    <a:masterClrMapping/>
  </p:clrMapOvr>
  <p:transition advTm="2000"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2015 </a:t>
            </a:r>
            <a:r>
              <a:rPr lang="en-US" dirty="0"/>
              <a:t>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40846"/>
            <a:ext cx="8153400" cy="350224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Evaluated Reserve accounts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investment </a:t>
            </a:r>
            <a:r>
              <a:rPr lang="en-US" dirty="0"/>
              <a:t>firms </a:t>
            </a:r>
            <a:r>
              <a:rPr lang="en-US" dirty="0" smtClean="0"/>
              <a:t>to</a:t>
            </a:r>
            <a:br>
              <a:rPr lang="en-US" dirty="0" smtClean="0"/>
            </a:br>
            <a:r>
              <a:rPr lang="en-US" dirty="0" smtClean="0"/>
              <a:t>				implement a new </a:t>
            </a:r>
            <a:r>
              <a:rPr lang="en-US" dirty="0"/>
              <a:t>	</a:t>
            </a:r>
            <a:r>
              <a:rPr lang="en-US" dirty="0" smtClean="0"/>
              <a:t>				Investment Policy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919">
            <a:off x="1122482" y="3726192"/>
            <a:ext cx="2438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785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Core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1905000"/>
            <a:ext cx="6934200" cy="445928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Completed NAR </a:t>
            </a:r>
            <a:r>
              <a:rPr lang="en-US" dirty="0" smtClean="0"/>
              <a:t>Core Standards certifications for all associations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276600"/>
            <a:ext cx="4778154" cy="208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2903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Forms Licensing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64019"/>
            <a:ext cx="5919623" cy="3227374"/>
          </a:xfrm>
        </p:spPr>
        <p:txBody>
          <a:bodyPr/>
          <a:lstStyle/>
          <a:p>
            <a:pPr lvl="0"/>
            <a:r>
              <a:rPr lang="en-US" dirty="0"/>
              <a:t>Approved two new companies </a:t>
            </a:r>
            <a:r>
              <a:rPr lang="en-US" dirty="0" smtClean="0"/>
              <a:t>for forms licensing (</a:t>
            </a:r>
            <a:r>
              <a:rPr lang="en-US" dirty="0" err="1" smtClean="0"/>
              <a:t>Reesio</a:t>
            </a:r>
            <a:r>
              <a:rPr lang="en-US" dirty="0" smtClean="0"/>
              <a:t> &amp; Real Estate Digital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324600" y="3048000"/>
            <a:ext cx="1808021" cy="2275610"/>
            <a:chOff x="6203372" y="3418609"/>
            <a:chExt cx="2410694" cy="3034146"/>
          </a:xfrm>
        </p:grpSpPr>
        <p:sp>
          <p:nvSpPr>
            <p:cNvPr id="4" name="Rectangle 3"/>
            <p:cNvSpPr/>
            <p:nvPr/>
          </p:nvSpPr>
          <p:spPr>
            <a:xfrm>
              <a:off x="6203372" y="3418609"/>
              <a:ext cx="2286001" cy="3034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859" y="4003445"/>
              <a:ext cx="914479" cy="5715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372" y="5529697"/>
              <a:ext cx="898966" cy="7301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9694" y="4758636"/>
              <a:ext cx="1371719" cy="5791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22919" y="3493190"/>
              <a:ext cx="189114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Arial Black" panose="020B0A04020102020204" pitchFamily="34" charset="0"/>
                </a:rPr>
                <a:t>zipForm</a:t>
              </a:r>
              <a:r>
                <a:rPr lang="en-US" dirty="0" smtClean="0">
                  <a:latin typeface="Arial Black" panose="020B0A04020102020204" pitchFamily="34" charset="0"/>
                </a:rPr>
                <a:t>®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7385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br>
              <a:rPr lang="en-US" baseline="30000" dirty="0" smtClean="0"/>
            </a:br>
            <a:r>
              <a:rPr lang="en-US" baseline="30000" dirty="0" smtClean="0"/>
              <a:t>Protecting Association Assets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0088" y="1524000"/>
            <a:ext cx="8233912" cy="4227477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dirty="0">
                <a:cs typeface="Times New Roman" panose="02020603050405020304" pitchFamily="18" charset="0"/>
              </a:rPr>
              <a:t>S</a:t>
            </a:r>
            <a:r>
              <a:rPr lang="en-US" dirty="0" smtClean="0">
                <a:effectLst/>
                <a:cs typeface="Times New Roman" panose="02020603050405020304" pitchFamily="18" charset="0"/>
              </a:rPr>
              <a:t>ecuring new tenants and making Building improvements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971800"/>
            <a:ext cx="4038600" cy="234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0705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Governing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287" y="1752600"/>
            <a:ext cx="8679426" cy="4159403"/>
          </a:xfrm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1800" i="1" kern="1200" dirty="0" smtClean="0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Governed </a:t>
            </a:r>
            <a:r>
              <a:rPr lang="en-US" sz="1800" i="1" kern="1200" dirty="0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by a 121 Member Board of Directors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1800" i="1" kern="1200" dirty="0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and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sz="1800" i="1" kern="1200" dirty="0">
                <a:solidFill>
                  <a:srgbClr val="BBE0E3">
                    <a:lumMod val="50000"/>
                  </a:srgbClr>
                </a:solidFill>
                <a:latin typeface="Arial" charset="0"/>
              </a:rPr>
              <a:t> 15 Member Executive Committee</a:t>
            </a:r>
          </a:p>
          <a:p>
            <a:pPr lvl="0">
              <a:lnSpc>
                <a:spcPct val="114000"/>
              </a:lnSpc>
            </a:pPr>
            <a:endParaRPr lang="en-US" dirty="0">
              <a:cs typeface="Times New Roman" panose="02020603050405020304" pitchFamily="18" charset="0"/>
            </a:endParaRPr>
          </a:p>
          <a:p>
            <a:pPr lvl="0">
              <a:lnSpc>
                <a:spcPct val="114000"/>
              </a:lnSpc>
            </a:pPr>
            <a:endParaRPr lang="en-US" dirty="0" smtClean="0">
              <a:effectLst/>
              <a:cs typeface="Times New Roman" panose="02020603050405020304" pitchFamily="18" charset="0"/>
            </a:endParaRPr>
          </a:p>
          <a:p>
            <a:pPr lvl="0">
              <a:lnSpc>
                <a:spcPct val="114000"/>
              </a:lnSpc>
            </a:pPr>
            <a:endParaRPr lang="en-US" dirty="0">
              <a:cs typeface="Times New Roman" panose="02020603050405020304" pitchFamily="18" charset="0"/>
            </a:endParaRPr>
          </a:p>
          <a:p>
            <a:pPr lvl="0">
              <a:lnSpc>
                <a:spcPct val="114000"/>
              </a:lnSpc>
            </a:pPr>
            <a:endParaRPr lang="en-US" dirty="0" smtClean="0">
              <a:effectLst/>
              <a:cs typeface="Times New Roman" panose="02020603050405020304" pitchFamily="18" charset="0"/>
            </a:endParaRPr>
          </a:p>
          <a:p>
            <a:pPr lvl="0">
              <a:lnSpc>
                <a:spcPct val="114000"/>
              </a:lnSpc>
            </a:pPr>
            <a:r>
              <a:rPr lang="en-US" dirty="0" smtClean="0">
                <a:effectLst/>
                <a:cs typeface="Times New Roman" panose="02020603050405020304" pitchFamily="18" charset="0"/>
              </a:rPr>
              <a:t>Revised AAR's Bylaws for consistency, clarity and conformity to existing practice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819400"/>
            <a:ext cx="33528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773102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7630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Committee of the Board of Directors 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sz="36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96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916488"/>
          </a:xfrm>
        </p:spPr>
        <p:txBody>
          <a:bodyPr/>
          <a:lstStyle/>
          <a:p>
            <a:endParaRPr lang="en-US" sz="1600" b="1" dirty="0" smtClean="0">
              <a:solidFill>
                <a:srgbClr val="990000"/>
              </a:solidFill>
            </a:endParaRPr>
          </a:p>
          <a:p>
            <a:pPr algn="ctr">
              <a:buNone/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</a:rPr>
              <a:t>2016 Officers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President Paula Serven</a:t>
            </a:r>
          </a:p>
          <a:p>
            <a:endParaRPr lang="en-US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President-Elect Paula Monthofer</a:t>
            </a:r>
          </a:p>
          <a:p>
            <a:endParaRPr lang="en-US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First Vice President Lori Doerfler</a:t>
            </a:r>
          </a:p>
          <a:p>
            <a:endParaRPr lang="en-US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Treasurer D. Patrick Lewis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600" dirty="0" smtClean="0"/>
          </a:p>
        </p:txBody>
      </p:sp>
      <p:pic>
        <p:nvPicPr>
          <p:cNvPr id="1026" name="Picture 2" descr="C:\Users\Christina\AppData\Local\Microsoft\Windows\Temporary Internet Files\Content.Outlook\6PZX2PF6\paula-s_11x14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1556657" cy="1981200"/>
          </a:xfrm>
          <a:prstGeom prst="rect">
            <a:avLst/>
          </a:prstGeom>
          <a:noFill/>
        </p:spPr>
      </p:pic>
      <p:pic>
        <p:nvPicPr>
          <p:cNvPr id="1027" name="Picture 3" descr="C:\Users\Christina\AppData\Local\Microsoft\Windows\Temporary Internet Files\Content.Outlook\6PZX2PF6\paula-m_11x14s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057400"/>
            <a:ext cx="1556657" cy="1981200"/>
          </a:xfrm>
          <a:prstGeom prst="rect">
            <a:avLst/>
          </a:prstGeom>
          <a:noFill/>
        </p:spPr>
      </p:pic>
      <p:pic>
        <p:nvPicPr>
          <p:cNvPr id="2" name="Picture 2" descr="C:\Users\Christina\AppData\Local\Microsoft\Windows\Temporary Internet Files\Content.Outlook\6PZX2PF6\lori_11x14s6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928" y="3581400"/>
            <a:ext cx="1524000" cy="19812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343400"/>
            <a:ext cx="1559052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19646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96" y="331201"/>
            <a:ext cx="5166808" cy="61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9808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Member Benefit</a:t>
            </a:r>
            <a:b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17638"/>
            <a:ext cx="3821685" cy="49466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2" y="1417639"/>
            <a:ext cx="3822411" cy="4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Saving Homeowners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0"/>
            <a:ext cx="6629400" cy="476689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Saved Arizona Homeowners </a:t>
            </a:r>
            <a:r>
              <a:rPr lang="en-US" dirty="0" smtClean="0"/>
              <a:t>over $</a:t>
            </a:r>
            <a:r>
              <a:rPr lang="en-US" dirty="0"/>
              <a:t>20.2 </a:t>
            </a:r>
            <a:r>
              <a:rPr lang="en-US" dirty="0" smtClean="0"/>
              <a:t>million by protecting </a:t>
            </a:r>
            <a:r>
              <a:rPr lang="en-US" dirty="0"/>
              <a:t>the </a:t>
            </a:r>
            <a:r>
              <a:rPr lang="en-US" dirty="0" smtClean="0"/>
              <a:t>Homeowner's </a:t>
            </a:r>
            <a:r>
              <a:rPr lang="en-US" dirty="0"/>
              <a:t>Rebate </a:t>
            </a:r>
            <a:r>
              <a:rPr lang="en-US" dirty="0" smtClean="0"/>
              <a:t>in </a:t>
            </a:r>
            <a:r>
              <a:rPr lang="en-US" dirty="0"/>
              <a:t>the Arizona Legislature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53440"/>
            <a:ext cx="5351107" cy="22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0768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991600" cy="838200"/>
          </a:xfrm>
        </p:spPr>
        <p:txBody>
          <a:bodyPr/>
          <a:lstStyle/>
          <a:p>
            <a:pPr eaLnBrk="1" hangingPunct="1"/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Tools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0" y="1905000"/>
            <a:ext cx="8877300" cy="3925888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dirty="0" smtClean="0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b="1" dirty="0" smtClean="0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dirty="0" smtClean="0">
                <a:solidFill>
                  <a:srgbClr val="990000"/>
                </a:solidFill>
              </a:rPr>
              <a:t> MLS Connect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381423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62651" y="2489775"/>
            <a:ext cx="4085497" cy="306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5181600"/>
            <a:ext cx="2819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5334000"/>
            <a:ext cx="3810000" cy="646331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2D2D8A">
                    <a:lumMod val="75000"/>
                  </a:srgbClr>
                </a:solidFill>
                <a:latin typeface="Rockwell Extra Bold" pitchFamily="18" charset="0"/>
                <a:cs typeface="Aharoni" pitchFamily="2" charset="-79"/>
              </a:rPr>
              <a:t>Forms Server</a:t>
            </a:r>
            <a:endParaRPr lang="en-US" sz="2400" b="1" dirty="0">
              <a:solidFill>
                <a:srgbClr val="000000">
                  <a:lumMod val="85000"/>
                  <a:lumOff val="15000"/>
                </a:srgbClr>
              </a:solidFill>
              <a:latin typeface="Cooper Black" pitchFamily="18" charset="0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1447800"/>
            <a:ext cx="3581400" cy="584775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99"/>
                </a:solidFill>
              </a:rPr>
              <a:t>TechHelp</a:t>
            </a:r>
            <a:r>
              <a:rPr lang="en-US" sz="3200" b="1" dirty="0" smtClean="0">
                <a:solidFill>
                  <a:srgbClr val="333399"/>
                </a:solidFill>
              </a:rPr>
              <a:t> Line</a:t>
            </a:r>
            <a:endParaRPr lang="en-US" sz="32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51311"/>
      </p:ext>
    </p:extLst>
  </p:cSld>
  <p:clrMapOvr>
    <a:masterClrMapping/>
  </p:clrMapOvr>
  <p:transition advTm="2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</a:t>
            </a:r>
            <a:r>
              <a:rPr lang="en-US" dirty="0" smtClean="0"/>
              <a:t>REALTORS</a:t>
            </a:r>
            <a:r>
              <a:rPr lang="en-US" baseline="30000" dirty="0" smtClean="0"/>
              <a:t>®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Serving Our Brokers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effectLst/>
                <a:cs typeface="Times New Roman" panose="02020603050405020304" pitchFamily="18" charset="0"/>
              </a:rPr>
              <a:t>Conducted a successful</a:t>
            </a:r>
            <a:br>
              <a:rPr lang="en-US" dirty="0" smtClean="0">
                <a:effectLst/>
                <a:cs typeface="Times New Roman" panose="02020603050405020304" pitchFamily="18" charset="0"/>
              </a:rPr>
            </a:br>
            <a:endParaRPr lang="en-US" dirty="0" smtClean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/>
                <a:cs typeface="Times New Roman" panose="02020603050405020304" pitchFamily="18" charset="0"/>
              </a:rPr>
              <a:t>Large Broker Summit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3200" b="1" dirty="0">
                <a:solidFill>
                  <a:srgbClr val="DAEDEF">
                    <a:lumMod val="50000"/>
                  </a:srgbClr>
                </a:solidFill>
              </a:rPr>
              <a:t>Conducted an in-depth survey of Designated Brokers to identify the types of claims, demands and administrative complaints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656">
            <a:off x="7007727" y="4719608"/>
            <a:ext cx="1703705" cy="16331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94619"/>
            <a:ext cx="3733800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t="8421"/>
          <a:stretch>
            <a:fillRect/>
          </a:stretch>
        </p:blipFill>
        <p:spPr bwMode="auto">
          <a:xfrm>
            <a:off x="2819400" y="5516001"/>
            <a:ext cx="25622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4247">
            <a:off x="616599" y="3757152"/>
            <a:ext cx="1937376" cy="227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3799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343336"/>
            <a:ext cx="3429000" cy="191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5181600"/>
            <a:ext cx="2797175" cy="138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688" y="2027200"/>
            <a:ext cx="2663753" cy="26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4815">
            <a:off x="5412122" y="977214"/>
            <a:ext cx="960227" cy="226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352800"/>
            <a:ext cx="1501775" cy="27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1676400"/>
          </a:xfrm>
        </p:spPr>
        <p:txBody>
          <a:bodyPr/>
          <a:lstStyle/>
          <a:p>
            <a:pPr algn="l"/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3600" b="1" i="1" baseline="30000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i="1" dirty="0">
                <a:solidFill>
                  <a:srgbClr val="DAEDE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Improving Member Communications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86766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AR Overview 2016.pptx [Read-Only]" id="{0834C154-EBF8-40C7-AD81-1AB9485C84F7}" vid="{DA421011-1901-4311-B2F6-6ED671B86871}"/>
    </a:ext>
  </a:extLst>
</a:theme>
</file>

<file path=ppt/theme/theme10.xml><?xml version="1.0" encoding="utf-8"?>
<a:theme xmlns:a="http://schemas.openxmlformats.org/drawingml/2006/main" name="9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3479</TotalTime>
  <Words>643</Words>
  <Application>Microsoft Office PowerPoint</Application>
  <PresentationFormat>On-screen Show (4:3)</PresentationFormat>
  <Paragraphs>133</Paragraphs>
  <Slides>40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Aharoni</vt:lpstr>
      <vt:lpstr>Arial</vt:lpstr>
      <vt:lpstr>Arial Black</vt:lpstr>
      <vt:lpstr>Cooper Black</vt:lpstr>
      <vt:lpstr>Rockwell Extra Bold</vt:lpstr>
      <vt:lpstr>Times New Roman</vt:lpstr>
      <vt:lpstr>Branding Template</vt:lpstr>
      <vt:lpstr>1_Branding Template</vt:lpstr>
      <vt:lpstr>2_Branding Template</vt:lpstr>
      <vt:lpstr>3_Branding Template</vt:lpstr>
      <vt:lpstr>4_Branding Template</vt:lpstr>
      <vt:lpstr>5_Branding Template</vt:lpstr>
      <vt:lpstr>6_Branding Template</vt:lpstr>
      <vt:lpstr>7_Branding Template</vt:lpstr>
      <vt:lpstr>8_Branding Template</vt:lpstr>
      <vt:lpstr>9_Branding Template</vt:lpstr>
      <vt:lpstr>10_Branding Template</vt:lpstr>
      <vt:lpstr>11_Branding Template</vt:lpstr>
      <vt:lpstr>12_Branding Template</vt:lpstr>
      <vt:lpstr>13_Branding Template</vt:lpstr>
      <vt:lpstr>PowerPoint Presentation</vt:lpstr>
      <vt:lpstr>44,000+ Arizona REALTORS ®  </vt:lpstr>
      <vt:lpstr>The Arizona REALTOR ® Purpose </vt:lpstr>
      <vt:lpstr>Executive Committee of the Board of Directors   </vt:lpstr>
      <vt:lpstr>Arizona REALTORS® New Member Benefit </vt:lpstr>
      <vt:lpstr>Arizona REALTORS® Saving Homeowners Money</vt:lpstr>
      <vt:lpstr>Arizona REALTORS® Business Tools</vt:lpstr>
      <vt:lpstr>Arizona REALTORS® Serving Our Brokers</vt:lpstr>
      <vt:lpstr>Arizona REALTORS® Improving Member Communications</vt:lpstr>
      <vt:lpstr>Arizona REALTORS® Business Tools Support</vt:lpstr>
      <vt:lpstr>Arizona REALTORS® Political Advocacy</vt:lpstr>
      <vt:lpstr>Arizona REALTORS® Risk Management </vt:lpstr>
      <vt:lpstr>Arizona REALTORS® Regulatory Advocacy</vt:lpstr>
      <vt:lpstr>Arizona REALTORS®  Protecting Members</vt:lpstr>
      <vt:lpstr>Arizona REALTORS® AARonline.com</vt:lpstr>
      <vt:lpstr>Arizona REALTORS® Promoting REALTOR ® Value</vt:lpstr>
      <vt:lpstr>Arizona REALTORS® Agent Safety</vt:lpstr>
      <vt:lpstr>Arizona REALTORS® Member Resource Guide</vt:lpstr>
      <vt:lpstr> Arizona REALTORS® Charitable Work  </vt:lpstr>
      <vt:lpstr>Arizona REALTORS® Working with Our Local Associations</vt:lpstr>
      <vt:lpstr>Arizona REALTORS® Revised Forms to Ensure TRID Compliance</vt:lpstr>
      <vt:lpstr>Arizona REALTORS® Professional Standards  &amp; Dispute Resolution </vt:lpstr>
      <vt:lpstr>Arizona REALTORS® Ombudsmen &amp; Mediation</vt:lpstr>
      <vt:lpstr>Arizona REALTORS®  Webinars – On Demand</vt:lpstr>
      <vt:lpstr>Arizona REALTORS® MLS Connect</vt:lpstr>
      <vt:lpstr>Arizona REALTORS® Transaction Management Information</vt:lpstr>
      <vt:lpstr>Arizona REALTORS® Exceeding REALTOR Party Goals </vt:lpstr>
      <vt:lpstr>Arizona REALTORS® Working for Private Property Rights</vt:lpstr>
      <vt:lpstr>Arizona REALTORS®  New &amp; Improved Forms</vt:lpstr>
      <vt:lpstr>Arizona REALTORS®  Remote Education</vt:lpstr>
      <vt:lpstr>Arizona REALTORS® 2015  REALTOR® Champions</vt:lpstr>
      <vt:lpstr>Arizona REALTORS® Education</vt:lpstr>
      <vt:lpstr>Arizona REALTORS®  FORWARD FORECAST Summit</vt:lpstr>
      <vt:lpstr>Arizona REALTORS®  Conferences </vt:lpstr>
      <vt:lpstr>Arizona REALTORS® 2015 Accomplishments</vt:lpstr>
      <vt:lpstr>Arizona REALTORS® Core Standards</vt:lpstr>
      <vt:lpstr>Arizona REALTORS® Forms Licensing</vt:lpstr>
      <vt:lpstr>Arizona REALTORS® Protecting Association Assets </vt:lpstr>
      <vt:lpstr>Arizona REALTORS® Governing Documents</vt:lpstr>
      <vt:lpstr>PowerPoint Presentation</vt:lpstr>
    </vt:vector>
  </TitlesOfParts>
  <Company>Arizona Association of REALTORS®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Arizona Association of REALTORS®</dc:title>
  <dc:creator>Ron LaMee</dc:creator>
  <cp:lastModifiedBy>Ron LaMee</cp:lastModifiedBy>
  <cp:revision>374</cp:revision>
  <dcterms:created xsi:type="dcterms:W3CDTF">2006-10-23T21:17:39Z</dcterms:created>
  <dcterms:modified xsi:type="dcterms:W3CDTF">2016-02-12T19:44:28Z</dcterms:modified>
</cp:coreProperties>
</file>