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78" r:id="rId2"/>
    <p:sldId id="289" r:id="rId3"/>
    <p:sldId id="279" r:id="rId4"/>
    <p:sldId id="280" r:id="rId5"/>
    <p:sldId id="287" r:id="rId6"/>
    <p:sldId id="288" r:id="rId7"/>
    <p:sldId id="281" r:id="rId8"/>
    <p:sldId id="282" r:id="rId9"/>
    <p:sldId id="283" r:id="rId10"/>
    <p:sldId id="28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591" autoAdjust="0"/>
  </p:normalViewPr>
  <p:slideViewPr>
    <p:cSldViewPr snapToGrid="0" snapToObjects="1" showGuides="1">
      <p:cViewPr>
        <p:scale>
          <a:sx n="40" d="100"/>
          <a:sy n="40" d="100"/>
        </p:scale>
        <p:origin x="-656" y="-112"/>
      </p:cViewPr>
      <p:guideLst>
        <p:guide orient="horz" pos="4160"/>
        <p:guide orient="horz" pos="995"/>
        <p:guide orient="horz" pos="3854"/>
        <p:guide orient="horz" pos="2160"/>
        <p:guide pos="2906"/>
        <p:guide pos="5475"/>
        <p:guide pos="274"/>
        <p:guide pos="12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4" d="100"/>
        <a:sy n="18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0A6A15-E0B2-B24B-B839-6D33603C9290}" type="datetimeFigureOut">
              <a:rPr lang="en-US" smtClean="0"/>
              <a:t>6/4/14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7682E8-93DE-614D-B65F-42A19A09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666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682E8-93DE-614D-B65F-42A19A09CC1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558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9155545" cy="6858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55800" y="554181"/>
            <a:ext cx="6731000" cy="685800"/>
          </a:xfrm>
        </p:spPr>
        <p:txBody>
          <a:bodyPr>
            <a:normAutofit/>
          </a:bodyPr>
          <a:lstStyle>
            <a:lvl1pPr algn="l">
              <a:defRPr sz="3000" b="1">
                <a:solidFill>
                  <a:schemeClr val="tx1"/>
                </a:solidFill>
              </a:defRPr>
            </a:lvl1pPr>
          </a:lstStyle>
          <a:p>
            <a:r>
              <a:rPr lang="en-CA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5800" y="1252395"/>
            <a:ext cx="6400800" cy="374062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accent2"/>
                </a:solidFill>
                <a:latin typeface="Rockwell"/>
                <a:cs typeface="Rockwel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554181"/>
            <a:ext cx="1825106" cy="685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5606012" y="3086100"/>
            <a:ext cx="3549533" cy="685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3780906" y="3086100"/>
            <a:ext cx="1825106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1955800" y="3086100"/>
            <a:ext cx="1825106" cy="685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47675" y="3086100"/>
            <a:ext cx="1295400" cy="685800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CA" dirty="0" smtClean="0"/>
              <a:t>MM.DD.YY</a:t>
            </a:r>
            <a:endParaRPr lang="en-US" dirty="0"/>
          </a:p>
        </p:txBody>
      </p:sp>
      <p:pic>
        <p:nvPicPr>
          <p:cNvPr id="13" name="Picture 12" descr="MemberValue4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6056748"/>
            <a:ext cx="2286000" cy="400929"/>
          </a:xfrm>
          <a:prstGeom prst="rect">
            <a:avLst/>
          </a:prstGeom>
        </p:spPr>
      </p:pic>
      <p:pic>
        <p:nvPicPr>
          <p:cNvPr id="14" name="Picture 13" descr="nSight-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64" y="5988141"/>
            <a:ext cx="2286000" cy="608076"/>
          </a:xfrm>
          <a:prstGeom prst="rect">
            <a:avLst/>
          </a:prstGeom>
        </p:spPr>
      </p:pic>
      <p:sp>
        <p:nvSpPr>
          <p:cNvPr id="16" name="Picture Placeholder 15"/>
          <p:cNvSpPr>
            <a:spLocks noGrp="1"/>
          </p:cNvSpPr>
          <p:nvPr>
            <p:ph type="pic" sz="quarter" idx="14" hasCustomPrompt="1"/>
          </p:nvPr>
        </p:nvSpPr>
        <p:spPr>
          <a:xfrm>
            <a:off x="3405188" y="4687888"/>
            <a:ext cx="2390775" cy="17081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dirty="0" smtClean="0"/>
              <a:t>CLIENT 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369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2"/>
          </p:nvPr>
        </p:nvSpPr>
        <p:spPr>
          <a:xfrm>
            <a:off x="434975" y="1613621"/>
            <a:ext cx="8251824" cy="4517303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7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76385" y="6142046"/>
            <a:ext cx="2133600" cy="331932"/>
          </a:xfrm>
          <a:prstGeom prst="rect">
            <a:avLst/>
          </a:prstGeom>
        </p:spPr>
        <p:txBody>
          <a:bodyPr/>
          <a:lstStyle/>
          <a:p>
            <a:fld id="{CA872D83-3249-044F-AA80-877CD41A4043}" type="datetimeFigureOut">
              <a:rPr lang="en-US" smtClean="0"/>
              <a:t>6/4/14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645560" y="6142046"/>
            <a:ext cx="2133600" cy="331932"/>
          </a:xfrm>
          <a:prstGeom prst="rect">
            <a:avLst/>
          </a:prstGeom>
        </p:spPr>
        <p:txBody>
          <a:bodyPr/>
          <a:lstStyle/>
          <a:p>
            <a:fld id="{2E03F6D5-A62D-7041-BB3A-A9B22DB9D45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55545" cy="6858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554181"/>
            <a:ext cx="1825106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5606012" y="3086100"/>
            <a:ext cx="3549533" cy="685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3780906" y="3086100"/>
            <a:ext cx="1825106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1955800" y="3086100"/>
            <a:ext cx="1825106" cy="685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facebook-logo-squar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422" y="5689326"/>
            <a:ext cx="441599" cy="441599"/>
          </a:xfrm>
          <a:prstGeom prst="rect">
            <a:avLst/>
          </a:prstGeom>
        </p:spPr>
      </p:pic>
      <p:pic>
        <p:nvPicPr>
          <p:cNvPr id="15" name="Picture 14" descr="linkedin-logo-square2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6277" y="5689326"/>
            <a:ext cx="441599" cy="441599"/>
          </a:xfrm>
          <a:prstGeom prst="rect">
            <a:avLst/>
          </a:prstGeom>
        </p:spPr>
      </p:pic>
      <p:pic>
        <p:nvPicPr>
          <p:cNvPr id="16" name="Picture 15" descr="rss-cube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132" y="5689326"/>
            <a:ext cx="441599" cy="441599"/>
          </a:xfrm>
          <a:prstGeom prst="rect">
            <a:avLst/>
          </a:prstGeom>
        </p:spPr>
      </p:pic>
      <p:pic>
        <p:nvPicPr>
          <p:cNvPr id="17" name="Picture 16" descr="twitter-logo-square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567" y="5689326"/>
            <a:ext cx="441599" cy="441599"/>
          </a:xfrm>
          <a:prstGeom prst="rect">
            <a:avLst/>
          </a:prstGeom>
        </p:spPr>
      </p:pic>
      <p:pic>
        <p:nvPicPr>
          <p:cNvPr id="18" name="Picture 17" descr="google-plus-icon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9985" y="5689326"/>
            <a:ext cx="441599" cy="441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02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F4B7D-1135-684C-9D94-AB271DC85434}" type="datetimeFigureOut">
              <a:rPr lang="en-US" smtClean="0"/>
              <a:t>6/4/14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47C08-4DC5-D14F-BAE3-9BE2C4574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55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7862" y="554182"/>
            <a:ext cx="6738937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554181"/>
            <a:ext cx="1825106" cy="685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-1" y="6552281"/>
            <a:ext cx="9144002" cy="310512"/>
            <a:chOff x="447675" y="6172200"/>
            <a:chExt cx="8239124" cy="685800"/>
          </a:xfrm>
        </p:grpSpPr>
        <p:sp>
          <p:nvSpPr>
            <p:cNvPr id="16" name="Rectangle 15"/>
            <p:cNvSpPr/>
            <p:nvPr userDrawn="1"/>
          </p:nvSpPr>
          <p:spPr>
            <a:xfrm>
              <a:off x="4097887" y="6172200"/>
              <a:ext cx="4588912" cy="6858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2272781" y="6172200"/>
              <a:ext cx="2359536" cy="6858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447675" y="6172200"/>
              <a:ext cx="2359536" cy="6858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658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56464-7ED8-EA48-8A5A-19198C20CC64}" type="datetimeFigureOut">
              <a:rPr lang="en-US" smtClean="0"/>
              <a:t>6/4/14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553200" y="61658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3E95E-47A8-4B4B-85A7-FF7A25449CEB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MISSION_CONNECT_LOGO.psd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9900" y="143959"/>
            <a:ext cx="1947861" cy="395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938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defTabSz="457200" rtl="0" eaLnBrk="1" latinLnBrk="0" hangingPunct="1"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8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1"/>
        </a:buClr>
        <a:buFont typeface="Arial"/>
        <a:buChar char="–"/>
        <a:defRPr sz="16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1"/>
        </a:buClr>
        <a:buFont typeface="Arial"/>
        <a:buChar char="•"/>
        <a:defRPr sz="16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1"/>
        </a:buClr>
        <a:buFont typeface="Arial"/>
        <a:buChar char="–"/>
        <a:defRPr sz="16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1"/>
        </a:buClr>
        <a:buFont typeface="Arial"/>
        <a:buChar char="»"/>
        <a:defRPr sz="16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4" Type="http://schemas.openxmlformats.org/officeDocument/2006/relationships/image" Target="../media/image10.JPG"/><Relationship Id="rId5" Type="http://schemas.openxmlformats.org/officeDocument/2006/relationships/image" Target="../media/image11.png"/><Relationship Id="rId6" Type="http://schemas.openxmlformats.org/officeDocument/2006/relationships/image" Target="../media/image12.jpg"/><Relationship Id="rId7" Type="http://schemas.openxmlformats.org/officeDocument/2006/relationships/image" Target="../media/image13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6072326" y="5868140"/>
            <a:ext cx="2760956" cy="70133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2238" y="504940"/>
            <a:ext cx="6731000" cy="1009194"/>
          </a:xfrm>
        </p:spPr>
        <p:txBody>
          <a:bodyPr>
            <a:normAutofit/>
          </a:bodyPr>
          <a:lstStyle/>
          <a:p>
            <a:r>
              <a:rPr lang="en-US" dirty="0" smtClean="0"/>
              <a:t>Project Workshop </a:t>
            </a:r>
            <a:br>
              <a:rPr lang="en-US" dirty="0" smtClean="0"/>
            </a:br>
            <a:r>
              <a:rPr lang="en-US" dirty="0" smtClean="0"/>
              <a:t>Meeting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06.4.14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51" y="124093"/>
            <a:ext cx="1882238" cy="37843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2857" y="5819072"/>
            <a:ext cx="1371600" cy="75040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2789" y="6121265"/>
            <a:ext cx="1371600" cy="2392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1139" y="6016202"/>
            <a:ext cx="1371600" cy="44938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0608" y="5912314"/>
            <a:ext cx="1371600" cy="657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989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Idea list - External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2279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2900" dirty="0" smtClean="0"/>
              <a:t>6</a:t>
            </a:r>
            <a:r>
              <a:rPr lang="en-US" sz="2900" dirty="0"/>
              <a:t>. Focus on Metrics - Like a Product</a:t>
            </a:r>
          </a:p>
          <a:p>
            <a:pPr lvl="1">
              <a:lnSpc>
                <a:spcPct val="120000"/>
              </a:lnSpc>
            </a:pPr>
            <a:r>
              <a:rPr lang="en-US" sz="2600" dirty="0" smtClean="0"/>
              <a:t>If source is a central location (like blogs) </a:t>
            </a:r>
          </a:p>
          <a:p>
            <a:pPr lvl="2">
              <a:lnSpc>
                <a:spcPct val="120000"/>
              </a:lnSpc>
            </a:pPr>
            <a:r>
              <a:rPr lang="en-US" sz="2600" dirty="0" smtClean="0"/>
              <a:t>What's </a:t>
            </a:r>
            <a:r>
              <a:rPr lang="en-US" sz="2600" dirty="0"/>
              <a:t>getting opened at state level? Local level?</a:t>
            </a:r>
          </a:p>
          <a:p>
            <a:pPr lvl="2">
              <a:lnSpc>
                <a:spcPct val="120000"/>
              </a:lnSpc>
            </a:pPr>
            <a:r>
              <a:rPr lang="en-US" sz="2600" dirty="0"/>
              <a:t>What topics, what articles? </a:t>
            </a:r>
          </a:p>
          <a:p>
            <a:pPr lvl="2">
              <a:lnSpc>
                <a:spcPct val="120000"/>
              </a:lnSpc>
            </a:pPr>
            <a:r>
              <a:rPr lang="en-US" sz="2600" dirty="0"/>
              <a:t>Be consistent with measurements from state to </a:t>
            </a:r>
            <a:r>
              <a:rPr lang="en-US" sz="2600" dirty="0" smtClean="0"/>
              <a:t>state, locals to locals – learn and pivot the strategy if needed</a:t>
            </a:r>
            <a:endParaRPr lang="en-US" sz="2600" dirty="0"/>
          </a:p>
          <a:p>
            <a:pPr lvl="2">
              <a:lnSpc>
                <a:spcPct val="120000"/>
              </a:lnSpc>
            </a:pPr>
            <a:r>
              <a:rPr lang="en-US" sz="2600" dirty="0"/>
              <a:t>Benchmark open </a:t>
            </a:r>
            <a:r>
              <a:rPr lang="en-US" sz="2600" dirty="0" smtClean="0"/>
              <a:t>rates, click rates regularly to test the content and delivery</a:t>
            </a:r>
          </a:p>
          <a:p>
            <a:pPr lvl="2">
              <a:lnSpc>
                <a:spcPct val="120000"/>
              </a:lnSpc>
            </a:pPr>
            <a:r>
              <a:rPr lang="en-US" sz="2600" dirty="0" smtClean="0"/>
              <a:t>Share </a:t>
            </a:r>
            <a:r>
              <a:rPr lang="en-US" sz="2600" dirty="0"/>
              <a:t>promising practices</a:t>
            </a:r>
          </a:p>
          <a:p>
            <a:pPr marL="0" indent="0">
              <a:buNone/>
            </a:pPr>
            <a:r>
              <a:rPr lang="en-US" sz="2900" dirty="0"/>
              <a:t> </a:t>
            </a:r>
          </a:p>
          <a:p>
            <a:pPr marL="0" indent="0">
              <a:buNone/>
            </a:pPr>
            <a:r>
              <a:rPr lang="en-US" sz="2900" dirty="0"/>
              <a:t>Other Ideas: </a:t>
            </a:r>
          </a:p>
          <a:p>
            <a:pPr lvl="1">
              <a:lnSpc>
                <a:spcPct val="120000"/>
              </a:lnSpc>
            </a:pPr>
            <a:r>
              <a:rPr lang="en-US" sz="2600" dirty="0"/>
              <a:t>The role of the Chief Executive Officer is to get in front of key audiences and find out what's </a:t>
            </a:r>
            <a:r>
              <a:rPr lang="en-US" sz="2600" dirty="0" smtClean="0"/>
              <a:t>important to them.</a:t>
            </a:r>
            <a:endParaRPr lang="en-US" sz="2600" dirty="0"/>
          </a:p>
          <a:p>
            <a:pPr lvl="1">
              <a:lnSpc>
                <a:spcPct val="120000"/>
              </a:lnSpc>
            </a:pPr>
            <a:r>
              <a:rPr lang="en-US" sz="2600" dirty="0"/>
              <a:t>Every state has </a:t>
            </a:r>
            <a:r>
              <a:rPr lang="en-US" sz="2600" dirty="0" smtClean="0"/>
              <a:t>one </a:t>
            </a:r>
            <a:r>
              <a:rPr lang="en-US" sz="2600" dirty="0"/>
              <a:t>staff specialist for communications.</a:t>
            </a:r>
          </a:p>
          <a:p>
            <a:pPr lvl="1">
              <a:lnSpc>
                <a:spcPct val="120000"/>
              </a:lnSpc>
            </a:pPr>
            <a:r>
              <a:rPr lang="en-US" sz="2600" dirty="0"/>
              <a:t>Talk about communications at orientation.</a:t>
            </a:r>
          </a:p>
          <a:p>
            <a:pPr lvl="1">
              <a:lnSpc>
                <a:spcPct val="120000"/>
              </a:lnSpc>
            </a:pPr>
            <a:r>
              <a:rPr lang="en-US" sz="2600" dirty="0"/>
              <a:t>Staff communicators from the state and locals must meet one time per year (minimum) </a:t>
            </a:r>
            <a:r>
              <a:rPr lang="en-US" sz="2600" dirty="0" smtClean="0"/>
              <a:t>– talk specifically </a:t>
            </a:r>
            <a:r>
              <a:rPr lang="en-US" sz="2600" dirty="0"/>
              <a:t>about pain points, with an agenda, over a beer. Their relationship matters</a:t>
            </a:r>
            <a:r>
              <a:rPr lang="en-US" sz="2600" dirty="0" smtClean="0"/>
              <a:t>.</a:t>
            </a:r>
          </a:p>
          <a:p>
            <a:pPr lvl="1">
              <a:lnSpc>
                <a:spcPct val="120000"/>
              </a:lnSpc>
            </a:pPr>
            <a:r>
              <a:rPr lang="en-US" sz="2800" dirty="0" smtClean="0"/>
              <a:t>Each </a:t>
            </a:r>
            <a:r>
              <a:rPr lang="en-US" sz="2800" dirty="0"/>
              <a:t>association’s value proposition – Who is </a:t>
            </a:r>
            <a:r>
              <a:rPr lang="en-US" sz="2800" dirty="0" smtClean="0"/>
              <a:t>best at </a:t>
            </a:r>
            <a:r>
              <a:rPr lang="en-US" sz="2800" dirty="0"/>
              <a:t>what - at different levels of the 3 way agreement</a:t>
            </a:r>
            <a:endParaRPr lang="en-US" sz="2600" dirty="0"/>
          </a:p>
          <a:p>
            <a:pPr lvl="1"/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6407727" y="143222"/>
            <a:ext cx="2516909" cy="821919"/>
            <a:chOff x="6407727" y="1149928"/>
            <a:chExt cx="2516909" cy="821919"/>
          </a:xfrm>
        </p:grpSpPr>
        <p:sp>
          <p:nvSpPr>
            <p:cNvPr id="5" name="TextBox 4"/>
            <p:cNvSpPr txBox="1"/>
            <p:nvPr/>
          </p:nvSpPr>
          <p:spPr>
            <a:xfrm>
              <a:off x="6407727" y="1149928"/>
              <a:ext cx="251690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Different?  Innovative?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904176" y="1600200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SzPct val="150000"/>
                <a:buFont typeface="Wingdings" charset="2"/>
                <a:buChar char="q"/>
              </a:pPr>
              <a:r>
                <a:rPr lang="en-US" dirty="0" smtClean="0"/>
                <a:t>   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910940" y="1602515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SzPct val="150000"/>
                <a:buFont typeface="Wingdings" charset="2"/>
                <a:buChar char="q"/>
              </a:pPr>
              <a:r>
                <a:rPr lang="en-US" dirty="0" smtClean="0"/>
                <a:t>    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664869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sections to address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Value </a:t>
            </a:r>
          </a:p>
          <a:p>
            <a:pPr marL="1085850" lvl="1" indent="-342900"/>
            <a:r>
              <a:rPr lang="en-US" dirty="0"/>
              <a:t>W</a:t>
            </a:r>
            <a:r>
              <a:rPr lang="en-US" dirty="0" smtClean="0"/>
              <a:t>hat is each association’s specialty? Does it matter to members?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Message </a:t>
            </a:r>
          </a:p>
          <a:p>
            <a:pPr marL="1028700" lvl="1"/>
            <a:r>
              <a:rPr lang="en-US" dirty="0" smtClean="0"/>
              <a:t>Hone your message around what you do really, really well that matters most to them.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Development and coordination of the information – and the package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Delivery and testing </a:t>
            </a:r>
            <a:endParaRPr lang="en-US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848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Idea list - Staff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61740" cy="452596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1. Survey </a:t>
            </a:r>
            <a:r>
              <a:rPr lang="en-US" dirty="0"/>
              <a:t>members to identify communication </a:t>
            </a:r>
            <a:r>
              <a:rPr lang="en-US" dirty="0" smtClean="0"/>
              <a:t>preferences</a:t>
            </a:r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lvl="0"/>
            <a:r>
              <a:rPr lang="en-US" dirty="0" smtClean="0"/>
              <a:t>2. Set </a:t>
            </a:r>
            <a:r>
              <a:rPr lang="en-US" dirty="0"/>
              <a:t>up a system where members' choice of opt-in topics and method of communication (email/text/other) are shared between state and locals.  Preference marked in database that has multiple delivery methods-created messages are sent in that format.  Deliver messages in preferred manner</a:t>
            </a:r>
            <a:r>
              <a:rPr lang="en-US" dirty="0" smtClean="0"/>
              <a:t>.</a:t>
            </a:r>
          </a:p>
          <a:p>
            <a:pPr marL="342900" lvl="0" indent="-342900">
              <a:buFont typeface="+mj-lt"/>
              <a:buAutoNum type="arabicPeriod"/>
            </a:pPr>
            <a:endParaRPr lang="en-US" dirty="0"/>
          </a:p>
          <a:p>
            <a:pPr lvl="0"/>
            <a:r>
              <a:rPr lang="en-US" dirty="0" smtClean="0"/>
              <a:t>3. Each </a:t>
            </a:r>
            <a:r>
              <a:rPr lang="en-US" dirty="0"/>
              <a:t>organization (state and local) would commit to improving </a:t>
            </a:r>
            <a:r>
              <a:rPr lang="en-US" u="sng" dirty="0"/>
              <a:t>internal</a:t>
            </a:r>
            <a:r>
              <a:rPr lang="en-US" dirty="0"/>
              <a:t> collaboration, which includes no "maverick" communications outside formal channels (meaning the Communications Manager</a:t>
            </a:r>
            <a:r>
              <a:rPr lang="en-US" dirty="0" smtClean="0"/>
              <a:t>).</a:t>
            </a:r>
          </a:p>
          <a:p>
            <a:pPr lvl="0"/>
            <a:endParaRPr lang="en-US" dirty="0"/>
          </a:p>
          <a:p>
            <a:pPr lvl="0"/>
            <a:r>
              <a:rPr lang="en-US" dirty="0" smtClean="0"/>
              <a:t>4. AAR </a:t>
            </a:r>
            <a:r>
              <a:rPr lang="en-US" dirty="0"/>
              <a:t>and willing locals would formally agree to cooperate on message content and frequency</a:t>
            </a:r>
            <a:r>
              <a:rPr lang="en-US" dirty="0" smtClean="0"/>
              <a:t>.</a:t>
            </a:r>
          </a:p>
          <a:p>
            <a:pPr lvl="0"/>
            <a:endParaRPr lang="en-US" dirty="0"/>
          </a:p>
          <a:p>
            <a:pPr lvl="0"/>
            <a:r>
              <a:rPr lang="en-US" dirty="0" smtClean="0"/>
              <a:t>5. AAR </a:t>
            </a:r>
            <a:r>
              <a:rPr lang="en-US" dirty="0"/>
              <a:t>and locals would agree on topics for which each is responsible</a:t>
            </a:r>
            <a:r>
              <a:rPr lang="en-US" dirty="0" smtClean="0"/>
              <a:t>.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6407727" y="143222"/>
            <a:ext cx="2516909" cy="821919"/>
            <a:chOff x="6407727" y="1149928"/>
            <a:chExt cx="2516909" cy="821919"/>
          </a:xfrm>
        </p:grpSpPr>
        <p:sp>
          <p:nvSpPr>
            <p:cNvPr id="4" name="TextBox 3"/>
            <p:cNvSpPr txBox="1"/>
            <p:nvPr/>
          </p:nvSpPr>
          <p:spPr>
            <a:xfrm>
              <a:off x="6407727" y="1149928"/>
              <a:ext cx="251690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Different?  Innovative?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904176" y="1600200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SzPct val="150000"/>
                <a:buFont typeface="Wingdings" charset="2"/>
                <a:buChar char="q"/>
              </a:pPr>
              <a:r>
                <a:rPr lang="en-US" dirty="0" smtClean="0"/>
                <a:t>   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910940" y="1602515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SzPct val="150000"/>
                <a:buFont typeface="Wingdings" charset="2"/>
                <a:buChar char="q"/>
              </a:pPr>
              <a:r>
                <a:rPr lang="en-US" dirty="0" smtClean="0"/>
                <a:t>    </a:t>
              </a:r>
              <a:endParaRPr lang="en-US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7910940" y="2126562"/>
            <a:ext cx="50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150000"/>
              <a:buFont typeface="Wingdings" charset="2"/>
              <a:buChar char="q"/>
            </a:pP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910940" y="2313543"/>
            <a:ext cx="50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150000"/>
              <a:buFont typeface="Wingdings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409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Idea list - Staff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0" indent="-342900">
              <a:buFont typeface="+mj-lt"/>
              <a:buAutoNum type="arabicPeriod" startAt="6"/>
            </a:pPr>
            <a:r>
              <a:rPr lang="en-US" dirty="0" smtClean="0"/>
              <a:t>Survey </a:t>
            </a:r>
            <a:r>
              <a:rPr lang="en-US" dirty="0"/>
              <a:t>members to identify what they want to know.  AAR and locals would then share member preferences for opt-in topics. </a:t>
            </a:r>
            <a:endParaRPr lang="en-US" dirty="0" smtClean="0"/>
          </a:p>
          <a:p>
            <a:pPr marL="342900" lvl="0" indent="-342900">
              <a:buFont typeface="+mj-lt"/>
              <a:buAutoNum type="arabicPeriod" startAt="6"/>
            </a:pPr>
            <a:endParaRPr lang="en-US" dirty="0"/>
          </a:p>
          <a:p>
            <a:pPr marL="342900" lvl="0" indent="-342900">
              <a:buFont typeface="+mj-lt"/>
              <a:buAutoNum type="arabicPeriod" startAt="6"/>
            </a:pPr>
            <a:r>
              <a:rPr lang="en-US" dirty="0" smtClean="0"/>
              <a:t>Create </a:t>
            </a:r>
            <a:r>
              <a:rPr lang="en-US" dirty="0"/>
              <a:t>member communication content in accordance to member preferences  (opt-in or in general). Advocacy and risk management issues are not optional—all members get them</a:t>
            </a:r>
            <a:r>
              <a:rPr lang="en-US" dirty="0" smtClean="0"/>
              <a:t>.</a:t>
            </a:r>
          </a:p>
          <a:p>
            <a:pPr marL="342900" lvl="0" indent="-342900">
              <a:buFont typeface="+mj-lt"/>
              <a:buAutoNum type="arabicPeriod" startAt="6"/>
            </a:pPr>
            <a:endParaRPr lang="en-US" dirty="0"/>
          </a:p>
          <a:p>
            <a:pPr marL="342900" lvl="0" indent="-342900">
              <a:buFont typeface="+mj-lt"/>
              <a:buAutoNum type="arabicPeriod" startAt="6"/>
            </a:pPr>
            <a:r>
              <a:rPr lang="en-US" dirty="0" smtClean="0"/>
              <a:t>AAR </a:t>
            </a:r>
            <a:r>
              <a:rPr lang="en-US" dirty="0"/>
              <a:t>and locals would agree to limit standard communications to once per week</a:t>
            </a:r>
            <a:r>
              <a:rPr lang="en-US" dirty="0" smtClean="0"/>
              <a:t>.</a:t>
            </a:r>
          </a:p>
          <a:p>
            <a:pPr marL="342900" lvl="0" indent="-342900">
              <a:buFont typeface="+mj-lt"/>
              <a:buAutoNum type="arabicPeriod" startAt="6"/>
            </a:pPr>
            <a:endParaRPr lang="en-US" dirty="0"/>
          </a:p>
          <a:p>
            <a:pPr marL="342900" lvl="0" indent="-342900">
              <a:buFont typeface="+mj-lt"/>
              <a:buAutoNum type="arabicPeriod" startAt="6"/>
            </a:pPr>
            <a:r>
              <a:rPr lang="en-US" dirty="0" smtClean="0"/>
              <a:t>Create </a:t>
            </a:r>
            <a:r>
              <a:rPr lang="en-US" dirty="0"/>
              <a:t>sharing culture (monthly call, email information, Basecamp type platform</a:t>
            </a:r>
            <a:r>
              <a:rPr lang="en-US" dirty="0" smtClean="0"/>
              <a:t>). AAR </a:t>
            </a:r>
            <a:r>
              <a:rPr lang="en-US" dirty="0"/>
              <a:t>and locals would collaborate on </a:t>
            </a:r>
            <a:endParaRPr lang="en-US" dirty="0" smtClean="0"/>
          </a:p>
          <a:p>
            <a:pPr marL="1085850" lvl="1" indent="-342900">
              <a:buFont typeface="Arial"/>
              <a:buChar char="•"/>
            </a:pPr>
            <a:r>
              <a:rPr lang="en-US" dirty="0"/>
              <a:t>Q</a:t>
            </a:r>
            <a:r>
              <a:rPr lang="en-US" dirty="0" smtClean="0"/>
              <a:t>uarterly </a:t>
            </a:r>
            <a:r>
              <a:rPr lang="en-US" dirty="0"/>
              <a:t>or monthly sharing of general "editorial calendar" </a:t>
            </a:r>
            <a:r>
              <a:rPr lang="en-US" dirty="0" smtClean="0"/>
              <a:t>topics</a:t>
            </a:r>
            <a:endParaRPr lang="en-US" dirty="0"/>
          </a:p>
          <a:p>
            <a:pPr marL="1085850" lvl="1" indent="-342900">
              <a:buFont typeface="Arial"/>
              <a:buChar char="•"/>
            </a:pPr>
            <a:r>
              <a:rPr lang="en-US" dirty="0" smtClean="0"/>
              <a:t>Weekly </a:t>
            </a:r>
            <a:r>
              <a:rPr lang="en-US" dirty="0"/>
              <a:t>sharing of specific message content 24-48 hours before distribution and </a:t>
            </a:r>
          </a:p>
          <a:p>
            <a:pPr marL="1085850" lvl="1" indent="-342900">
              <a:buFont typeface="Arial"/>
              <a:buChar char="•"/>
            </a:pPr>
            <a:r>
              <a:rPr lang="en-US" dirty="0" smtClean="0"/>
              <a:t>Occasional </a:t>
            </a:r>
            <a:r>
              <a:rPr lang="en-US" dirty="0"/>
              <a:t>hot issues that need repetition by both organizations</a:t>
            </a:r>
            <a:r>
              <a:rPr lang="en-US" dirty="0" smtClean="0"/>
              <a:t>.</a:t>
            </a:r>
          </a:p>
          <a:p>
            <a:pPr marL="342900" lvl="0" indent="-342900">
              <a:buFont typeface="+mj-lt"/>
              <a:buAutoNum type="arabicPeriod" startAt="6"/>
            </a:pPr>
            <a:endParaRPr lang="en-US" dirty="0"/>
          </a:p>
          <a:p>
            <a:pPr marL="342900" lvl="0" indent="-342900">
              <a:buFont typeface="+mj-lt"/>
              <a:buAutoNum type="arabicPeriod" startAt="6"/>
            </a:pPr>
            <a:r>
              <a:rPr lang="en-US" dirty="0" smtClean="0"/>
              <a:t>Provide </a:t>
            </a:r>
            <a:r>
              <a:rPr lang="en-US" dirty="0"/>
              <a:t>resources for members to obtain the information they want if not provided by association.</a:t>
            </a:r>
          </a:p>
          <a:p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407727" y="143222"/>
            <a:ext cx="2516909" cy="821919"/>
            <a:chOff x="6407727" y="1149928"/>
            <a:chExt cx="2516909" cy="821919"/>
          </a:xfrm>
        </p:grpSpPr>
        <p:sp>
          <p:nvSpPr>
            <p:cNvPr id="6" name="TextBox 5"/>
            <p:cNvSpPr txBox="1"/>
            <p:nvPr/>
          </p:nvSpPr>
          <p:spPr>
            <a:xfrm>
              <a:off x="6407727" y="1149928"/>
              <a:ext cx="251690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Different?  Innovative?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904176" y="1600200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SzPct val="150000"/>
                <a:buFont typeface="Wingdings" charset="2"/>
                <a:buChar char="q"/>
              </a:pPr>
              <a:r>
                <a:rPr lang="en-US" dirty="0" smtClean="0"/>
                <a:t>   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910940" y="1602515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SzPct val="150000"/>
                <a:buFont typeface="Wingdings" charset="2"/>
                <a:buChar char="q"/>
              </a:pPr>
              <a:r>
                <a:rPr lang="en-US" dirty="0" smtClean="0"/>
                <a:t>    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607641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7962" y="554182"/>
            <a:ext cx="6738937" cy="685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Idea list – AEs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Local staff specialist to coordinate all local communications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Monthly “Communication Call” from AAR to disseminate two-way information </a:t>
            </a:r>
          </a:p>
          <a:p>
            <a:pPr marL="1085850" lvl="1" indent="-342900"/>
            <a:r>
              <a:rPr lang="en-US" dirty="0" smtClean="0"/>
              <a:t>15 Minutes on state information, 15 minutes on local information.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Monthly communication “Theme” – Coordinated messages AAR and locals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AAR – Bringing “Communications” under “Operations”</a:t>
            </a:r>
          </a:p>
          <a:p>
            <a:pPr marL="1028700" lvl="1">
              <a:buFont typeface="Arial"/>
              <a:buChar char="•"/>
            </a:pPr>
            <a:r>
              <a:rPr lang="en-US" sz="1400" dirty="0" smtClean="0"/>
              <a:t>Have one source of dissemination, rather than departmental.</a:t>
            </a:r>
          </a:p>
          <a:p>
            <a:pPr marL="1028700" lvl="1">
              <a:buFont typeface="Arial"/>
              <a:buChar char="•"/>
            </a:pPr>
            <a:r>
              <a:rPr lang="en-US" sz="1400" dirty="0" smtClean="0"/>
              <a:t>All communication to members must fall under one of the following categories:</a:t>
            </a:r>
          </a:p>
          <a:p>
            <a:pPr marL="1485900" lvl="2" indent="-342900">
              <a:buFont typeface="+mj-lt"/>
              <a:buAutoNum type="alphaLcPeriod"/>
            </a:pPr>
            <a:r>
              <a:rPr lang="en-US" sz="1400" dirty="0" smtClean="0"/>
              <a:t>Challenges to the Real Estate Practice and our (Association’s) Response</a:t>
            </a:r>
          </a:p>
          <a:p>
            <a:pPr marL="1485900" lvl="2" indent="-342900">
              <a:buFont typeface="+mj-lt"/>
              <a:buAutoNum type="alphaLcPeriod"/>
            </a:pPr>
            <a:r>
              <a:rPr lang="en-US" sz="1400" dirty="0" smtClean="0"/>
              <a:t>Legal and Regulatory Issues</a:t>
            </a:r>
          </a:p>
          <a:p>
            <a:pPr marL="1485900" lvl="2" indent="-342900">
              <a:buFont typeface="+mj-lt"/>
              <a:buAutoNum type="alphaLcPeriod"/>
            </a:pPr>
            <a:r>
              <a:rPr lang="en-US" sz="1400" dirty="0" smtClean="0"/>
              <a:t>How to make money</a:t>
            </a:r>
            <a:r>
              <a:rPr lang="en-US" sz="1400" dirty="0"/>
              <a:t> </a:t>
            </a:r>
            <a:r>
              <a:rPr lang="en-US" sz="1400" dirty="0" smtClean="0"/>
              <a:t> (Members)</a:t>
            </a:r>
          </a:p>
          <a:p>
            <a:pPr marL="1028700" lvl="1">
              <a:buFont typeface="Arial"/>
              <a:buChar char="•"/>
            </a:pPr>
            <a:r>
              <a:rPr lang="en-US" sz="1400" dirty="0" smtClean="0"/>
              <a:t>Every message should relate to one of the three categories and how it relates to the member and their business,  and why they should take action.</a:t>
            </a:r>
          </a:p>
          <a:p>
            <a:pPr marL="1028700" lvl="1">
              <a:buFont typeface="Arial"/>
              <a:buChar char="•"/>
            </a:pPr>
            <a:r>
              <a:rPr lang="en-US" sz="1400" dirty="0" smtClean="0"/>
              <a:t>Delivery should be weekly and consistent, rather than monthly.</a:t>
            </a:r>
          </a:p>
          <a:p>
            <a:pPr marL="1028700" lvl="1">
              <a:buFont typeface="Arial"/>
              <a:buChar char="•"/>
            </a:pPr>
            <a:r>
              <a:rPr lang="en-US" sz="1400" dirty="0" smtClean="0"/>
              <a:t>Short topic/subject line with more information links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407727" y="143222"/>
            <a:ext cx="2516909" cy="821919"/>
            <a:chOff x="6407727" y="1149928"/>
            <a:chExt cx="2516909" cy="821919"/>
          </a:xfrm>
        </p:grpSpPr>
        <p:sp>
          <p:nvSpPr>
            <p:cNvPr id="5" name="TextBox 4"/>
            <p:cNvSpPr txBox="1"/>
            <p:nvPr/>
          </p:nvSpPr>
          <p:spPr>
            <a:xfrm>
              <a:off x="6407727" y="1149928"/>
              <a:ext cx="251690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Different?  Innovative?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904176" y="1600200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SzPct val="150000"/>
                <a:buFont typeface="Wingdings" charset="2"/>
                <a:buChar char="q"/>
              </a:pPr>
              <a:r>
                <a:rPr lang="en-US" dirty="0" smtClean="0"/>
                <a:t>   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910940" y="1602515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SzPct val="150000"/>
                <a:buFont typeface="Wingdings" charset="2"/>
                <a:buChar char="q"/>
              </a:pPr>
              <a:r>
                <a:rPr lang="en-US" dirty="0" smtClean="0"/>
                <a:t>    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730331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7962" y="554182"/>
            <a:ext cx="6738937" cy="685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Idea list - AEs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Autofit/>
          </a:bodyPr>
          <a:lstStyle/>
          <a:p>
            <a:pPr marL="628650" indent="-342900">
              <a:buFont typeface="+mj-lt"/>
              <a:buAutoNum type="arabicPeriod" startAt="5"/>
            </a:pPr>
            <a:r>
              <a:rPr lang="en-US" dirty="0" smtClean="0"/>
              <a:t>Add </a:t>
            </a:r>
            <a:r>
              <a:rPr lang="en-US" dirty="0"/>
              <a:t>AAR CEO to local communications distribution </a:t>
            </a:r>
            <a:r>
              <a:rPr lang="en-US" dirty="0" smtClean="0"/>
              <a:t>list</a:t>
            </a:r>
          </a:p>
          <a:p>
            <a:pPr marL="628650" indent="-342900">
              <a:buFont typeface="+mj-lt"/>
              <a:buAutoNum type="arabicPeriod" startAt="5"/>
            </a:pPr>
            <a:r>
              <a:rPr lang="en-US" dirty="0" smtClean="0"/>
              <a:t>One </a:t>
            </a:r>
            <a:r>
              <a:rPr lang="en-US" dirty="0"/>
              <a:t>weekly bulletin to all members? (Rather than separate from local, state and NAR</a:t>
            </a:r>
            <a:r>
              <a:rPr lang="en-US" dirty="0" smtClean="0"/>
              <a:t>)</a:t>
            </a:r>
          </a:p>
          <a:p>
            <a:pPr marL="628650" indent="-342900">
              <a:buFont typeface="+mj-lt"/>
              <a:buAutoNum type="arabicPeriod" startAt="5"/>
            </a:pPr>
            <a:r>
              <a:rPr lang="en-US" dirty="0" smtClean="0"/>
              <a:t>Should </a:t>
            </a:r>
            <a:r>
              <a:rPr lang="en-US" dirty="0"/>
              <a:t>AAR send out a bulletin</a:t>
            </a:r>
            <a:r>
              <a:rPr lang="en-US" dirty="0" smtClean="0"/>
              <a:t>?</a:t>
            </a:r>
          </a:p>
          <a:p>
            <a:pPr marL="628650" indent="-342900">
              <a:buFont typeface="+mj-lt"/>
              <a:buAutoNum type="arabicPeriod" startAt="5"/>
            </a:pPr>
            <a:r>
              <a:rPr lang="en-US" dirty="0" smtClean="0"/>
              <a:t>Create </a:t>
            </a:r>
            <a:r>
              <a:rPr lang="en-US" dirty="0"/>
              <a:t>joint communication effort, with one source evaluating information from all three levels for relevance, and then processing.  </a:t>
            </a:r>
            <a:endParaRPr lang="en-US" dirty="0" smtClean="0"/>
          </a:p>
          <a:p>
            <a:pPr marL="628650" indent="-342900">
              <a:buFont typeface="+mj-lt"/>
              <a:buAutoNum type="arabicPeriod" startAt="5"/>
            </a:pPr>
            <a:r>
              <a:rPr lang="en-US" dirty="0" smtClean="0"/>
              <a:t>Video </a:t>
            </a:r>
            <a:r>
              <a:rPr lang="en-US" dirty="0"/>
              <a:t>Sharing – Topics that are needed by all local </a:t>
            </a:r>
            <a:r>
              <a:rPr lang="en-US" dirty="0" smtClean="0"/>
              <a:t>associations.</a:t>
            </a:r>
          </a:p>
          <a:p>
            <a:pPr marL="628650" indent="-342900">
              <a:buFont typeface="+mj-lt"/>
              <a:buAutoNum type="arabicPeriod" startAt="5"/>
            </a:pPr>
            <a:r>
              <a:rPr lang="en-US" dirty="0" smtClean="0"/>
              <a:t>Have </a:t>
            </a:r>
            <a:r>
              <a:rPr lang="en-US" dirty="0"/>
              <a:t>a link at the NAR level (RPR, </a:t>
            </a:r>
            <a:r>
              <a:rPr lang="en-US" dirty="0" err="1"/>
              <a:t>Realtor.org</a:t>
            </a:r>
            <a:r>
              <a:rPr lang="en-US" dirty="0"/>
              <a:t>) on “What’s going on in your state?”  Link would go to State and local publications or one united </a:t>
            </a:r>
            <a:r>
              <a:rPr lang="en-US" dirty="0" smtClean="0"/>
              <a:t>bulletin.</a:t>
            </a:r>
          </a:p>
          <a:p>
            <a:pPr marL="628650" indent="-342900">
              <a:buFont typeface="+mj-lt"/>
              <a:buAutoNum type="arabicPeriod" startAt="5"/>
            </a:pPr>
            <a:r>
              <a:rPr lang="en-US" dirty="0" smtClean="0"/>
              <a:t>AAR </a:t>
            </a:r>
            <a:r>
              <a:rPr lang="en-US" dirty="0"/>
              <a:t>provides communication template with AAR information in one area (to locals) and local associations add their information and distribute to </a:t>
            </a:r>
            <a:r>
              <a:rPr lang="en-US" dirty="0" smtClean="0"/>
              <a:t>members.</a:t>
            </a:r>
          </a:p>
          <a:p>
            <a:pPr marL="628650" indent="-342900">
              <a:buFont typeface="+mj-lt"/>
              <a:buAutoNum type="arabicPeriod" startAt="5"/>
            </a:pPr>
            <a:r>
              <a:rPr lang="en-US" dirty="0" smtClean="0"/>
              <a:t>Expansion </a:t>
            </a:r>
            <a:r>
              <a:rPr lang="en-US" dirty="0"/>
              <a:t>of Monica’s Monthly update to AEs, to include a “cut and paste” section for information relevant to members.</a:t>
            </a:r>
          </a:p>
          <a:p>
            <a:r>
              <a:rPr lang="en-US" dirty="0"/>
              <a:t> </a:t>
            </a:r>
          </a:p>
          <a:p>
            <a:pPr marL="285750" indent="-285750">
              <a:buFont typeface="Arial"/>
              <a:buChar char="•"/>
            </a:pPr>
            <a:endParaRPr lang="en-US" sz="800" dirty="0"/>
          </a:p>
          <a:p>
            <a:pPr marL="285750" indent="-285750">
              <a:buFont typeface="Arial"/>
              <a:buChar char="•"/>
            </a:pPr>
            <a:endParaRPr lang="en-US" sz="800" b="1" dirty="0"/>
          </a:p>
          <a:p>
            <a:endParaRPr lang="en-US" sz="800" dirty="0"/>
          </a:p>
          <a:p>
            <a:pPr marL="628650" indent="-342900">
              <a:buFont typeface="+mj-lt"/>
              <a:buAutoNum type="arabicPeriod"/>
            </a:pPr>
            <a:endParaRPr lang="en-US" dirty="0"/>
          </a:p>
          <a:p>
            <a:pPr marL="628650" indent="-342900">
              <a:buFont typeface="+mj-lt"/>
              <a:buAutoNum type="arabicPeriod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sz="800" dirty="0" smtClean="0"/>
          </a:p>
          <a:p>
            <a:pPr marL="285750" indent="-285750">
              <a:buFont typeface="Arial"/>
              <a:buChar char="•"/>
            </a:pPr>
            <a:endParaRPr lang="en-US" sz="800" b="1" dirty="0" smtClean="0"/>
          </a:p>
          <a:p>
            <a:pPr marL="0" indent="0">
              <a:buNone/>
            </a:pPr>
            <a:endParaRPr lang="en-US" sz="800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6407727" y="143222"/>
            <a:ext cx="2516909" cy="821919"/>
            <a:chOff x="6407727" y="1149928"/>
            <a:chExt cx="2516909" cy="821919"/>
          </a:xfrm>
        </p:grpSpPr>
        <p:sp>
          <p:nvSpPr>
            <p:cNvPr id="5" name="TextBox 4"/>
            <p:cNvSpPr txBox="1"/>
            <p:nvPr/>
          </p:nvSpPr>
          <p:spPr>
            <a:xfrm>
              <a:off x="6407727" y="1149928"/>
              <a:ext cx="251690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Different?  Innovative?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904176" y="1600200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SzPct val="150000"/>
                <a:buFont typeface="Wingdings" charset="2"/>
                <a:buChar char="q"/>
              </a:pPr>
              <a:r>
                <a:rPr lang="en-US" dirty="0" smtClean="0"/>
                <a:t>   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910940" y="1602515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SzPct val="150000"/>
                <a:buFont typeface="Wingdings" charset="2"/>
                <a:buChar char="q"/>
              </a:pPr>
              <a:r>
                <a:rPr lang="en-US" dirty="0" smtClean="0"/>
                <a:t>    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7390771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Idea list - External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Technology Leads the Process </a:t>
            </a:r>
            <a:endParaRPr lang="en-US" sz="3600" dirty="0"/>
          </a:p>
          <a:p>
            <a:pPr lvl="1"/>
            <a:r>
              <a:rPr lang="en-US" dirty="0"/>
              <a:t>Centralized Realtor® communication and collaboration system </a:t>
            </a:r>
          </a:p>
          <a:p>
            <a:pPr lvl="2"/>
            <a:r>
              <a:rPr lang="en-US" dirty="0"/>
              <a:t>State and locals utilize a blog and prioritize their topics based on what members need to know</a:t>
            </a:r>
          </a:p>
          <a:p>
            <a:pPr lvl="2"/>
            <a:r>
              <a:rPr lang="en-US" dirty="0"/>
              <a:t>All articles include tags for audience and “category” (legal, legislative, bus </a:t>
            </a:r>
            <a:r>
              <a:rPr lang="en-US" dirty="0" smtClean="0"/>
              <a:t>development)</a:t>
            </a:r>
            <a:endParaRPr lang="en-US" dirty="0"/>
          </a:p>
          <a:p>
            <a:pPr lvl="2"/>
            <a:r>
              <a:rPr lang="en-US" dirty="0"/>
              <a:t>Should there be expiration for the blog entry?</a:t>
            </a:r>
          </a:p>
          <a:p>
            <a:pPr lvl="2"/>
            <a:r>
              <a:rPr lang="en-US" dirty="0"/>
              <a:t>Assembled into a single template </a:t>
            </a:r>
          </a:p>
          <a:p>
            <a:pPr lvl="1"/>
            <a:r>
              <a:rPr lang="en-US" dirty="0"/>
              <a:t>One common curator - responsible to proof, correct grammar, remove exact duplicate info, work on headlines, etc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/>
              <a:t>Once the information is in one place, Member </a:t>
            </a:r>
            <a:r>
              <a:rPr lang="en-US" dirty="0" smtClean="0"/>
              <a:t>chooses the way they get it (format is consistent across all platforms)</a:t>
            </a:r>
            <a:endParaRPr lang="en-US" dirty="0"/>
          </a:p>
          <a:p>
            <a:pPr lvl="1"/>
            <a:endParaRPr lang="en-US" b="1" dirty="0"/>
          </a:p>
        </p:txBody>
      </p:sp>
      <p:grpSp>
        <p:nvGrpSpPr>
          <p:cNvPr id="4" name="Group 3"/>
          <p:cNvGrpSpPr/>
          <p:nvPr/>
        </p:nvGrpSpPr>
        <p:grpSpPr>
          <a:xfrm>
            <a:off x="6407727" y="143222"/>
            <a:ext cx="2516909" cy="821919"/>
            <a:chOff x="6407727" y="1149928"/>
            <a:chExt cx="2516909" cy="821919"/>
          </a:xfrm>
        </p:grpSpPr>
        <p:sp>
          <p:nvSpPr>
            <p:cNvPr id="5" name="TextBox 4"/>
            <p:cNvSpPr txBox="1"/>
            <p:nvPr/>
          </p:nvSpPr>
          <p:spPr>
            <a:xfrm>
              <a:off x="6407727" y="1149928"/>
              <a:ext cx="251690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Different?  Innovative?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904176" y="1600200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SzPct val="150000"/>
                <a:buFont typeface="Wingdings" charset="2"/>
                <a:buChar char="q"/>
              </a:pPr>
              <a:r>
                <a:rPr lang="en-US" dirty="0" smtClean="0"/>
                <a:t>   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910940" y="1602515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SzPct val="150000"/>
                <a:buFont typeface="Wingdings" charset="2"/>
                <a:buChar char="q"/>
              </a:pPr>
              <a:r>
                <a:rPr lang="en-US" dirty="0" smtClean="0"/>
                <a:t>    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90691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Idea list - External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2. The Market Guides the Message</a:t>
            </a:r>
          </a:p>
          <a:p>
            <a:pPr lvl="1"/>
            <a:r>
              <a:rPr lang="en-US" dirty="0"/>
              <a:t>One relevant idea per week</a:t>
            </a:r>
          </a:p>
          <a:p>
            <a:pPr lvl="1"/>
            <a:r>
              <a:rPr lang="en-US" dirty="0"/>
              <a:t>Something that matters to your business</a:t>
            </a:r>
          </a:p>
          <a:p>
            <a:pPr lvl="1"/>
            <a:r>
              <a:rPr lang="en-US" dirty="0"/>
              <a:t>Custom for the member segment </a:t>
            </a:r>
            <a:endParaRPr lang="en-US" dirty="0" smtClean="0"/>
          </a:p>
          <a:p>
            <a:pPr lvl="2"/>
            <a:r>
              <a:rPr lang="en-US" dirty="0" smtClean="0"/>
              <a:t>“</a:t>
            </a:r>
            <a:r>
              <a:rPr lang="en-US" dirty="0"/>
              <a:t>Cradle to grave</a:t>
            </a:r>
            <a:r>
              <a:rPr lang="en-US" dirty="0" smtClean="0"/>
              <a:t>” strategy </a:t>
            </a:r>
            <a:r>
              <a:rPr lang="en-US" dirty="0"/>
              <a:t>for </a:t>
            </a:r>
            <a:r>
              <a:rPr lang="en-US" dirty="0" smtClean="0"/>
              <a:t>key segments (new </a:t>
            </a:r>
            <a:r>
              <a:rPr lang="en-US" dirty="0"/>
              <a:t>member, high producer, </a:t>
            </a:r>
            <a:r>
              <a:rPr lang="en-US" dirty="0" smtClean="0"/>
              <a:t>broker)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3. Visualize the Content; then deliver the way member wants</a:t>
            </a:r>
          </a:p>
          <a:p>
            <a:pPr lvl="1"/>
            <a:r>
              <a:rPr lang="en-US" dirty="0"/>
              <a:t>Template is an info-graphic with key words by topic or area that matters to </a:t>
            </a:r>
            <a:r>
              <a:rPr lang="en-US" dirty="0" smtClean="0"/>
              <a:t>member</a:t>
            </a:r>
            <a:endParaRPr lang="en-US" dirty="0"/>
          </a:p>
          <a:p>
            <a:pPr lvl="1"/>
            <a:r>
              <a:rPr lang="en-US" dirty="0"/>
              <a:t>When member clicks: takes back to website or blog (maybe common website)</a:t>
            </a:r>
          </a:p>
          <a:p>
            <a:pPr lvl="1"/>
            <a:r>
              <a:rPr lang="en-US" dirty="0" smtClean="0"/>
              <a:t>Create options </a:t>
            </a:r>
            <a:r>
              <a:rPr lang="en-US" dirty="0"/>
              <a:t>for video, podcast or article to </a:t>
            </a:r>
            <a:r>
              <a:rPr lang="en-US" dirty="0" smtClean="0"/>
              <a:t>read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  <p:grpSp>
        <p:nvGrpSpPr>
          <p:cNvPr id="4" name="Group 3"/>
          <p:cNvGrpSpPr/>
          <p:nvPr/>
        </p:nvGrpSpPr>
        <p:grpSpPr>
          <a:xfrm>
            <a:off x="6407727" y="143222"/>
            <a:ext cx="2516909" cy="821919"/>
            <a:chOff x="6407727" y="1149928"/>
            <a:chExt cx="2516909" cy="821919"/>
          </a:xfrm>
        </p:grpSpPr>
        <p:sp>
          <p:nvSpPr>
            <p:cNvPr id="5" name="TextBox 4"/>
            <p:cNvSpPr txBox="1"/>
            <p:nvPr/>
          </p:nvSpPr>
          <p:spPr>
            <a:xfrm>
              <a:off x="6407727" y="1149928"/>
              <a:ext cx="251690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Different?  Innovative?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904176" y="1600200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SzPct val="150000"/>
                <a:buFont typeface="Wingdings" charset="2"/>
                <a:buChar char="q"/>
              </a:pPr>
              <a:r>
                <a:rPr lang="en-US" dirty="0" smtClean="0"/>
                <a:t>   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910940" y="1602515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SzPct val="150000"/>
                <a:buFont typeface="Wingdings" charset="2"/>
                <a:buChar char="q"/>
              </a:pPr>
              <a:r>
                <a:rPr lang="en-US" dirty="0" smtClean="0"/>
                <a:t>    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882123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Idea list - External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5</a:t>
            </a:r>
            <a:r>
              <a:rPr lang="en-US" sz="2000" dirty="0"/>
              <a:t>. Message Is the Key – Assign a content curator </a:t>
            </a:r>
            <a:br>
              <a:rPr lang="en-US" sz="2000" dirty="0"/>
            </a:br>
            <a:r>
              <a:rPr lang="en-US" sz="2000" dirty="0"/>
              <a:t>E</a:t>
            </a:r>
            <a:r>
              <a:rPr lang="en-US" sz="2000" dirty="0" smtClean="0"/>
              <a:t>nter at </a:t>
            </a:r>
            <a:r>
              <a:rPr lang="en-US" sz="2000" dirty="0"/>
              <a:t>the </a:t>
            </a:r>
            <a:r>
              <a:rPr lang="en-US" sz="2000" dirty="0" smtClean="0"/>
              <a:t>state or local, </a:t>
            </a:r>
            <a:r>
              <a:rPr lang="en-US" sz="2000" dirty="0"/>
              <a:t>maybe a 3rd party (NAR or Outside</a:t>
            </a:r>
            <a:r>
              <a:rPr lang="en-US" sz="2000" dirty="0" smtClean="0"/>
              <a:t>) puts together </a:t>
            </a:r>
            <a:r>
              <a:rPr lang="en-US" sz="2000" dirty="0"/>
              <a:t>to ensure communications: </a:t>
            </a:r>
          </a:p>
          <a:p>
            <a:pPr lvl="1"/>
            <a:r>
              <a:rPr lang="en-US" dirty="0" smtClean="0"/>
              <a:t>Are well-written</a:t>
            </a:r>
            <a:endParaRPr lang="en-US" dirty="0"/>
          </a:p>
          <a:p>
            <a:pPr lvl="1"/>
            <a:r>
              <a:rPr lang="en-US" dirty="0"/>
              <a:t>Talk like a member</a:t>
            </a:r>
          </a:p>
          <a:p>
            <a:pPr lvl="1"/>
            <a:r>
              <a:rPr lang="en-US" dirty="0" smtClean="0"/>
              <a:t>Prioritized for member’s real world</a:t>
            </a:r>
          </a:p>
          <a:p>
            <a:pPr lvl="1"/>
            <a:r>
              <a:rPr lang="en-US" dirty="0" smtClean="0"/>
              <a:t>The right headlines</a:t>
            </a:r>
            <a:endParaRPr lang="en-US" dirty="0"/>
          </a:p>
          <a:p>
            <a:pPr lvl="1"/>
            <a:r>
              <a:rPr lang="en-US" dirty="0"/>
              <a:t>Sent when members plan, not </a:t>
            </a:r>
            <a:r>
              <a:rPr lang="en-US" dirty="0" smtClean="0"/>
              <a:t>when the </a:t>
            </a:r>
            <a:r>
              <a:rPr lang="en-US" dirty="0"/>
              <a:t>association "works" - not 9-5</a:t>
            </a:r>
          </a:p>
          <a:p>
            <a:pPr lvl="1"/>
            <a:r>
              <a:rPr lang="en-US" dirty="0" smtClean="0"/>
              <a:t>Focus:</a:t>
            </a:r>
          </a:p>
          <a:p>
            <a:pPr lvl="2"/>
            <a:r>
              <a:rPr lang="en-US" dirty="0" smtClean="0"/>
              <a:t>"</a:t>
            </a:r>
            <a:r>
              <a:rPr lang="en-US" dirty="0"/>
              <a:t>Here's what happened last week"</a:t>
            </a:r>
          </a:p>
          <a:p>
            <a:pPr lvl="2"/>
            <a:r>
              <a:rPr lang="en-US" dirty="0"/>
              <a:t>"Here's what is coming up that you should know about THIS WEEK"</a:t>
            </a:r>
          </a:p>
          <a:p>
            <a:pPr lvl="2"/>
            <a:r>
              <a:rPr lang="en-US" dirty="0"/>
              <a:t>Information is actionable</a:t>
            </a:r>
          </a:p>
          <a:p>
            <a:pPr lvl="2"/>
            <a:r>
              <a:rPr lang="en-US" dirty="0"/>
              <a:t>No duplication between state and </a:t>
            </a:r>
            <a:r>
              <a:rPr lang="en-US" dirty="0" smtClean="0"/>
              <a:t>local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6407727" y="143222"/>
            <a:ext cx="2516909" cy="821919"/>
            <a:chOff x="6407727" y="1149928"/>
            <a:chExt cx="2516909" cy="821919"/>
          </a:xfrm>
        </p:grpSpPr>
        <p:sp>
          <p:nvSpPr>
            <p:cNvPr id="5" name="TextBox 4"/>
            <p:cNvSpPr txBox="1"/>
            <p:nvPr/>
          </p:nvSpPr>
          <p:spPr>
            <a:xfrm>
              <a:off x="6407727" y="1149928"/>
              <a:ext cx="251690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Different?  Innovative?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904176" y="1600200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SzPct val="150000"/>
                <a:buFont typeface="Wingdings" charset="2"/>
                <a:buChar char="q"/>
              </a:pPr>
              <a:r>
                <a:rPr lang="en-US" dirty="0" smtClean="0"/>
                <a:t>   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910940" y="1602515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SzPct val="150000"/>
                <a:buFont typeface="Wingdings" charset="2"/>
                <a:buChar char="q"/>
              </a:pPr>
              <a:r>
                <a:rPr lang="en-US" dirty="0" smtClean="0"/>
                <a:t>    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173917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859F46"/>
      </a:accent1>
      <a:accent2>
        <a:srgbClr val="F18E1D"/>
      </a:accent2>
      <a:accent3>
        <a:srgbClr val="F5D54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14962</TotalTime>
  <Words>866</Words>
  <Application>Microsoft Macintosh PowerPoint</Application>
  <PresentationFormat>On-screen Show (4:3)</PresentationFormat>
  <Paragraphs>134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Project Workshop  Meeting </vt:lpstr>
      <vt:lpstr>Four sections to address</vt:lpstr>
      <vt:lpstr>Idea list - Staff</vt:lpstr>
      <vt:lpstr>Idea list - Staff</vt:lpstr>
      <vt:lpstr>Idea list – AEs</vt:lpstr>
      <vt:lpstr>Idea list - AEs</vt:lpstr>
      <vt:lpstr>Idea list - External</vt:lpstr>
      <vt:lpstr>Idea list - External</vt:lpstr>
      <vt:lpstr>Idea list - External</vt:lpstr>
      <vt:lpstr>Idea list - External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Tia</dc:creator>
  <cp:lastModifiedBy>Melynn  Sight</cp:lastModifiedBy>
  <cp:revision>198</cp:revision>
  <cp:lastPrinted>2014-04-22T16:37:20Z</cp:lastPrinted>
  <dcterms:created xsi:type="dcterms:W3CDTF">2013-10-23T15:20:57Z</dcterms:created>
  <dcterms:modified xsi:type="dcterms:W3CDTF">2014-06-04T13:14:58Z</dcterms:modified>
</cp:coreProperties>
</file>