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5"/>
  </p:notesMasterIdLst>
  <p:handoutMasterIdLst>
    <p:handoutMasterId r:id="rId56"/>
  </p:handoutMasterIdLst>
  <p:sldIdLst>
    <p:sldId id="256" r:id="rId2"/>
    <p:sldId id="346" r:id="rId3"/>
    <p:sldId id="373" r:id="rId4"/>
    <p:sldId id="347" r:id="rId5"/>
    <p:sldId id="348" r:id="rId6"/>
    <p:sldId id="349" r:id="rId7"/>
    <p:sldId id="353" r:id="rId8"/>
    <p:sldId id="351" r:id="rId9"/>
    <p:sldId id="388" r:id="rId10"/>
    <p:sldId id="352" r:id="rId11"/>
    <p:sldId id="350" r:id="rId12"/>
    <p:sldId id="270" r:id="rId13"/>
    <p:sldId id="377" r:id="rId14"/>
    <p:sldId id="272" r:id="rId15"/>
    <p:sldId id="378" r:id="rId16"/>
    <p:sldId id="379" r:id="rId17"/>
    <p:sldId id="380" r:id="rId18"/>
    <p:sldId id="381" r:id="rId19"/>
    <p:sldId id="382" r:id="rId20"/>
    <p:sldId id="274" r:id="rId21"/>
    <p:sldId id="277" r:id="rId22"/>
    <p:sldId id="384" r:id="rId23"/>
    <p:sldId id="355" r:id="rId24"/>
    <p:sldId id="356" r:id="rId25"/>
    <p:sldId id="357" r:id="rId26"/>
    <p:sldId id="358" r:id="rId27"/>
    <p:sldId id="359" r:id="rId28"/>
    <p:sldId id="385" r:id="rId29"/>
    <p:sldId id="386" r:id="rId30"/>
    <p:sldId id="360" r:id="rId31"/>
    <p:sldId id="295" r:id="rId32"/>
    <p:sldId id="280" r:id="rId33"/>
    <p:sldId id="389" r:id="rId34"/>
    <p:sldId id="309" r:id="rId35"/>
    <p:sldId id="390" r:id="rId36"/>
    <p:sldId id="327" r:id="rId37"/>
    <p:sldId id="328" r:id="rId38"/>
    <p:sldId id="376" r:id="rId39"/>
    <p:sldId id="281" r:id="rId40"/>
    <p:sldId id="284" r:id="rId41"/>
    <p:sldId id="307" r:id="rId42"/>
    <p:sldId id="365" r:id="rId43"/>
    <p:sldId id="367" r:id="rId44"/>
    <p:sldId id="368" r:id="rId45"/>
    <p:sldId id="369" r:id="rId46"/>
    <p:sldId id="370" r:id="rId47"/>
    <p:sldId id="371" r:id="rId48"/>
    <p:sldId id="341" r:id="rId49"/>
    <p:sldId id="344" r:id="rId50"/>
    <p:sldId id="340" r:id="rId51"/>
    <p:sldId id="387" r:id="rId52"/>
    <p:sldId id="363" r:id="rId53"/>
    <p:sldId id="364" r:id="rId5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0000"/>
    <a:srgbClr val="000099"/>
    <a:srgbClr val="FFCC00"/>
    <a:srgbClr val="CCECFF"/>
    <a:srgbClr val="4D4D4D"/>
    <a:srgbClr val="777777"/>
    <a:srgbClr val="4BBEE7"/>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p:scale>
          <a:sx n="75" d="100"/>
          <a:sy n="75" d="100"/>
        </p:scale>
        <p:origin x="-2580"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title>
      <c:layout/>
    </c:title>
    <c:plotArea>
      <c:layout/>
      <c:barChart>
        <c:barDir val="col"/>
        <c:grouping val="clustered"/>
        <c:ser>
          <c:idx val="0"/>
          <c:order val="0"/>
          <c:tx>
            <c:strRef>
              <c:f>Sheet1!$B$1</c:f>
              <c:strCache>
                <c:ptCount val="1"/>
                <c:pt idx="0">
                  <c:v>Total</c:v>
                </c:pt>
              </c:strCache>
            </c:strRef>
          </c:tx>
          <c:cat>
            <c:numRef>
              <c:f>Sheet1!$A$2:$A$4</c:f>
              <c:numCache>
                <c:formatCode>General</c:formatCode>
                <c:ptCount val="3"/>
                <c:pt idx="0">
                  <c:v>2010</c:v>
                </c:pt>
                <c:pt idx="1">
                  <c:v>2011</c:v>
                </c:pt>
                <c:pt idx="2">
                  <c:v>2012</c:v>
                </c:pt>
              </c:numCache>
            </c:numRef>
          </c:cat>
          <c:val>
            <c:numRef>
              <c:f>Sheet1!$B$2:$B$4</c:f>
              <c:numCache>
                <c:formatCode>General</c:formatCode>
                <c:ptCount val="3"/>
                <c:pt idx="0">
                  <c:v>74</c:v>
                </c:pt>
                <c:pt idx="1">
                  <c:v>104</c:v>
                </c:pt>
                <c:pt idx="2">
                  <c:v>96</c:v>
                </c:pt>
              </c:numCache>
            </c:numRef>
          </c:val>
        </c:ser>
        <c:axId val="114229248"/>
        <c:axId val="114230784"/>
      </c:barChart>
      <c:catAx>
        <c:axId val="114229248"/>
        <c:scaling>
          <c:orientation val="minMax"/>
        </c:scaling>
        <c:axPos val="b"/>
        <c:numFmt formatCode="General" sourceLinked="1"/>
        <c:tickLblPos val="nextTo"/>
        <c:crossAx val="114230784"/>
        <c:crosses val="autoZero"/>
        <c:auto val="1"/>
        <c:lblAlgn val="ctr"/>
        <c:lblOffset val="100"/>
      </c:catAx>
      <c:valAx>
        <c:axId val="114230784"/>
        <c:scaling>
          <c:orientation val="minMax"/>
          <c:max val="120"/>
        </c:scaling>
        <c:axPos val="l"/>
        <c:majorGridlines/>
        <c:numFmt formatCode="General" sourceLinked="1"/>
        <c:tickLblPos val="nextTo"/>
        <c:crossAx val="114229248"/>
        <c:crosses val="autoZero"/>
        <c:crossBetween val="between"/>
      </c:valAx>
    </c:plotArea>
    <c:legend>
      <c:legendPos val="r"/>
      <c:layout/>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6"/>
  <c:chart>
    <c:autoTitleDeleted val="1"/>
    <c:plotArea>
      <c:layout/>
      <c:barChart>
        <c:barDir val="bar"/>
        <c:grouping val="clustered"/>
        <c:ser>
          <c:idx val="0"/>
          <c:order val="0"/>
          <c:tx>
            <c:strRef>
              <c:f>Sheet1!$B$1</c:f>
              <c:strCache>
                <c:ptCount val="1"/>
                <c:pt idx="0">
                  <c:v>Total</c:v>
                </c:pt>
              </c:strCache>
            </c:strRef>
          </c:tx>
          <c:cat>
            <c:numRef>
              <c:f>Sheet1!$A$2:$A$4</c:f>
              <c:numCache>
                <c:formatCode>General</c:formatCode>
                <c:ptCount val="3"/>
                <c:pt idx="0">
                  <c:v>2010</c:v>
                </c:pt>
                <c:pt idx="1">
                  <c:v>2011</c:v>
                </c:pt>
                <c:pt idx="2">
                  <c:v>2012</c:v>
                </c:pt>
              </c:numCache>
            </c:numRef>
          </c:cat>
          <c:val>
            <c:numRef>
              <c:f>Sheet1!$B$2:$B$4</c:f>
              <c:numCache>
                <c:formatCode>General</c:formatCode>
                <c:ptCount val="3"/>
                <c:pt idx="0">
                  <c:v>28</c:v>
                </c:pt>
                <c:pt idx="1">
                  <c:v>28</c:v>
                </c:pt>
                <c:pt idx="2">
                  <c:v>24</c:v>
                </c:pt>
              </c:numCache>
            </c:numRef>
          </c:val>
        </c:ser>
        <c:gapWidth val="300"/>
        <c:axId val="114284032"/>
        <c:axId val="114285568"/>
      </c:barChart>
      <c:catAx>
        <c:axId val="114284032"/>
        <c:scaling>
          <c:orientation val="minMax"/>
        </c:scaling>
        <c:axPos val="l"/>
        <c:numFmt formatCode="General" sourceLinked="1"/>
        <c:majorTickMark val="none"/>
        <c:tickLblPos val="nextTo"/>
        <c:crossAx val="114285568"/>
        <c:crosses val="autoZero"/>
        <c:auto val="1"/>
        <c:lblAlgn val="ctr"/>
        <c:lblOffset val="100"/>
      </c:catAx>
      <c:valAx>
        <c:axId val="114285568"/>
        <c:scaling>
          <c:orientation val="minMax"/>
          <c:max val="40"/>
          <c:min val="10"/>
        </c:scaling>
        <c:axPos val="b"/>
        <c:majorGridlines/>
        <c:minorGridlines/>
        <c:numFmt formatCode="General" sourceLinked="1"/>
        <c:tickLblPos val="nextTo"/>
        <c:crossAx val="114284032"/>
        <c:crosses val="autoZero"/>
        <c:crossBetween val="between"/>
        <c:majorUnit val="10"/>
      </c:valAx>
    </c:plotArea>
    <c:legend>
      <c:legendPos val="r"/>
      <c:layout>
        <c:manualLayout>
          <c:xMode val="edge"/>
          <c:yMode val="edge"/>
          <c:x val="0.8717298532127975"/>
          <c:y val="0.46926145883207621"/>
          <c:w val="9.5862739379799763E-2"/>
          <c:h val="7.2701212979425833E-2"/>
        </c:manualLayout>
      </c:layout>
    </c:legend>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0.65</cdr:x>
      <cdr:y>0.2</cdr:y>
    </cdr:from>
    <cdr:to>
      <cdr:x>0.7625</cdr:x>
      <cdr:y>0.29375</cdr:y>
    </cdr:to>
    <cdr:sp macro="" textlink="">
      <cdr:nvSpPr>
        <cdr:cNvPr id="2" name="TextBox 1"/>
        <cdr:cNvSpPr txBox="1"/>
      </cdr:nvSpPr>
      <cdr:spPr>
        <a:xfrm xmlns:a="http://schemas.openxmlformats.org/drawingml/2006/main">
          <a:off x="3962400" y="812800"/>
          <a:ext cx="685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96</a:t>
          </a: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0.4537</cdr:x>
      <cdr:y>0.13469</cdr:y>
    </cdr:from>
    <cdr:to>
      <cdr:x>0.5463</cdr:x>
      <cdr:y>0.21887</cdr:y>
    </cdr:to>
    <cdr:sp macro="" textlink="">
      <cdr:nvSpPr>
        <cdr:cNvPr id="2" name="TextBox 1"/>
        <cdr:cNvSpPr txBox="1"/>
      </cdr:nvSpPr>
      <cdr:spPr>
        <a:xfrm xmlns:a="http://schemas.openxmlformats.org/drawingml/2006/main">
          <a:off x="3733800" y="6096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24</a:t>
          </a:r>
          <a:endParaRPr lang="en-US" sz="1800" b="1" dirty="0"/>
        </a:p>
      </cdr:txBody>
    </cdr:sp>
  </cdr:relSizeAnchor>
  <cdr:relSizeAnchor xmlns:cdr="http://schemas.openxmlformats.org/drawingml/2006/chartDrawing">
    <cdr:from>
      <cdr:x>0.56481</cdr:x>
      <cdr:y>0.4209</cdr:y>
    </cdr:from>
    <cdr:to>
      <cdr:x>0.63889</cdr:x>
      <cdr:y>0.50509</cdr:y>
    </cdr:to>
    <cdr:sp macro="" textlink="">
      <cdr:nvSpPr>
        <cdr:cNvPr id="3" name="TextBox 2"/>
        <cdr:cNvSpPr txBox="1"/>
      </cdr:nvSpPr>
      <cdr:spPr>
        <a:xfrm xmlns:a="http://schemas.openxmlformats.org/drawingml/2006/main">
          <a:off x="4648200" y="1905000"/>
          <a:ext cx="609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28</a:t>
          </a:r>
          <a:endParaRPr lang="en-US" sz="1800" b="1" dirty="0"/>
        </a:p>
      </cdr:txBody>
    </cdr:sp>
  </cdr:relSizeAnchor>
  <cdr:relSizeAnchor xmlns:cdr="http://schemas.openxmlformats.org/drawingml/2006/chartDrawing">
    <cdr:from>
      <cdr:x>0.56481</cdr:x>
      <cdr:y>0.70712</cdr:y>
    </cdr:from>
    <cdr:to>
      <cdr:x>0.65741</cdr:x>
      <cdr:y>0.7913</cdr:y>
    </cdr:to>
    <cdr:sp macro="" textlink="">
      <cdr:nvSpPr>
        <cdr:cNvPr id="4" name="TextBox 3"/>
        <cdr:cNvSpPr txBox="1"/>
      </cdr:nvSpPr>
      <cdr:spPr>
        <a:xfrm xmlns:a="http://schemas.openxmlformats.org/drawingml/2006/main">
          <a:off x="4648200" y="32004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28</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0"/>
            <a:ext cx="3170764" cy="480388"/>
          </a:xfrm>
          <a:prstGeom prst="rect">
            <a:avLst/>
          </a:prstGeom>
          <a:noFill/>
          <a:ln w="9525">
            <a:noFill/>
            <a:miter lim="800000"/>
            <a:headEnd/>
            <a:tailEnd/>
          </a:ln>
        </p:spPr>
        <p:txBody>
          <a:bodyPr vert="horz" wrap="square" lIns="94847" tIns="47424" rIns="94847" bIns="47424" numCol="1" anchor="t" anchorCtr="0" compatLnSpc="1">
            <a:prstTxWarp prst="textNoShape">
              <a:avLst/>
            </a:prstTxWarp>
          </a:bodyPr>
          <a:lstStyle>
            <a:lvl1pPr defTabSz="961077">
              <a:defRPr sz="1300"/>
            </a:lvl1pPr>
          </a:lstStyle>
          <a:p>
            <a:pPr>
              <a:defRPr/>
            </a:pPr>
            <a:endParaRPr lang="en-US" dirty="0"/>
          </a:p>
        </p:txBody>
      </p:sp>
      <p:sp>
        <p:nvSpPr>
          <p:cNvPr id="73731" name="Rectangle 3"/>
          <p:cNvSpPr>
            <a:spLocks noGrp="1" noChangeArrowheads="1"/>
          </p:cNvSpPr>
          <p:nvPr>
            <p:ph type="dt" sz="quarter" idx="1"/>
          </p:nvPr>
        </p:nvSpPr>
        <p:spPr bwMode="auto">
          <a:xfrm>
            <a:off x="4142749" y="0"/>
            <a:ext cx="3170763" cy="480388"/>
          </a:xfrm>
          <a:prstGeom prst="rect">
            <a:avLst/>
          </a:prstGeom>
          <a:noFill/>
          <a:ln w="9525">
            <a:noFill/>
            <a:miter lim="800000"/>
            <a:headEnd/>
            <a:tailEnd/>
          </a:ln>
        </p:spPr>
        <p:txBody>
          <a:bodyPr vert="horz" wrap="square" lIns="94847" tIns="47424" rIns="94847" bIns="47424" numCol="1" anchor="t" anchorCtr="0" compatLnSpc="1">
            <a:prstTxWarp prst="textNoShape">
              <a:avLst/>
            </a:prstTxWarp>
          </a:bodyPr>
          <a:lstStyle>
            <a:lvl1pPr algn="r" defTabSz="961077">
              <a:defRPr sz="1300"/>
            </a:lvl1pPr>
          </a:lstStyle>
          <a:p>
            <a:pPr>
              <a:defRPr/>
            </a:pPr>
            <a:endParaRPr lang="en-US" dirty="0"/>
          </a:p>
        </p:txBody>
      </p:sp>
      <p:sp>
        <p:nvSpPr>
          <p:cNvPr id="73732" name="Rectangle 4"/>
          <p:cNvSpPr>
            <a:spLocks noGrp="1" noChangeArrowheads="1"/>
          </p:cNvSpPr>
          <p:nvPr>
            <p:ph type="ftr" sz="quarter" idx="2"/>
          </p:nvPr>
        </p:nvSpPr>
        <p:spPr bwMode="auto">
          <a:xfrm>
            <a:off x="1" y="9119173"/>
            <a:ext cx="3170764" cy="480388"/>
          </a:xfrm>
          <a:prstGeom prst="rect">
            <a:avLst/>
          </a:prstGeom>
          <a:noFill/>
          <a:ln w="9525">
            <a:noFill/>
            <a:miter lim="800000"/>
            <a:headEnd/>
            <a:tailEnd/>
          </a:ln>
        </p:spPr>
        <p:txBody>
          <a:bodyPr vert="horz" wrap="square" lIns="94847" tIns="47424" rIns="94847" bIns="47424" numCol="1" anchor="b" anchorCtr="0" compatLnSpc="1">
            <a:prstTxWarp prst="textNoShape">
              <a:avLst/>
            </a:prstTxWarp>
          </a:bodyPr>
          <a:lstStyle>
            <a:lvl1pPr defTabSz="961077">
              <a:defRPr sz="1300"/>
            </a:lvl1pPr>
          </a:lstStyle>
          <a:p>
            <a:pPr>
              <a:defRPr/>
            </a:pPr>
            <a:endParaRPr lang="en-US" dirty="0"/>
          </a:p>
        </p:txBody>
      </p:sp>
      <p:sp>
        <p:nvSpPr>
          <p:cNvPr id="73733" name="Rectangle 5"/>
          <p:cNvSpPr>
            <a:spLocks noGrp="1" noChangeArrowheads="1"/>
          </p:cNvSpPr>
          <p:nvPr>
            <p:ph type="sldNum" sz="quarter" idx="3"/>
          </p:nvPr>
        </p:nvSpPr>
        <p:spPr bwMode="auto">
          <a:xfrm>
            <a:off x="4142749" y="9119173"/>
            <a:ext cx="3170763" cy="480388"/>
          </a:xfrm>
          <a:prstGeom prst="rect">
            <a:avLst/>
          </a:prstGeom>
          <a:noFill/>
          <a:ln w="9525">
            <a:noFill/>
            <a:miter lim="800000"/>
            <a:headEnd/>
            <a:tailEnd/>
          </a:ln>
        </p:spPr>
        <p:txBody>
          <a:bodyPr vert="horz" wrap="square" lIns="94847" tIns="47424" rIns="94847" bIns="47424" numCol="1" anchor="b" anchorCtr="0" compatLnSpc="1">
            <a:prstTxWarp prst="textNoShape">
              <a:avLst/>
            </a:prstTxWarp>
          </a:bodyPr>
          <a:lstStyle>
            <a:lvl1pPr algn="r" defTabSz="961077">
              <a:defRPr sz="1300"/>
            </a:lvl1pPr>
          </a:lstStyle>
          <a:p>
            <a:pPr>
              <a:defRPr/>
            </a:pPr>
            <a:fld id="{F9961D29-3348-4144-B043-50C56FC9B01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170764" cy="480388"/>
          </a:xfrm>
          <a:prstGeom prst="rect">
            <a:avLst/>
          </a:prstGeom>
          <a:noFill/>
          <a:ln w="9525">
            <a:noFill/>
            <a:miter lim="800000"/>
            <a:headEnd/>
            <a:tailEnd/>
          </a:ln>
        </p:spPr>
        <p:txBody>
          <a:bodyPr vert="horz" wrap="square" lIns="96649" tIns="48326" rIns="96649" bIns="48326" numCol="1" anchor="t" anchorCtr="0" compatLnSpc="1">
            <a:prstTxWarp prst="textNoShape">
              <a:avLst/>
            </a:prstTxWarp>
          </a:bodyPr>
          <a:lstStyle>
            <a:lvl1pPr defTabSz="966056">
              <a:defRPr sz="1300"/>
            </a:lvl1pPr>
          </a:lstStyle>
          <a:p>
            <a:pPr>
              <a:defRPr/>
            </a:pPr>
            <a:endParaRPr lang="en-US" dirty="0"/>
          </a:p>
        </p:txBody>
      </p:sp>
      <p:sp>
        <p:nvSpPr>
          <p:cNvPr id="15363" name="Rectangle 3"/>
          <p:cNvSpPr>
            <a:spLocks noGrp="1" noChangeArrowheads="1"/>
          </p:cNvSpPr>
          <p:nvPr>
            <p:ph type="dt" idx="1"/>
          </p:nvPr>
        </p:nvSpPr>
        <p:spPr bwMode="auto">
          <a:xfrm>
            <a:off x="4142749" y="0"/>
            <a:ext cx="3170763" cy="480388"/>
          </a:xfrm>
          <a:prstGeom prst="rect">
            <a:avLst/>
          </a:prstGeom>
          <a:noFill/>
          <a:ln w="9525">
            <a:noFill/>
            <a:miter lim="800000"/>
            <a:headEnd/>
            <a:tailEnd/>
          </a:ln>
        </p:spPr>
        <p:txBody>
          <a:bodyPr vert="horz" wrap="square" lIns="96649" tIns="48326" rIns="96649" bIns="48326" numCol="1" anchor="t" anchorCtr="0" compatLnSpc="1">
            <a:prstTxWarp prst="textNoShape">
              <a:avLst/>
            </a:prstTxWarp>
          </a:bodyPr>
          <a:lstStyle>
            <a:lvl1pPr algn="r" defTabSz="966056">
              <a:defRPr sz="1300"/>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32363" y="4561226"/>
            <a:ext cx="5852160" cy="4320213"/>
          </a:xfrm>
          <a:prstGeom prst="rect">
            <a:avLst/>
          </a:prstGeom>
          <a:noFill/>
          <a:ln w="9525">
            <a:noFill/>
            <a:miter lim="800000"/>
            <a:headEnd/>
            <a:tailEnd/>
          </a:ln>
        </p:spPr>
        <p:txBody>
          <a:bodyPr vert="horz" wrap="square" lIns="96649" tIns="48326" rIns="96649"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1" y="9119173"/>
            <a:ext cx="3170764" cy="480388"/>
          </a:xfrm>
          <a:prstGeom prst="rect">
            <a:avLst/>
          </a:prstGeom>
          <a:noFill/>
          <a:ln w="9525">
            <a:noFill/>
            <a:miter lim="800000"/>
            <a:headEnd/>
            <a:tailEnd/>
          </a:ln>
        </p:spPr>
        <p:txBody>
          <a:bodyPr vert="horz" wrap="square" lIns="96649" tIns="48326" rIns="96649" bIns="48326" numCol="1" anchor="b" anchorCtr="0" compatLnSpc="1">
            <a:prstTxWarp prst="textNoShape">
              <a:avLst/>
            </a:prstTxWarp>
          </a:bodyPr>
          <a:lstStyle>
            <a:lvl1pPr defTabSz="966056">
              <a:defRPr sz="1300"/>
            </a:lvl1pPr>
          </a:lstStyle>
          <a:p>
            <a:pPr>
              <a:defRPr/>
            </a:pPr>
            <a:endParaRPr lang="en-US" dirty="0"/>
          </a:p>
        </p:txBody>
      </p:sp>
      <p:sp>
        <p:nvSpPr>
          <p:cNvPr id="15367" name="Rectangle 7"/>
          <p:cNvSpPr>
            <a:spLocks noGrp="1" noChangeArrowheads="1"/>
          </p:cNvSpPr>
          <p:nvPr>
            <p:ph type="sldNum" sz="quarter" idx="5"/>
          </p:nvPr>
        </p:nvSpPr>
        <p:spPr bwMode="auto">
          <a:xfrm>
            <a:off x="4142749" y="9119173"/>
            <a:ext cx="3170763" cy="480388"/>
          </a:xfrm>
          <a:prstGeom prst="rect">
            <a:avLst/>
          </a:prstGeom>
          <a:noFill/>
          <a:ln w="9525">
            <a:noFill/>
            <a:miter lim="800000"/>
            <a:headEnd/>
            <a:tailEnd/>
          </a:ln>
        </p:spPr>
        <p:txBody>
          <a:bodyPr vert="horz" wrap="square" lIns="96649" tIns="48326" rIns="96649" bIns="48326" numCol="1" anchor="b" anchorCtr="0" compatLnSpc="1">
            <a:prstTxWarp prst="textNoShape">
              <a:avLst/>
            </a:prstTxWarp>
          </a:bodyPr>
          <a:lstStyle>
            <a:lvl1pPr algn="r" defTabSz="966056">
              <a:defRPr sz="1300"/>
            </a:lvl1pPr>
          </a:lstStyle>
          <a:p>
            <a:pPr>
              <a:defRPr/>
            </a:pPr>
            <a:fld id="{7FA84579-2BE0-4D44-AFE9-7FD706A1623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5D090BF-3BBB-4E4D-A8D9-D2E9FEB7DD2F}" type="slidenum">
              <a:rPr lang="en-US" smtClean="0"/>
              <a:pPr/>
              <a:t>3</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EE87EB1-51C0-4D69-BC62-1BDFF2BA7E77}" type="slidenum">
              <a:rPr lang="en-US" smtClean="0"/>
              <a:pPr/>
              <a:t>38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35CECB5-A53A-4807-8899-855E40DF9EA7}" type="slidenum">
              <a:rPr lang="en-US" smtClean="0"/>
              <a:pPr/>
              <a:t>39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239024" indent="-239024" eaLnBrk="1" hangingPunct="1"/>
            <a:endParaRPr lang="en-US" sz="19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0F2120-7F97-4E52-A053-7A95BACA8799}" type="slidenum">
              <a:rPr lang="en-US" smtClean="0"/>
              <a:pPr/>
              <a:t>40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39024" indent="-239024" eaLnBrk="1" hangingPunct="1"/>
            <a:endParaRPr lang="en-US" sz="19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A84579-2BE0-4D44-AFE9-7FD706A16235}" type="slidenum">
              <a:rPr lang="en-US" smtClean="0"/>
              <a:pPr>
                <a:defRPr/>
              </a:pPr>
              <a:t>42</a:t>
            </a:fld>
            <a:endParaRPr lang="en-US" dirty="0"/>
          </a:p>
        </p:txBody>
      </p:sp>
    </p:spTree>
    <p:extLst>
      <p:ext uri="{BB962C8B-B14F-4D97-AF65-F5344CB8AC3E}">
        <p14:creationId xmlns="" xmlns:p14="http://schemas.microsoft.com/office/powerpoint/2010/main" val="36021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7FA84579-2BE0-4D44-AFE9-7FD706A16235}" type="slidenum">
              <a:rPr lang="en-US" smtClean="0"/>
              <a:pPr>
                <a:defRPr/>
              </a:pPr>
              <a:t>43</a:t>
            </a:fld>
            <a:endParaRPr lang="en-US" dirty="0"/>
          </a:p>
        </p:txBody>
      </p:sp>
    </p:spTree>
    <p:extLst>
      <p:ext uri="{BB962C8B-B14F-4D97-AF65-F5344CB8AC3E}">
        <p14:creationId xmlns="" xmlns:p14="http://schemas.microsoft.com/office/powerpoint/2010/main" val="23513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A84579-2BE0-4D44-AFE9-7FD706A16235}" type="slidenum">
              <a:rPr lang="en-US" smtClean="0"/>
              <a:pPr>
                <a:defRPr/>
              </a:pPr>
              <a:t>44</a:t>
            </a:fld>
            <a:endParaRPr lang="en-US" dirty="0"/>
          </a:p>
        </p:txBody>
      </p:sp>
    </p:spTree>
    <p:extLst>
      <p:ext uri="{BB962C8B-B14F-4D97-AF65-F5344CB8AC3E}">
        <p14:creationId xmlns="" xmlns:p14="http://schemas.microsoft.com/office/powerpoint/2010/main" val="235138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AARs</a:t>
            </a:r>
            <a:r>
              <a:rPr lang="en-US" baseline="0" dirty="0" smtClean="0"/>
              <a:t> site that allows students to write reviews on courses and instructors.  This can be an incredible marketing tool for your classes if you encourage your students to log on and write reviews of your classes.</a:t>
            </a:r>
            <a:endParaRPr lang="en-US" dirty="0"/>
          </a:p>
        </p:txBody>
      </p:sp>
      <p:sp>
        <p:nvSpPr>
          <p:cNvPr id="4" name="Slide Number Placeholder 3"/>
          <p:cNvSpPr>
            <a:spLocks noGrp="1"/>
          </p:cNvSpPr>
          <p:nvPr>
            <p:ph type="sldNum" sz="quarter" idx="10"/>
          </p:nvPr>
        </p:nvSpPr>
        <p:spPr/>
        <p:txBody>
          <a:bodyPr/>
          <a:lstStyle/>
          <a:p>
            <a:pPr>
              <a:defRPr/>
            </a:pPr>
            <a:fld id="{7FA84579-2BE0-4D44-AFE9-7FD706A16235}" type="slidenum">
              <a:rPr lang="en-US" smtClean="0"/>
              <a:pPr>
                <a:defRPr/>
              </a:pPr>
              <a:t>45</a:t>
            </a:fld>
            <a:endParaRPr lang="en-US" dirty="0"/>
          </a:p>
        </p:txBody>
      </p:sp>
    </p:spTree>
    <p:extLst>
      <p:ext uri="{BB962C8B-B14F-4D97-AF65-F5344CB8AC3E}">
        <p14:creationId xmlns="" xmlns:p14="http://schemas.microsoft.com/office/powerpoint/2010/main" val="235138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919163"/>
            <a:ext cx="4268788" cy="3200400"/>
          </a:xfrm>
          <a:prstGeom prst="rect">
            <a:avLst/>
          </a:prstGeom>
        </p:spPr>
      </p:sp>
      <p:sp>
        <p:nvSpPr>
          <p:cNvPr id="3" name="Notes Placeholder 2"/>
          <p:cNvSpPr>
            <a:spLocks noGrp="1"/>
          </p:cNvSpPr>
          <p:nvPr>
            <p:ph type="body" idx="1"/>
          </p:nvPr>
        </p:nvSpPr>
        <p:spPr/>
        <p:txBody>
          <a:bodyPr>
            <a:normAutofit fontScale="55000" lnSpcReduction="20000"/>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919163"/>
            <a:ext cx="4268788" cy="3200400"/>
          </a:xfrm>
          <a:prstGeom prst="rect">
            <a:avLst/>
          </a:prstGeom>
        </p:spPr>
      </p:sp>
      <p:sp>
        <p:nvSpPr>
          <p:cNvPr id="3" name="Notes Placeholder 2"/>
          <p:cNvSpPr>
            <a:spLocks noGrp="1"/>
          </p:cNvSpPr>
          <p:nvPr>
            <p:ph type="body" idx="1"/>
          </p:nvPr>
        </p:nvSpPr>
        <p:spPr/>
        <p:txBody>
          <a:bodyPr>
            <a:normAutofit fontScale="55000" lnSpcReduction="20000"/>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039FBD-C2B4-4A60-A5F5-6A5EBF57E8C7}" type="slidenum">
              <a:rPr lang="en-US" smtClean="0"/>
              <a:pPr>
                <a:defRPr/>
              </a:pPr>
              <a:t>51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5D090BF-3BBB-4E4D-A8D9-D2E9FEB7DD2F}" type="slidenum">
              <a:rPr lang="en-US" smtClean="0"/>
              <a:pPr/>
              <a:t>4</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5FCE086-3308-46F7-BC1C-72D994359E0A}" type="slidenum">
              <a:rPr lang="en-US" smtClean="0"/>
              <a:pPr/>
              <a:t>7</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66A404-A8B7-4935-BA5B-799E9DF2A899}" type="slidenum">
              <a:rPr lang="en-US" smtClean="0"/>
              <a:pPr/>
              <a:t>8</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159C2D4-E5A6-4216-8869-7EA992CF93D7}" type="slidenum">
              <a:rPr lang="en-US" smtClean="0"/>
              <a:pPr/>
              <a:t>20</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35704" indent="-235704" eaLnBrk="1" hangingPunct="1"/>
            <a:endParaRPr lang="en-US" sz="17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287D044-D40E-44EB-853C-B1F4FA1766E0}" type="slidenum">
              <a:rPr lang="en-US" smtClean="0"/>
              <a:pPr/>
              <a:t>21</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5704" indent="-235704" eaLnBrk="1" hangingPunct="1"/>
            <a:endParaRPr lang="en-US" sz="17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84E724B-6BE4-4821-849A-C3BA8BF4AE61}" type="slidenum">
              <a:rPr lang="en-US" smtClean="0"/>
              <a:pPr/>
              <a:t>31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35704" indent="-235704" eaLnBrk="1" hangingPunct="1"/>
            <a:endParaRPr lang="en-US" sz="17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3FF4B0F-37C5-4D41-A892-BF06AE82C990}" type="slidenum">
              <a:rPr lang="en-US" smtClean="0"/>
              <a:pPr/>
              <a:t>32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239024" indent="-239024" eaLnBrk="1" hangingPunct="1"/>
            <a:endParaRPr lang="en-US" sz="17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EE87EB1-51C0-4D69-BC62-1BDFF2BA7E77}" type="slidenum">
              <a:rPr lang="en-US" smtClean="0"/>
              <a:pPr/>
              <a:t>37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luestainedglass"/>
          <p:cNvPicPr>
            <a:picLocks noChangeAspect="1" noChangeArrowheads="1"/>
          </p:cNvPicPr>
          <p:nvPr/>
        </p:nvPicPr>
        <p:blipFill>
          <a:blip r:embed="rId2" cstate="print"/>
          <a:srcRect b="6250"/>
          <a:stretch>
            <a:fillRect/>
          </a:stretch>
        </p:blipFill>
        <p:spPr bwMode="auto">
          <a:xfrm>
            <a:off x="0" y="0"/>
            <a:ext cx="9144000" cy="6858000"/>
          </a:xfrm>
          <a:prstGeom prst="rect">
            <a:avLst/>
          </a:prstGeom>
          <a:noFill/>
          <a:ln w="9525">
            <a:noFill/>
            <a:miter lim="800000"/>
            <a:headEnd/>
            <a:tailEnd/>
          </a:ln>
        </p:spPr>
      </p:pic>
      <p:pic>
        <p:nvPicPr>
          <p:cNvPr id="5" name="Picture 5" descr="full-logo-300dpi"/>
          <p:cNvPicPr>
            <a:picLocks noChangeAspect="1" noChangeArrowheads="1"/>
          </p:cNvPicPr>
          <p:nvPr/>
        </p:nvPicPr>
        <p:blipFill>
          <a:blip r:embed="rId3" cstate="print"/>
          <a:srcRect/>
          <a:stretch>
            <a:fillRect/>
          </a:stretch>
        </p:blipFill>
        <p:spPr bwMode="auto">
          <a:xfrm>
            <a:off x="2828925" y="4565650"/>
            <a:ext cx="3705225" cy="1692275"/>
          </a:xfrm>
          <a:prstGeom prst="rect">
            <a:avLst/>
          </a:prstGeom>
          <a:noFill/>
          <a:ln w="9525">
            <a:noFill/>
            <a:miter lim="800000"/>
            <a:headEnd/>
            <a:tailEnd/>
          </a:ln>
        </p:spPr>
      </p:pic>
      <p:sp>
        <p:nvSpPr>
          <p:cNvPr id="92163" name="Rectangle 3"/>
          <p:cNvSpPr>
            <a:spLocks noGrp="1" noChangeArrowheads="1"/>
          </p:cNvSpPr>
          <p:nvPr>
            <p:ph type="ctrTitle"/>
          </p:nvPr>
        </p:nvSpPr>
        <p:spPr>
          <a:xfrm>
            <a:off x="628650" y="996950"/>
            <a:ext cx="7772400" cy="1470025"/>
          </a:xfrm>
        </p:spPr>
        <p:txBody>
          <a:bodyPr/>
          <a:lstStyle>
            <a:lvl1pPr>
              <a:defRPr/>
            </a:lvl1pPr>
          </a:lstStyle>
          <a:p>
            <a:r>
              <a:rPr lang="en-US"/>
              <a:t>Click to edit Master title style</a:t>
            </a:r>
          </a:p>
        </p:txBody>
      </p:sp>
      <p:sp>
        <p:nvSpPr>
          <p:cNvPr id="92164" name="Rectangle 4"/>
          <p:cNvSpPr>
            <a:spLocks noGrp="1" noChangeArrowheads="1"/>
          </p:cNvSpPr>
          <p:nvPr>
            <p:ph type="subTitle" idx="1"/>
          </p:nvPr>
        </p:nvSpPr>
        <p:spPr>
          <a:xfrm>
            <a:off x="1285875" y="268605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8B38736-8065-45F8-BE5A-0509E9A958B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274638"/>
            <a:ext cx="2154237" cy="608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274638"/>
            <a:ext cx="6313488" cy="608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64734044-3125-464E-AF5A-DFC1DEDA0EC5}"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7175" y="1600200"/>
            <a:ext cx="4233863"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233862"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3CCD7304-C36F-465A-9F5D-CE77097C17DD}"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dirty="0"/>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00AEA07-312A-4E14-9A41-FAF0B490232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1600200"/>
            <a:ext cx="4233863"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600200"/>
            <a:ext cx="4233862" cy="4764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5AB8FBF2-0898-4066-9402-0A9E4924FF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8FF8BF34-18E5-45EE-AEA3-6C2ACB8BA127}"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C7F4C98C-9126-4E3D-8BD3-3A38ED626656}"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1600200"/>
            <a:ext cx="4233863" cy="476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600200"/>
            <a:ext cx="4233862" cy="476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2D3F9624-AE7F-49C2-985D-9039F760BC58}"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1599FE0C-50C9-419F-B4A5-1A52B5C23CB6}"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2907555B-C682-4443-B8E5-EF0F1452C7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94B3DE19-E980-4C2E-AD29-4A0258361449}"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B517075F-5D7B-41D5-A1B7-B7705941C63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9236795-F6E6-443B-8A92-E35414F04088}"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bluestainedglass"/>
          <p:cNvPicPr>
            <a:picLocks noChangeAspect="1" noChangeArrowheads="1"/>
          </p:cNvPicPr>
          <p:nvPr/>
        </p:nvPicPr>
        <p:blipFill>
          <a:blip r:embed="rId16" cstate="print"/>
          <a:srcRect b="6250"/>
          <a:stretch>
            <a:fillRect/>
          </a:stretch>
        </p:blipFill>
        <p:spPr bwMode="auto">
          <a:xfrm>
            <a:off x="0" y="0"/>
            <a:ext cx="9144000" cy="6858000"/>
          </a:xfrm>
          <a:prstGeom prst="rect">
            <a:avLst/>
          </a:prstGeom>
          <a:noFill/>
          <a:ln w="9525">
            <a:noFill/>
            <a:miter lim="800000"/>
            <a:headEnd/>
            <a:tailEnd/>
          </a:ln>
        </p:spPr>
      </p:pic>
      <p:sp>
        <p:nvSpPr>
          <p:cNvPr id="91139" name="Rectangle 3"/>
          <p:cNvSpPr>
            <a:spLocks noChangeArrowheads="1"/>
          </p:cNvSpPr>
          <p:nvPr/>
        </p:nvSpPr>
        <p:spPr bwMode="auto">
          <a:xfrm>
            <a:off x="561975" y="6562725"/>
            <a:ext cx="8582025" cy="193675"/>
          </a:xfrm>
          <a:prstGeom prst="rect">
            <a:avLst/>
          </a:prstGeom>
          <a:solidFill>
            <a:srgbClr val="954010"/>
          </a:solidFill>
          <a:ln w="9525">
            <a:noFill/>
            <a:miter lim="800000"/>
            <a:headEnd/>
            <a:tailEnd/>
          </a:ln>
          <a:effectLst/>
        </p:spPr>
        <p:txBody>
          <a:bodyPr wrap="none" anchor="ctr"/>
          <a:lstStyle/>
          <a:p>
            <a:pPr>
              <a:defRPr/>
            </a:pPr>
            <a:endParaRPr lang="en-US" dirty="0"/>
          </a:p>
        </p:txBody>
      </p:sp>
      <p:sp>
        <p:nvSpPr>
          <p:cNvPr id="2052" name="Rectangle 4"/>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257175" y="1600200"/>
            <a:ext cx="8620125" cy="476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2" name="Rectangle 6"/>
          <p:cNvSpPr>
            <a:spLocks noChangeArrowheads="1"/>
          </p:cNvSpPr>
          <p:nvPr/>
        </p:nvSpPr>
        <p:spPr bwMode="auto">
          <a:xfrm>
            <a:off x="520700" y="6462713"/>
            <a:ext cx="4248150" cy="333375"/>
          </a:xfrm>
          <a:prstGeom prst="rect">
            <a:avLst/>
          </a:prstGeom>
          <a:noFill/>
          <a:ln w="9525">
            <a:noFill/>
            <a:miter lim="800000"/>
            <a:headEnd/>
            <a:tailEnd/>
          </a:ln>
          <a:effectLst/>
        </p:spPr>
        <p:txBody>
          <a:bodyPr/>
          <a:lstStyle/>
          <a:p>
            <a:pPr>
              <a:defRPr/>
            </a:pPr>
            <a:endParaRPr lang="en-US" sz="400" b="1" dirty="0">
              <a:solidFill>
                <a:schemeClr val="bg1"/>
              </a:solidFill>
            </a:endParaRPr>
          </a:p>
          <a:p>
            <a:pPr>
              <a:defRPr/>
            </a:pPr>
            <a:r>
              <a:rPr lang="en-US" sz="1200" b="1" dirty="0">
                <a:solidFill>
                  <a:schemeClr val="bg1"/>
                </a:solidFill>
              </a:rPr>
              <a:t>REAL</a:t>
            </a:r>
            <a:r>
              <a:rPr lang="en-US" sz="1200" dirty="0">
                <a:solidFill>
                  <a:schemeClr val="bg1"/>
                </a:solidFill>
              </a:rPr>
              <a:t> SOLUTIONS.  REALTOR</a:t>
            </a:r>
            <a:r>
              <a:rPr lang="en-US" sz="1200" baseline="30000" dirty="0">
                <a:solidFill>
                  <a:schemeClr val="bg1"/>
                </a:solidFill>
              </a:rPr>
              <a:t>®</a:t>
            </a:r>
            <a:r>
              <a:rPr lang="en-US" sz="1200" dirty="0">
                <a:solidFill>
                  <a:schemeClr val="bg1"/>
                </a:solidFill>
              </a:rPr>
              <a:t> </a:t>
            </a:r>
            <a:r>
              <a:rPr lang="en-US" sz="1200" b="1" dirty="0">
                <a:solidFill>
                  <a:schemeClr val="bg1"/>
                </a:solidFill>
              </a:rPr>
              <a:t>SUCCESS</a:t>
            </a:r>
            <a:endParaRPr lang="en-US" sz="1200" b="1" baseline="30000" dirty="0">
              <a:solidFill>
                <a:schemeClr val="bg1"/>
              </a:solidFill>
              <a:cs typeface="Arial" charset="0"/>
            </a:endParaRPr>
          </a:p>
        </p:txBody>
      </p:sp>
      <p:sp>
        <p:nvSpPr>
          <p:cNvPr id="91143" name="AutoShape 7"/>
          <p:cNvSpPr>
            <a:spLocks noChangeArrowheads="1"/>
          </p:cNvSpPr>
          <p:nvPr/>
        </p:nvSpPr>
        <p:spPr bwMode="auto">
          <a:xfrm flipH="1" flipV="1">
            <a:off x="8902700" y="6556375"/>
            <a:ext cx="241300" cy="192088"/>
          </a:xfrm>
          <a:prstGeom prst="rtTriangle">
            <a:avLst/>
          </a:prstGeom>
          <a:solidFill>
            <a:srgbClr val="F1F8F9"/>
          </a:solidFill>
          <a:ln w="9525">
            <a:noFill/>
            <a:miter lim="800000"/>
            <a:headEnd/>
            <a:tailEnd/>
          </a:ln>
          <a:effectLst/>
        </p:spPr>
        <p:txBody>
          <a:bodyPr wrap="none" anchor="ctr"/>
          <a:lstStyle/>
          <a:p>
            <a:pPr>
              <a:defRPr/>
            </a:pPr>
            <a:endParaRPr lang="en-US" dirty="0"/>
          </a:p>
        </p:txBody>
      </p:sp>
      <p:sp>
        <p:nvSpPr>
          <p:cNvPr id="91144" name="Rectangle 8"/>
          <p:cNvSpPr>
            <a:spLocks noGrp="1" noChangeArrowheads="1"/>
          </p:cNvSpPr>
          <p:nvPr>
            <p:ph type="sldNum" sz="quarter" idx="4"/>
          </p:nvPr>
        </p:nvSpPr>
        <p:spPr bwMode="auto">
          <a:xfrm>
            <a:off x="6829425" y="6511925"/>
            <a:ext cx="2133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defRPr>
            </a:lvl1pPr>
          </a:lstStyle>
          <a:p>
            <a:pPr>
              <a:defRPr/>
            </a:pPr>
            <a:fld id="{78C64FFD-050A-48B4-B7AB-04BEF6414E9C}" type="slidenum">
              <a:rPr lang="en-US"/>
              <a:pPr>
                <a:defRPr/>
              </a:pPr>
              <a:t>‹#›</a:t>
            </a:fld>
            <a:endParaRPr lang="en-US" dirty="0"/>
          </a:p>
        </p:txBody>
      </p:sp>
      <p:pic>
        <p:nvPicPr>
          <p:cNvPr id="2057" name="Picture 9" descr="Cactushouse-only---working"/>
          <p:cNvPicPr>
            <a:picLocks noChangeAspect="1" noChangeArrowheads="1"/>
          </p:cNvPicPr>
          <p:nvPr/>
        </p:nvPicPr>
        <p:blipFill>
          <a:blip r:embed="rId17" cstate="print"/>
          <a:srcRect/>
          <a:stretch>
            <a:fillRect/>
          </a:stretch>
        </p:blipFill>
        <p:spPr bwMode="auto">
          <a:xfrm>
            <a:off x="133350" y="6272213"/>
            <a:ext cx="409575" cy="477837"/>
          </a:xfrm>
          <a:prstGeom prst="rect">
            <a:avLst/>
          </a:prstGeom>
          <a:noFill/>
          <a:ln w="9525">
            <a:noFill/>
            <a:miter lim="800000"/>
            <a:headEnd/>
            <a:tailEnd/>
          </a:ln>
        </p:spPr>
      </p:pic>
      <p:sp>
        <p:nvSpPr>
          <p:cNvPr id="91146" name="Rectangle 10"/>
          <p:cNvSpPr>
            <a:spLocks noChangeArrowheads="1"/>
          </p:cNvSpPr>
          <p:nvPr/>
        </p:nvSpPr>
        <p:spPr bwMode="auto">
          <a:xfrm>
            <a:off x="5616575" y="6467475"/>
            <a:ext cx="3162300" cy="333375"/>
          </a:xfrm>
          <a:prstGeom prst="rect">
            <a:avLst/>
          </a:prstGeom>
          <a:noFill/>
          <a:ln w="9525">
            <a:noFill/>
            <a:miter lim="800000"/>
            <a:headEnd/>
            <a:tailEnd/>
          </a:ln>
          <a:effectLst/>
        </p:spPr>
        <p:txBody>
          <a:bodyPr/>
          <a:lstStyle/>
          <a:p>
            <a:pPr>
              <a:defRPr/>
            </a:pPr>
            <a:endParaRPr lang="en-US" sz="400" b="1" dirty="0">
              <a:solidFill>
                <a:schemeClr val="bg1"/>
              </a:solidFill>
            </a:endParaRPr>
          </a:p>
          <a:p>
            <a:pPr>
              <a:defRPr/>
            </a:pPr>
            <a:r>
              <a:rPr lang="en-US" sz="1200" b="1" dirty="0">
                <a:solidFill>
                  <a:schemeClr val="bg1"/>
                </a:solidFill>
                <a:cs typeface="Arial" charset="0"/>
              </a:rPr>
              <a:t>Arizona Association of REALTORS</a:t>
            </a:r>
            <a:r>
              <a:rPr lang="en-US" sz="1200" b="1" baseline="30000" dirty="0">
                <a:solidFill>
                  <a:schemeClr val="bg1"/>
                </a:solidFill>
                <a:cs typeface="Arial" charset="0"/>
              </a:rPr>
              <a:t>®</a:t>
            </a:r>
          </a:p>
        </p:txBody>
      </p:sp>
    </p:spTree>
  </p:cSld>
  <p:clrMap bg1="lt1" tx1="dk1" bg2="lt2" tx2="dk2" accent1="accent1" accent2="accent2" accent3="accent3" accent4="accent4" accent5="accent5" accent6="accent6" hlink="hlink" folHlink="folHlink"/>
  <p:sldLayoutIdLst>
    <p:sldLayoutId id="2147483761"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2" r:id="rId13"/>
    <p:sldLayoutId id="2147483763" r:id="rId14"/>
  </p:sldLayoutIdLst>
  <p:transition/>
  <p:txStyles>
    <p:titleStyle>
      <a:lvl1pPr algn="ctr" rtl="0" eaLnBrk="0" fontAlgn="base" hangingPunct="0">
        <a:spcBef>
          <a:spcPct val="0"/>
        </a:spcBef>
        <a:spcAft>
          <a:spcPct val="0"/>
        </a:spcAft>
        <a:defRPr sz="4400">
          <a:solidFill>
            <a:srgbClr val="2E606C"/>
          </a:solidFill>
          <a:latin typeface="+mj-lt"/>
          <a:ea typeface="+mj-ea"/>
          <a:cs typeface="+mj-cs"/>
        </a:defRPr>
      </a:lvl1pPr>
      <a:lvl2pPr algn="ctr" rtl="0" eaLnBrk="0" fontAlgn="base" hangingPunct="0">
        <a:spcBef>
          <a:spcPct val="0"/>
        </a:spcBef>
        <a:spcAft>
          <a:spcPct val="0"/>
        </a:spcAft>
        <a:defRPr sz="4400">
          <a:solidFill>
            <a:srgbClr val="2E606C"/>
          </a:solidFill>
          <a:latin typeface="Arial" charset="0"/>
        </a:defRPr>
      </a:lvl2pPr>
      <a:lvl3pPr algn="ctr" rtl="0" eaLnBrk="0" fontAlgn="base" hangingPunct="0">
        <a:spcBef>
          <a:spcPct val="0"/>
        </a:spcBef>
        <a:spcAft>
          <a:spcPct val="0"/>
        </a:spcAft>
        <a:defRPr sz="4400">
          <a:solidFill>
            <a:srgbClr val="2E606C"/>
          </a:solidFill>
          <a:latin typeface="Arial" charset="0"/>
        </a:defRPr>
      </a:lvl3pPr>
      <a:lvl4pPr algn="ctr" rtl="0" eaLnBrk="0" fontAlgn="base" hangingPunct="0">
        <a:spcBef>
          <a:spcPct val="0"/>
        </a:spcBef>
        <a:spcAft>
          <a:spcPct val="0"/>
        </a:spcAft>
        <a:defRPr sz="4400">
          <a:solidFill>
            <a:srgbClr val="2E606C"/>
          </a:solidFill>
          <a:latin typeface="Arial" charset="0"/>
        </a:defRPr>
      </a:lvl4pPr>
      <a:lvl5pPr algn="ctr" rtl="0" eaLnBrk="0" fontAlgn="base" hangingPunct="0">
        <a:spcBef>
          <a:spcPct val="0"/>
        </a:spcBef>
        <a:spcAft>
          <a:spcPct val="0"/>
        </a:spcAft>
        <a:defRPr sz="4400">
          <a:solidFill>
            <a:srgbClr val="2E606C"/>
          </a:solidFill>
          <a:latin typeface="Arial" charset="0"/>
        </a:defRPr>
      </a:lvl5pPr>
      <a:lvl6pPr marL="457200" algn="ctr" rtl="0" fontAlgn="base">
        <a:spcBef>
          <a:spcPct val="0"/>
        </a:spcBef>
        <a:spcAft>
          <a:spcPct val="0"/>
        </a:spcAft>
        <a:defRPr sz="4400">
          <a:solidFill>
            <a:srgbClr val="2E606C"/>
          </a:solidFill>
          <a:latin typeface="Arial" charset="0"/>
        </a:defRPr>
      </a:lvl6pPr>
      <a:lvl7pPr marL="914400" algn="ctr" rtl="0" fontAlgn="base">
        <a:spcBef>
          <a:spcPct val="0"/>
        </a:spcBef>
        <a:spcAft>
          <a:spcPct val="0"/>
        </a:spcAft>
        <a:defRPr sz="4400">
          <a:solidFill>
            <a:srgbClr val="2E606C"/>
          </a:solidFill>
          <a:latin typeface="Arial" charset="0"/>
        </a:defRPr>
      </a:lvl7pPr>
      <a:lvl8pPr marL="1371600" algn="ctr" rtl="0" fontAlgn="base">
        <a:spcBef>
          <a:spcPct val="0"/>
        </a:spcBef>
        <a:spcAft>
          <a:spcPct val="0"/>
        </a:spcAft>
        <a:defRPr sz="4400">
          <a:solidFill>
            <a:srgbClr val="2E606C"/>
          </a:solidFill>
          <a:latin typeface="Arial" charset="0"/>
        </a:defRPr>
      </a:lvl8pPr>
      <a:lvl9pPr marL="1828800" algn="ctr" rtl="0" fontAlgn="base">
        <a:spcBef>
          <a:spcPct val="0"/>
        </a:spcBef>
        <a:spcAft>
          <a:spcPct val="0"/>
        </a:spcAft>
        <a:defRPr sz="4400">
          <a:solidFill>
            <a:srgbClr val="2E606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aronline.com/resolve-disputes/professional-standards-statistics/"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s://www.dropbox.com/s/ac663egvcg6p9ex/DStinton-Arizona.mp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838200"/>
            <a:ext cx="8610600" cy="1447800"/>
          </a:xfrm>
        </p:spPr>
        <p:txBody>
          <a:bodyPr/>
          <a:lstStyle/>
          <a:p>
            <a:pPr eaLnBrk="1" hangingPunct="1"/>
            <a:r>
              <a:rPr lang="en-US" sz="3600" b="1" dirty="0" smtClean="0"/>
              <a:t>Arizona Association</a:t>
            </a:r>
            <a:br>
              <a:rPr lang="en-US" sz="3600" b="1" dirty="0" smtClean="0"/>
            </a:br>
            <a:r>
              <a:rPr lang="en-US" sz="3600" b="1" dirty="0" smtClean="0"/>
              <a:t>of REALTORS</a:t>
            </a:r>
            <a:r>
              <a:rPr lang="en-US" sz="3600" b="1" baseline="30000" dirty="0" smtClean="0"/>
              <a:t>®</a:t>
            </a:r>
          </a:p>
        </p:txBody>
      </p:sp>
      <p:sp>
        <p:nvSpPr>
          <p:cNvPr id="5123" name="Rectangle 3"/>
          <p:cNvSpPr>
            <a:spLocks noGrp="1" noChangeArrowheads="1"/>
          </p:cNvSpPr>
          <p:nvPr>
            <p:ph type="subTitle" idx="1"/>
          </p:nvPr>
        </p:nvSpPr>
        <p:spPr>
          <a:xfrm>
            <a:off x="228600" y="2590800"/>
            <a:ext cx="8763000" cy="1143000"/>
          </a:xfrm>
        </p:spPr>
        <p:txBody>
          <a:bodyPr/>
          <a:lstStyle/>
          <a:p>
            <a:pPr eaLnBrk="1" hangingPunct="1"/>
            <a:r>
              <a:rPr lang="en-US" dirty="0" smtClean="0">
                <a:solidFill>
                  <a:srgbClr val="990000"/>
                </a:solidFill>
                <a:latin typeface="Arial Black" pitchFamily="34" charset="0"/>
              </a:rPr>
              <a:t>Arizona Association Executive Workshop 2013</a:t>
            </a:r>
          </a:p>
        </p:txBody>
      </p:sp>
    </p:spTree>
  </p:cSld>
  <p:clrMapOvr>
    <a:masterClrMapping/>
  </p:clrMapOvr>
  <p:transition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sz="3600" b="1" dirty="0" smtClean="0"/>
              <a:t> 4 Distinct Entities </a:t>
            </a:r>
            <a:endParaRPr lang="en-US" dirty="0"/>
          </a:p>
        </p:txBody>
      </p:sp>
      <p:sp>
        <p:nvSpPr>
          <p:cNvPr id="3" name="Content Placeholder 2"/>
          <p:cNvSpPr>
            <a:spLocks noGrp="1"/>
          </p:cNvSpPr>
          <p:nvPr>
            <p:ph idx="1"/>
          </p:nvPr>
        </p:nvSpPr>
        <p:spPr>
          <a:xfrm>
            <a:off x="304800" y="1066800"/>
            <a:ext cx="8620125" cy="5334000"/>
          </a:xfrm>
        </p:spPr>
        <p:txBody>
          <a:bodyPr/>
          <a:lstStyle/>
          <a:p>
            <a:r>
              <a:rPr lang="en-US" sz="2500" b="1" dirty="0" smtClean="0">
                <a:solidFill>
                  <a:srgbClr val="990000"/>
                </a:solidFill>
              </a:rPr>
              <a:t>Arizona Association of REALTORS</a:t>
            </a:r>
            <a:r>
              <a:rPr lang="en-US" sz="2500" b="1" baseline="30000" dirty="0" smtClean="0">
                <a:solidFill>
                  <a:srgbClr val="990000"/>
                </a:solidFill>
              </a:rPr>
              <a:t>®</a:t>
            </a:r>
            <a:r>
              <a:rPr lang="en-US" sz="2500" b="1" dirty="0" smtClean="0">
                <a:solidFill>
                  <a:srgbClr val="990000"/>
                </a:solidFill>
              </a:rPr>
              <a:t> (AAR)</a:t>
            </a:r>
          </a:p>
          <a:p>
            <a:pPr>
              <a:buNone/>
            </a:pPr>
            <a:endParaRPr lang="en-US" sz="2500" b="1" dirty="0" smtClean="0">
              <a:solidFill>
                <a:srgbClr val="990000"/>
              </a:solidFill>
            </a:endParaRPr>
          </a:p>
          <a:p>
            <a:r>
              <a:rPr lang="en-US" sz="2500" b="1" dirty="0" smtClean="0">
                <a:solidFill>
                  <a:srgbClr val="990000"/>
                </a:solidFill>
              </a:rPr>
              <a:t>REALTORS</a:t>
            </a:r>
            <a:r>
              <a:rPr lang="en-US" sz="2500" b="1" baseline="30000" dirty="0" smtClean="0">
                <a:solidFill>
                  <a:srgbClr val="990000"/>
                </a:solidFill>
              </a:rPr>
              <a:t>®</a:t>
            </a:r>
            <a:r>
              <a:rPr lang="en-US" sz="2500" b="1" dirty="0" smtClean="0">
                <a:solidFill>
                  <a:srgbClr val="990000"/>
                </a:solidFill>
              </a:rPr>
              <a:t> of Arizona Political Action Committee (RAPAC)</a:t>
            </a:r>
          </a:p>
          <a:p>
            <a:pPr lvl="1"/>
            <a:r>
              <a:rPr lang="en-US" sz="2500" b="1" dirty="0" smtClean="0">
                <a:solidFill>
                  <a:srgbClr val="990000"/>
                </a:solidFill>
              </a:rPr>
              <a:t>Political Survival Fund (PSF)</a:t>
            </a:r>
          </a:p>
          <a:p>
            <a:pPr lvl="1"/>
            <a:r>
              <a:rPr lang="en-US" sz="2500" b="1" dirty="0" smtClean="0">
                <a:solidFill>
                  <a:srgbClr val="990000"/>
                </a:solidFill>
              </a:rPr>
              <a:t>Issues Mobilization (IM)</a:t>
            </a:r>
          </a:p>
          <a:p>
            <a:pPr lvl="1">
              <a:buNone/>
            </a:pPr>
            <a:endParaRPr lang="en-US" sz="2500" b="1" dirty="0" smtClean="0">
              <a:solidFill>
                <a:srgbClr val="990000"/>
              </a:solidFill>
            </a:endParaRPr>
          </a:p>
          <a:p>
            <a:r>
              <a:rPr lang="en-US" sz="2500" b="1" dirty="0" smtClean="0">
                <a:solidFill>
                  <a:srgbClr val="990000"/>
                </a:solidFill>
              </a:rPr>
              <a:t>Arizona REALTORS</a:t>
            </a:r>
            <a:r>
              <a:rPr lang="en-US" sz="2500" b="1" baseline="30000" dirty="0" smtClean="0">
                <a:solidFill>
                  <a:srgbClr val="990000"/>
                </a:solidFill>
              </a:rPr>
              <a:t>®</a:t>
            </a:r>
            <a:r>
              <a:rPr lang="en-US" sz="2500" b="1" dirty="0" smtClean="0">
                <a:solidFill>
                  <a:srgbClr val="990000"/>
                </a:solidFill>
              </a:rPr>
              <a:t> Disaster Assistance Foundation (ARDAF)</a:t>
            </a:r>
          </a:p>
          <a:p>
            <a:pPr>
              <a:buNone/>
            </a:pPr>
            <a:endParaRPr lang="en-US" sz="2500" b="1" dirty="0" smtClean="0">
              <a:solidFill>
                <a:srgbClr val="990000"/>
              </a:solidFill>
            </a:endParaRPr>
          </a:p>
          <a:p>
            <a:r>
              <a:rPr lang="en-US" sz="2500" b="1" dirty="0" smtClean="0">
                <a:solidFill>
                  <a:srgbClr val="990000"/>
                </a:solidFill>
              </a:rPr>
              <a:t>Arizona REALTORS</a:t>
            </a:r>
            <a:r>
              <a:rPr lang="en-US" sz="2500" b="1" baseline="30000" dirty="0" smtClean="0">
                <a:solidFill>
                  <a:srgbClr val="990000"/>
                </a:solidFill>
              </a:rPr>
              <a:t>®</a:t>
            </a:r>
            <a:r>
              <a:rPr lang="en-US" sz="2500" b="1" dirty="0" smtClean="0">
                <a:solidFill>
                  <a:srgbClr val="990000"/>
                </a:solidFill>
              </a:rPr>
              <a:t> Foundation for Housing &amp; Community Outreach (ARFHCO)</a:t>
            </a:r>
            <a:endParaRPr lang="en-US" sz="2500" b="1" dirty="0">
              <a:solidFill>
                <a:srgbClr val="99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0"/>
            <a:ext cx="8229600" cy="1066800"/>
          </a:xfrm>
        </p:spPr>
        <p:txBody>
          <a:bodyPr/>
          <a:lstStyle/>
          <a:p>
            <a:pPr eaLnBrk="1" hangingPunct="1"/>
            <a:r>
              <a:rPr lang="en-US" b="1" dirty="0" smtClean="0"/>
              <a:t>Primary Committees </a:t>
            </a:r>
          </a:p>
        </p:txBody>
      </p:sp>
      <p:sp>
        <p:nvSpPr>
          <p:cNvPr id="6147" name="Rectangle 3"/>
          <p:cNvSpPr>
            <a:spLocks noGrp="1" noChangeArrowheads="1"/>
          </p:cNvSpPr>
          <p:nvPr>
            <p:ph sz="half" idx="1"/>
          </p:nvPr>
        </p:nvSpPr>
        <p:spPr>
          <a:xfrm>
            <a:off x="1" y="1219200"/>
            <a:ext cx="8839200" cy="5145088"/>
          </a:xfrm>
        </p:spPr>
        <p:txBody>
          <a:bodyPr/>
          <a:lstStyle/>
          <a:p>
            <a:pPr eaLnBrk="1" hangingPunct="1">
              <a:buNone/>
            </a:pPr>
            <a:r>
              <a:rPr lang="en-US" sz="2000" b="1" dirty="0" smtClean="0">
                <a:solidFill>
                  <a:srgbClr val="990000"/>
                </a:solidFill>
              </a:rPr>
              <a:t> </a:t>
            </a:r>
          </a:p>
          <a:p>
            <a:pPr eaLnBrk="1" hangingPunct="1"/>
            <a:endParaRPr lang="en-US" sz="2000" b="1" dirty="0" smtClean="0">
              <a:solidFill>
                <a:srgbClr val="990000"/>
              </a:solidFill>
            </a:endParaRPr>
          </a:p>
          <a:p>
            <a:pPr eaLnBrk="1" hangingPunct="1"/>
            <a:r>
              <a:rPr lang="en-US" sz="2000" b="1" dirty="0" smtClean="0">
                <a:solidFill>
                  <a:srgbClr val="990000"/>
                </a:solidFill>
              </a:rPr>
              <a:t>Legislative &amp; Political Affairs </a:t>
            </a:r>
          </a:p>
          <a:p>
            <a:pPr eaLnBrk="1" hangingPunct="1">
              <a:buNone/>
            </a:pPr>
            <a:endParaRPr lang="en-US" sz="2000" b="1" dirty="0" smtClean="0">
              <a:solidFill>
                <a:srgbClr val="990000"/>
              </a:solidFill>
            </a:endParaRPr>
          </a:p>
          <a:p>
            <a:pPr eaLnBrk="1" hangingPunct="1"/>
            <a:r>
              <a:rPr lang="en-US" sz="2000" b="1" dirty="0" smtClean="0">
                <a:solidFill>
                  <a:srgbClr val="990000"/>
                </a:solidFill>
              </a:rPr>
              <a:t>Business Services &amp; Technology</a:t>
            </a:r>
          </a:p>
          <a:p>
            <a:pPr eaLnBrk="1" hangingPunct="1"/>
            <a:endParaRPr lang="en-US" sz="2000" b="1" dirty="0" smtClean="0">
              <a:solidFill>
                <a:srgbClr val="990000"/>
              </a:solidFill>
            </a:endParaRPr>
          </a:p>
          <a:p>
            <a:pPr eaLnBrk="1" hangingPunct="1"/>
            <a:r>
              <a:rPr lang="en-US" sz="2000" b="1" dirty="0" smtClean="0">
                <a:solidFill>
                  <a:srgbClr val="990000"/>
                </a:solidFill>
              </a:rPr>
              <a:t>Professional &amp; Business </a:t>
            </a:r>
          </a:p>
          <a:p>
            <a:pPr eaLnBrk="1" hangingPunct="1"/>
            <a:r>
              <a:rPr lang="en-US" sz="2000" b="1" dirty="0" smtClean="0">
                <a:solidFill>
                  <a:srgbClr val="990000"/>
                </a:solidFill>
              </a:rPr>
              <a:t>Development</a:t>
            </a:r>
          </a:p>
          <a:p>
            <a:pPr eaLnBrk="1" hangingPunct="1"/>
            <a:endParaRPr lang="en-US" sz="2000" b="1" dirty="0" smtClean="0">
              <a:solidFill>
                <a:srgbClr val="990000"/>
              </a:solidFill>
            </a:endParaRPr>
          </a:p>
          <a:p>
            <a:pPr eaLnBrk="1" hangingPunct="1"/>
            <a:r>
              <a:rPr lang="en-US" sz="2000" b="1" dirty="0" smtClean="0">
                <a:solidFill>
                  <a:srgbClr val="990000"/>
                </a:solidFill>
              </a:rPr>
              <a:t>Risk Management</a:t>
            </a:r>
          </a:p>
          <a:p>
            <a:pPr eaLnBrk="1" hangingPunct="1"/>
            <a:endParaRPr lang="en-US" sz="2000" b="1" dirty="0" smtClean="0">
              <a:solidFill>
                <a:srgbClr val="990000"/>
              </a:solidFill>
            </a:endParaRPr>
          </a:p>
          <a:p>
            <a:pPr eaLnBrk="1" hangingPunct="1"/>
            <a:endParaRPr lang="en-US" sz="2000" b="1" dirty="0" smtClean="0">
              <a:solidFill>
                <a:srgbClr val="990000"/>
              </a:solidFill>
            </a:endParaRPr>
          </a:p>
          <a:p>
            <a:pPr eaLnBrk="1" hangingPunct="1">
              <a:buNone/>
            </a:pPr>
            <a:r>
              <a:rPr lang="en-US" sz="2000" b="1" dirty="0" smtClean="0">
                <a:solidFill>
                  <a:srgbClr val="990000"/>
                </a:solidFill>
              </a:rPr>
              <a:t>		</a:t>
            </a:r>
            <a:r>
              <a:rPr lang="en-US" sz="1800" i="1" dirty="0" smtClean="0">
                <a:solidFill>
                  <a:srgbClr val="990000"/>
                </a:solidFill>
              </a:rPr>
              <a:t>Each establishes work groups, committees, and forums as needed</a:t>
            </a:r>
          </a:p>
          <a:p>
            <a:pPr eaLnBrk="1" hangingPunct="1">
              <a:buNone/>
            </a:pPr>
            <a:endParaRPr lang="en-US" sz="4400" b="1" dirty="0" smtClean="0">
              <a:solidFill>
                <a:srgbClr val="990000"/>
              </a:solidFill>
            </a:endParaRPr>
          </a:p>
          <a:p>
            <a:pPr eaLnBrk="1" hangingPunct="1">
              <a:buFontTx/>
              <a:buNone/>
            </a:pPr>
            <a:endParaRPr lang="en-US" dirty="0" smtClean="0">
              <a:solidFill>
                <a:srgbClr val="C00000"/>
              </a:solidFill>
            </a:endParaRPr>
          </a:p>
        </p:txBody>
      </p:sp>
      <p:pic>
        <p:nvPicPr>
          <p:cNvPr id="5" name="Picture 1"/>
          <p:cNvPicPr>
            <a:picLocks noGrp="1" noChangeAspect="1" noChangeArrowheads="1"/>
          </p:cNvPicPr>
          <p:nvPr>
            <p:ph sz="half" idx="2"/>
          </p:nvPr>
        </p:nvPicPr>
        <p:blipFill>
          <a:blip r:embed="rId2" cstate="print"/>
          <a:srcRect/>
          <a:stretch>
            <a:fillRect/>
          </a:stretch>
        </p:blipFill>
        <p:spPr>
          <a:xfrm>
            <a:off x="4910138" y="1295400"/>
            <a:ext cx="4233862" cy="4038600"/>
          </a:xfrm>
          <a:effectLst>
            <a:softEdge rad="112500"/>
          </a:effectLst>
        </p:spPr>
      </p:pic>
      <p:sp>
        <p:nvSpPr>
          <p:cNvPr id="7" name="Oval 6"/>
          <p:cNvSpPr/>
          <p:nvPr/>
        </p:nvSpPr>
        <p:spPr>
          <a:xfrm>
            <a:off x="6324600" y="3505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200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b="1" dirty="0" smtClean="0"/>
              <a:t>Legislative &amp; Political Affairs Oversight Committee</a:t>
            </a:r>
          </a:p>
        </p:txBody>
      </p:sp>
      <p:sp>
        <p:nvSpPr>
          <p:cNvPr id="15363" name="Rectangle 3"/>
          <p:cNvSpPr>
            <a:spLocks noGrp="1" noChangeArrowheads="1"/>
          </p:cNvSpPr>
          <p:nvPr>
            <p:ph type="subTitle" idx="1"/>
          </p:nvPr>
        </p:nvSpPr>
        <p:spPr/>
        <p:txBody>
          <a:bodyPr/>
          <a:lstStyle/>
          <a:p>
            <a:pPr eaLnBrk="1" hangingPunct="1"/>
            <a:endParaRPr lang="en-US" dirty="0" smtClean="0">
              <a:solidFill>
                <a:srgbClr val="990000"/>
              </a:solidFill>
            </a:endParaRPr>
          </a:p>
        </p:txBody>
      </p:sp>
    </p:spTree>
  </p:cSld>
  <p:clrMapOvr>
    <a:masterClrMapping/>
  </p:clrMapOvr>
  <p:transition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Government Affairs Department Staff</a:t>
            </a:r>
            <a:endParaRPr lang="en-US" sz="2800" dirty="0"/>
          </a:p>
        </p:txBody>
      </p:sp>
      <p:sp>
        <p:nvSpPr>
          <p:cNvPr id="3" name="Content Placeholder 2"/>
          <p:cNvSpPr>
            <a:spLocks noGrp="1"/>
          </p:cNvSpPr>
          <p:nvPr>
            <p:ph sz="quarter" idx="1"/>
          </p:nvPr>
        </p:nvSpPr>
        <p:spPr>
          <a:xfrm>
            <a:off x="1676400" y="1447800"/>
            <a:ext cx="7010400" cy="4873752"/>
          </a:xfrm>
        </p:spPr>
        <p:txBody>
          <a:bodyPr/>
          <a:lstStyle/>
          <a:p>
            <a:r>
              <a:rPr lang="en-US" dirty="0" smtClean="0">
                <a:solidFill>
                  <a:srgbClr val="990000"/>
                </a:solidFill>
              </a:rPr>
              <a:t>Nicole LaSlavic – Vice President of Government Affairs</a:t>
            </a:r>
          </a:p>
          <a:p>
            <a:endParaRPr lang="en-US" dirty="0" smtClean="0">
              <a:solidFill>
                <a:srgbClr val="990000"/>
              </a:solidFill>
            </a:endParaRPr>
          </a:p>
          <a:p>
            <a:r>
              <a:rPr lang="en-US" dirty="0" smtClean="0">
                <a:solidFill>
                  <a:srgbClr val="990000"/>
                </a:solidFill>
              </a:rPr>
              <a:t>Lore Brown – Director of Government Programs</a:t>
            </a:r>
          </a:p>
          <a:p>
            <a:pPr>
              <a:buNone/>
            </a:pPr>
            <a:endParaRPr lang="en-US" dirty="0" smtClean="0">
              <a:solidFill>
                <a:srgbClr val="990000"/>
              </a:solidFill>
            </a:endParaRPr>
          </a:p>
          <a:p>
            <a:r>
              <a:rPr lang="en-US" dirty="0" smtClean="0">
                <a:solidFill>
                  <a:srgbClr val="990000"/>
                </a:solidFill>
              </a:rPr>
              <a:t>Kate Ligouri – Government Affairs Assistant</a:t>
            </a:r>
            <a:endParaRPr lang="en-US" dirty="0">
              <a:solidFill>
                <a:srgbClr val="990000"/>
              </a:solidFill>
            </a:endParaRPr>
          </a:p>
        </p:txBody>
      </p:sp>
      <p:pic>
        <p:nvPicPr>
          <p:cNvPr id="5" name="Picture 4" descr="Lore.jpg"/>
          <p:cNvPicPr>
            <a:picLocks noChangeAspect="1"/>
          </p:cNvPicPr>
          <p:nvPr/>
        </p:nvPicPr>
        <p:blipFill>
          <a:blip r:embed="rId2" cstate="print"/>
          <a:stretch>
            <a:fillRect/>
          </a:stretch>
        </p:blipFill>
        <p:spPr>
          <a:xfrm>
            <a:off x="381000" y="3124200"/>
            <a:ext cx="1066800" cy="1374404"/>
          </a:xfrm>
          <a:prstGeom prst="rect">
            <a:avLst/>
          </a:prstGeom>
        </p:spPr>
      </p:pic>
      <p:pic>
        <p:nvPicPr>
          <p:cNvPr id="6" name="Picture 5" descr="Kate.jpg"/>
          <p:cNvPicPr>
            <a:picLocks noChangeAspect="1"/>
          </p:cNvPicPr>
          <p:nvPr/>
        </p:nvPicPr>
        <p:blipFill>
          <a:blip r:embed="rId3" cstate="print"/>
          <a:stretch>
            <a:fillRect/>
          </a:stretch>
        </p:blipFill>
        <p:spPr>
          <a:xfrm>
            <a:off x="381000" y="4800600"/>
            <a:ext cx="1066800" cy="1323975"/>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81000" y="1447800"/>
            <a:ext cx="1192790" cy="1447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z="4000" smtClean="0"/>
              <a:t>Legislative &amp; Political Affairs Oversight Programs</a:t>
            </a:r>
          </a:p>
        </p:txBody>
      </p:sp>
      <p:sp>
        <p:nvSpPr>
          <p:cNvPr id="19459" name="Rectangle 5"/>
          <p:cNvSpPr>
            <a:spLocks noGrp="1" noChangeArrowheads="1"/>
          </p:cNvSpPr>
          <p:nvPr>
            <p:ph type="body" idx="1"/>
          </p:nvPr>
        </p:nvSpPr>
        <p:spPr>
          <a:xfrm>
            <a:off x="457200" y="1371600"/>
            <a:ext cx="3505200" cy="5486400"/>
          </a:xfrm>
        </p:spPr>
        <p:txBody>
          <a:bodyPr/>
          <a:lstStyle/>
          <a:p>
            <a:pPr eaLnBrk="1" hangingPunct="1"/>
            <a:r>
              <a:rPr lang="en-US" sz="2800" dirty="0" smtClean="0">
                <a:solidFill>
                  <a:srgbClr val="990000"/>
                </a:solidFill>
              </a:rPr>
              <a:t>Election Year Activities – even years</a:t>
            </a:r>
          </a:p>
          <a:p>
            <a:pPr eaLnBrk="1" hangingPunct="1"/>
            <a:r>
              <a:rPr lang="en-US" sz="2800" dirty="0" smtClean="0">
                <a:solidFill>
                  <a:srgbClr val="990000"/>
                </a:solidFill>
              </a:rPr>
              <a:t>Federal Liaison Support</a:t>
            </a:r>
          </a:p>
          <a:p>
            <a:pPr eaLnBrk="1" hangingPunct="1"/>
            <a:r>
              <a:rPr lang="en-US" sz="2800" dirty="0" smtClean="0">
                <a:solidFill>
                  <a:srgbClr val="990000"/>
                </a:solidFill>
              </a:rPr>
              <a:t>Fundraising Support (RAPAC)</a:t>
            </a:r>
          </a:p>
          <a:p>
            <a:pPr eaLnBrk="1" hangingPunct="1"/>
            <a:r>
              <a:rPr lang="en-US" sz="2800" dirty="0" smtClean="0">
                <a:solidFill>
                  <a:srgbClr val="990000"/>
                </a:solidFill>
              </a:rPr>
              <a:t>Governmental Communications</a:t>
            </a:r>
          </a:p>
          <a:p>
            <a:pPr eaLnBrk="1" hangingPunct="1"/>
            <a:r>
              <a:rPr lang="en-US" sz="2800" dirty="0" smtClean="0">
                <a:solidFill>
                  <a:srgbClr val="990000"/>
                </a:solidFill>
              </a:rPr>
              <a:t>Issues Mobilization</a:t>
            </a:r>
          </a:p>
        </p:txBody>
      </p:sp>
      <p:sp>
        <p:nvSpPr>
          <p:cNvPr id="19460" name="Rectangle 5"/>
          <p:cNvSpPr>
            <a:spLocks noChangeArrowheads="1"/>
          </p:cNvSpPr>
          <p:nvPr/>
        </p:nvSpPr>
        <p:spPr bwMode="auto">
          <a:xfrm>
            <a:off x="4495800" y="1371600"/>
            <a:ext cx="3505200" cy="548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rgbClr val="990000"/>
                </a:solidFill>
              </a:rPr>
              <a:t>Legislative Advocacy/Policy Development – REALTOR</a:t>
            </a:r>
            <a:r>
              <a:rPr lang="en-US" sz="2800" baseline="30000" dirty="0">
                <a:solidFill>
                  <a:srgbClr val="990000"/>
                </a:solidFill>
              </a:rPr>
              <a:t>®</a:t>
            </a:r>
            <a:r>
              <a:rPr lang="en-US" sz="2800" dirty="0">
                <a:solidFill>
                  <a:srgbClr val="990000"/>
                </a:solidFill>
              </a:rPr>
              <a:t> Caucus</a:t>
            </a:r>
          </a:p>
          <a:p>
            <a:pPr marL="342900" indent="-342900">
              <a:spcBef>
                <a:spcPct val="20000"/>
              </a:spcBef>
              <a:buFontTx/>
              <a:buChar char="•"/>
            </a:pPr>
            <a:r>
              <a:rPr lang="en-US" sz="2800" dirty="0" smtClean="0">
                <a:solidFill>
                  <a:srgbClr val="990000"/>
                </a:solidFill>
              </a:rPr>
              <a:t>REALTOR</a:t>
            </a:r>
            <a:r>
              <a:rPr lang="en-US" sz="2800" baseline="30000" dirty="0">
                <a:solidFill>
                  <a:srgbClr val="990000"/>
                </a:solidFill>
              </a:rPr>
              <a:t>®</a:t>
            </a:r>
            <a:r>
              <a:rPr lang="en-US" sz="2800" dirty="0">
                <a:solidFill>
                  <a:srgbClr val="990000"/>
                </a:solidFill>
              </a:rPr>
              <a:t> Day at the Capitol</a:t>
            </a:r>
          </a:p>
          <a:p>
            <a:pPr marL="342900" indent="-342900">
              <a:spcBef>
                <a:spcPct val="20000"/>
              </a:spcBef>
              <a:buFontTx/>
              <a:buChar char="•"/>
            </a:pPr>
            <a:r>
              <a:rPr lang="en-US" sz="2800" dirty="0">
                <a:solidFill>
                  <a:srgbClr val="990000"/>
                </a:solidFill>
              </a:rPr>
              <a:t>Regulatory Interface with State Agencies</a:t>
            </a:r>
          </a:p>
        </p:txBody>
      </p:sp>
    </p:spTree>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Affairs Department</a:t>
            </a:r>
            <a:endParaRPr lang="en-US" dirty="0"/>
          </a:p>
        </p:txBody>
      </p:sp>
      <p:sp>
        <p:nvSpPr>
          <p:cNvPr id="3" name="Content Placeholder 2"/>
          <p:cNvSpPr>
            <a:spLocks noGrp="1"/>
          </p:cNvSpPr>
          <p:nvPr>
            <p:ph sz="quarter" idx="1"/>
          </p:nvPr>
        </p:nvSpPr>
        <p:spPr>
          <a:xfrm>
            <a:off x="257175" y="1295400"/>
            <a:ext cx="8620125" cy="5068888"/>
          </a:xfrm>
        </p:spPr>
        <p:txBody>
          <a:bodyPr/>
          <a:lstStyle/>
          <a:p>
            <a:pPr>
              <a:lnSpc>
                <a:spcPct val="150000"/>
              </a:lnSpc>
            </a:pPr>
            <a:r>
              <a:rPr lang="en-US" sz="2800" b="1" dirty="0" smtClean="0">
                <a:solidFill>
                  <a:srgbClr val="990000"/>
                </a:solidFill>
              </a:rPr>
              <a:t>Lobby at state level</a:t>
            </a:r>
          </a:p>
          <a:p>
            <a:pPr>
              <a:lnSpc>
                <a:spcPct val="150000"/>
              </a:lnSpc>
            </a:pPr>
            <a:r>
              <a:rPr lang="en-US" sz="2800" b="1" dirty="0" smtClean="0">
                <a:solidFill>
                  <a:srgbClr val="990000"/>
                </a:solidFill>
              </a:rPr>
              <a:t>Lobby Arizona federal delegation</a:t>
            </a:r>
          </a:p>
          <a:p>
            <a:pPr>
              <a:lnSpc>
                <a:spcPct val="150000"/>
              </a:lnSpc>
            </a:pPr>
            <a:r>
              <a:rPr lang="en-US" sz="2800" b="1" dirty="0" smtClean="0">
                <a:solidFill>
                  <a:srgbClr val="990000"/>
                </a:solidFill>
              </a:rPr>
              <a:t>RAPAC/Issues Mobilization</a:t>
            </a:r>
          </a:p>
          <a:p>
            <a:pPr>
              <a:lnSpc>
                <a:spcPct val="150000"/>
              </a:lnSpc>
            </a:pPr>
            <a:r>
              <a:rPr lang="en-US" sz="2800" b="1" dirty="0" smtClean="0">
                <a:solidFill>
                  <a:srgbClr val="990000"/>
                </a:solidFill>
              </a:rPr>
              <a:t>Fundraise</a:t>
            </a:r>
          </a:p>
          <a:p>
            <a:pPr>
              <a:lnSpc>
                <a:spcPct val="150000"/>
              </a:lnSpc>
            </a:pPr>
            <a:r>
              <a:rPr lang="en-US" sz="2800" b="1" dirty="0" smtClean="0">
                <a:solidFill>
                  <a:srgbClr val="990000"/>
                </a:solidFill>
              </a:rPr>
              <a:t>Public policy development</a:t>
            </a:r>
          </a:p>
          <a:p>
            <a:pPr>
              <a:lnSpc>
                <a:spcPct val="150000"/>
              </a:lnSpc>
            </a:pPr>
            <a:r>
              <a:rPr lang="en-US" sz="2800" b="1" dirty="0" smtClean="0">
                <a:solidFill>
                  <a:srgbClr val="990000"/>
                </a:solidFill>
              </a:rPr>
              <a:t>Political education</a:t>
            </a:r>
          </a:p>
          <a:p>
            <a:pPr>
              <a:lnSpc>
                <a:spcPct val="150000"/>
              </a:lnSpc>
            </a:pPr>
            <a:r>
              <a:rPr lang="en-US" sz="2800" b="1" dirty="0" smtClean="0">
                <a:solidFill>
                  <a:srgbClr val="990000"/>
                </a:solidFill>
              </a:rPr>
              <a:t>Special political activities and events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and Political Affairs Committee (LPAC)</a:t>
            </a:r>
            <a:endParaRPr lang="en-US" dirty="0"/>
          </a:p>
        </p:txBody>
      </p:sp>
      <p:sp>
        <p:nvSpPr>
          <p:cNvPr id="3" name="Content Placeholder 2"/>
          <p:cNvSpPr>
            <a:spLocks noGrp="1"/>
          </p:cNvSpPr>
          <p:nvPr>
            <p:ph sz="quarter" idx="1"/>
          </p:nvPr>
        </p:nvSpPr>
        <p:spPr>
          <a:xfrm>
            <a:off x="457200" y="1600200"/>
            <a:ext cx="8229600" cy="4873752"/>
          </a:xfrm>
        </p:spPr>
        <p:txBody>
          <a:bodyPr/>
          <a:lstStyle/>
          <a:p>
            <a:r>
              <a:rPr lang="en-US" sz="2400" dirty="0" smtClean="0">
                <a:solidFill>
                  <a:srgbClr val="990000"/>
                </a:solidFill>
              </a:rPr>
              <a:t>Oversees the governmental area of the Association which includes the Legislative Committee, REALTORS® Issues Mobilization Committee (RIMC), REALTORS® Political Action Committee (RAPAC) and any work groups the Legislative and Political Affairs Committee deems necessary to form.</a:t>
            </a:r>
          </a:p>
          <a:p>
            <a:pPr>
              <a:buNone/>
            </a:pPr>
            <a:endParaRPr lang="en-US" sz="2400" dirty="0" smtClean="0">
              <a:solidFill>
                <a:srgbClr val="990000"/>
              </a:solidFill>
            </a:endParaRPr>
          </a:p>
          <a:p>
            <a:r>
              <a:rPr lang="en-US" sz="2400" dirty="0" smtClean="0">
                <a:solidFill>
                  <a:srgbClr val="990000"/>
                </a:solidFill>
              </a:rPr>
              <a:t>Monitors all governmental activities such as REALTOR® Day, election activities and the task of recommending the Association’s Legislative Policies for the Board of Directors’ consideration annually. </a:t>
            </a:r>
          </a:p>
          <a:p>
            <a:endParaRPr lang="en-US" sz="2400" dirty="0" smtClean="0">
              <a:solidFill>
                <a:srgbClr val="990000"/>
              </a:solidFill>
            </a:endParaRPr>
          </a:p>
          <a:p>
            <a:endParaRPr lang="en-US" sz="2400" dirty="0">
              <a:solidFill>
                <a:srgbClr val="99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Legislative Committee (Leg Com)</a:t>
            </a:r>
            <a:endParaRPr lang="en-US" dirty="0"/>
          </a:p>
        </p:txBody>
      </p:sp>
      <p:sp>
        <p:nvSpPr>
          <p:cNvPr id="3" name="Content Placeholder 2"/>
          <p:cNvSpPr>
            <a:spLocks noGrp="1"/>
          </p:cNvSpPr>
          <p:nvPr>
            <p:ph sz="quarter" idx="1"/>
          </p:nvPr>
        </p:nvSpPr>
        <p:spPr>
          <a:xfrm>
            <a:off x="457200" y="1371600"/>
            <a:ext cx="7467600" cy="5102352"/>
          </a:xfrm>
        </p:spPr>
        <p:txBody>
          <a:bodyPr>
            <a:normAutofit fontScale="77500" lnSpcReduction="20000"/>
          </a:bodyPr>
          <a:lstStyle/>
          <a:p>
            <a:r>
              <a:rPr lang="en-US" dirty="0" smtClean="0">
                <a:solidFill>
                  <a:srgbClr val="990000"/>
                </a:solidFill>
              </a:rPr>
              <a:t>Charged with reviewing proposed legislation for the purpose of recommending an AAR position.  </a:t>
            </a:r>
          </a:p>
          <a:p>
            <a:pPr>
              <a:buNone/>
            </a:pPr>
            <a:endParaRPr lang="en-US" dirty="0" smtClean="0">
              <a:solidFill>
                <a:srgbClr val="990000"/>
              </a:solidFill>
            </a:endParaRPr>
          </a:p>
          <a:p>
            <a:r>
              <a:rPr lang="en-US" dirty="0" smtClean="0">
                <a:solidFill>
                  <a:srgbClr val="990000"/>
                </a:solidFill>
              </a:rPr>
              <a:t>Expected to be available to testify at the Capitol in support of or opposition to a particular issue affecting the real estate industry. </a:t>
            </a:r>
          </a:p>
          <a:p>
            <a:endParaRPr lang="en-US" dirty="0" smtClean="0">
              <a:solidFill>
                <a:srgbClr val="990000"/>
              </a:solidFill>
            </a:endParaRPr>
          </a:p>
          <a:p>
            <a:r>
              <a:rPr lang="en-US" dirty="0" smtClean="0">
                <a:solidFill>
                  <a:srgbClr val="990000"/>
                </a:solidFill>
              </a:rPr>
              <a:t>Make Calls-to-Action to elected officials when requested. </a:t>
            </a:r>
          </a:p>
          <a:p>
            <a:endParaRPr lang="en-US" dirty="0" smtClean="0">
              <a:solidFill>
                <a:srgbClr val="990000"/>
              </a:solidFill>
            </a:endParaRPr>
          </a:p>
          <a:p>
            <a:r>
              <a:rPr lang="en-US" dirty="0" smtClean="0">
                <a:solidFill>
                  <a:srgbClr val="990000"/>
                </a:solidFill>
              </a:rPr>
              <a:t>Attend various functions throughout the year, such as REALTOR® Day at the Capitol</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REALTORS</a:t>
            </a:r>
            <a:r>
              <a:rPr lang="en-US" dirty="0" smtClean="0">
                <a:latin typeface="Calibri"/>
              </a:rPr>
              <a:t>® Issues Mobilization Committee (RIMC)</a:t>
            </a:r>
            <a:endParaRPr lang="en-US" dirty="0"/>
          </a:p>
        </p:txBody>
      </p:sp>
      <p:sp>
        <p:nvSpPr>
          <p:cNvPr id="3" name="Content Placeholder 2"/>
          <p:cNvSpPr>
            <a:spLocks noGrp="1"/>
          </p:cNvSpPr>
          <p:nvPr>
            <p:ph sz="quarter" idx="1"/>
          </p:nvPr>
        </p:nvSpPr>
        <p:spPr/>
        <p:txBody>
          <a:bodyPr/>
          <a:lstStyle/>
          <a:p>
            <a:r>
              <a:rPr lang="en-US" dirty="0" smtClean="0">
                <a:solidFill>
                  <a:srgbClr val="990000"/>
                </a:solidFill>
              </a:rPr>
              <a:t>Collects and disburses contributions to support or oppose federal, state and local issues that impact real property and real property owners in Arizona. </a:t>
            </a:r>
          </a:p>
          <a:p>
            <a:endParaRPr lang="en-US" dirty="0" smtClean="0">
              <a:solidFill>
                <a:srgbClr val="990000"/>
              </a:solidFill>
            </a:endParaRPr>
          </a:p>
          <a:p>
            <a:r>
              <a:rPr lang="en-US" dirty="0" smtClean="0">
                <a:solidFill>
                  <a:srgbClr val="990000"/>
                </a:solidFill>
              </a:rPr>
              <a:t>Supports grassroots lobbying, political fundraising, and education efforts related to issues that impact real property and real property owners in Arizona. </a:t>
            </a:r>
            <a:endParaRPr lang="en-US" dirty="0">
              <a:solidFill>
                <a:srgbClr val="99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REALTORS</a:t>
            </a:r>
            <a:r>
              <a:rPr lang="en-US" dirty="0" smtClean="0">
                <a:latin typeface="Calibri"/>
              </a:rPr>
              <a:t>® of Arizona Political Action Committee (RAPAC) </a:t>
            </a:r>
            <a:endParaRPr lang="en-US" dirty="0"/>
          </a:p>
        </p:txBody>
      </p:sp>
      <p:sp>
        <p:nvSpPr>
          <p:cNvPr id="3" name="Content Placeholder 2"/>
          <p:cNvSpPr>
            <a:spLocks noGrp="1"/>
          </p:cNvSpPr>
          <p:nvPr>
            <p:ph sz="quarter" idx="1"/>
          </p:nvPr>
        </p:nvSpPr>
        <p:spPr/>
        <p:txBody>
          <a:bodyPr>
            <a:normAutofit fontScale="77500" lnSpcReduction="20000"/>
          </a:bodyPr>
          <a:lstStyle/>
          <a:p>
            <a:pPr>
              <a:lnSpc>
                <a:spcPct val="110000"/>
              </a:lnSpc>
            </a:pPr>
            <a:r>
              <a:rPr lang="en-US" dirty="0" smtClean="0">
                <a:solidFill>
                  <a:srgbClr val="990000"/>
                </a:solidFill>
              </a:rPr>
              <a:t>Solicits contributions and makes expenditures for the purpose of impacting any election in the State of Arizona, or in any county, city, town, or precinct in the State of Arizona.</a:t>
            </a:r>
          </a:p>
          <a:p>
            <a:pPr>
              <a:lnSpc>
                <a:spcPct val="110000"/>
              </a:lnSpc>
            </a:pPr>
            <a:endParaRPr lang="en-US" dirty="0" smtClean="0">
              <a:solidFill>
                <a:srgbClr val="990000"/>
              </a:solidFill>
            </a:endParaRPr>
          </a:p>
          <a:p>
            <a:pPr>
              <a:lnSpc>
                <a:spcPct val="110000"/>
              </a:lnSpc>
            </a:pPr>
            <a:r>
              <a:rPr lang="en-US" dirty="0" smtClean="0">
                <a:solidFill>
                  <a:srgbClr val="990000"/>
                </a:solidFill>
              </a:rPr>
              <a:t>Evaluates and understands the philosophies and records of office holders and candidates for elective office.</a:t>
            </a:r>
          </a:p>
          <a:p>
            <a:pPr>
              <a:lnSpc>
                <a:spcPct val="110000"/>
              </a:lnSpc>
            </a:pPr>
            <a:endParaRPr lang="en-US" dirty="0" smtClean="0">
              <a:solidFill>
                <a:srgbClr val="990000"/>
              </a:solidFill>
            </a:endParaRPr>
          </a:p>
          <a:p>
            <a:pPr>
              <a:lnSpc>
                <a:spcPct val="110000"/>
              </a:lnSpc>
            </a:pPr>
            <a:r>
              <a:rPr lang="en-US" dirty="0" smtClean="0">
                <a:solidFill>
                  <a:srgbClr val="990000"/>
                </a:solidFill>
              </a:rPr>
              <a:t>Supports the election of representatives in government who believe in the free enterprise system, private ownership of real property and the guarding of all rights and interests that are associated with such ownership</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t>Arizona Association of Realtors®</a:t>
            </a:r>
          </a:p>
        </p:txBody>
      </p:sp>
      <p:sp>
        <p:nvSpPr>
          <p:cNvPr id="6147" name="Content Placeholder 2"/>
          <p:cNvSpPr>
            <a:spLocks noGrp="1"/>
          </p:cNvSpPr>
          <p:nvPr>
            <p:ph sz="half" idx="1"/>
          </p:nvPr>
        </p:nvSpPr>
        <p:spPr>
          <a:xfrm>
            <a:off x="1" y="1600200"/>
            <a:ext cx="4953000" cy="4764088"/>
          </a:xfrm>
        </p:spPr>
        <p:txBody>
          <a:bodyPr/>
          <a:lstStyle/>
          <a:p>
            <a:endParaRPr lang="en-US" sz="2000" b="1" dirty="0" smtClean="0">
              <a:solidFill>
                <a:srgbClr val="8B4335"/>
              </a:solidFill>
            </a:endParaRPr>
          </a:p>
          <a:p>
            <a:endParaRPr lang="en-US" sz="2000" b="1" dirty="0" smtClean="0">
              <a:solidFill>
                <a:srgbClr val="8B4335"/>
              </a:solidFill>
            </a:endParaRPr>
          </a:p>
          <a:p>
            <a:r>
              <a:rPr lang="en-US" sz="2000" b="1" dirty="0" smtClean="0">
                <a:solidFill>
                  <a:srgbClr val="8B4335"/>
                </a:solidFill>
              </a:rPr>
              <a:t>Incorporated in 1953 as a 501(c)(6) non-profit corporation.  </a:t>
            </a:r>
          </a:p>
          <a:p>
            <a:endParaRPr lang="en-US" sz="2000" b="1" dirty="0" smtClean="0">
              <a:solidFill>
                <a:srgbClr val="8B4335"/>
              </a:solidFill>
            </a:endParaRPr>
          </a:p>
          <a:p>
            <a:r>
              <a:rPr lang="en-US" sz="2000" b="1" dirty="0" smtClean="0">
                <a:solidFill>
                  <a:srgbClr val="8B4335"/>
                </a:solidFill>
              </a:rPr>
              <a:t>Governed by its Articles of Incorporation, Bylaws, Policy Statements and Official Statements and the Arizona Non-profit Corporation Act</a:t>
            </a:r>
          </a:p>
          <a:p>
            <a:endParaRPr lang="en-US" sz="2000" dirty="0" smtClean="0">
              <a:solidFill>
                <a:srgbClr val="8B4335"/>
              </a:solidFill>
            </a:endParaRPr>
          </a:p>
          <a:p>
            <a:pPr>
              <a:buFontTx/>
              <a:buNone/>
            </a:pPr>
            <a:endParaRPr lang="en-US" dirty="0" smtClean="0"/>
          </a:p>
          <a:p>
            <a:pPr>
              <a:buFontTx/>
              <a:buNone/>
            </a:pPr>
            <a:endParaRPr lang="en-US" dirty="0" smtClean="0"/>
          </a:p>
          <a:p>
            <a:endParaRPr lang="en-US" dirty="0" smtClean="0"/>
          </a:p>
        </p:txBody>
      </p:sp>
      <p:pic>
        <p:nvPicPr>
          <p:cNvPr id="7" name="Content Placeholder 6" descr="AAR building 72 dpi.JPG"/>
          <p:cNvPicPr>
            <a:picLocks noGrp="1" noChangeAspect="1"/>
          </p:cNvPicPr>
          <p:nvPr>
            <p:ph sz="half" idx="2"/>
          </p:nvPr>
        </p:nvPicPr>
        <p:blipFill>
          <a:blip r:embed="rId2" cstate="print"/>
          <a:stretch>
            <a:fillRect/>
          </a:stretch>
        </p:blipFill>
        <p:spPr>
          <a:xfrm>
            <a:off x="4724400" y="1752600"/>
            <a:ext cx="4233862" cy="3886199"/>
          </a:xfrm>
          <a:effectLst>
            <a:softEdge rad="112500"/>
          </a:effec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r>
              <a:rPr lang="en-US" b="1" dirty="0" smtClean="0"/>
              <a:t>Risk Management</a:t>
            </a:r>
            <a:br>
              <a:rPr lang="en-US" b="1" dirty="0" smtClean="0"/>
            </a:br>
            <a:r>
              <a:rPr lang="en-US" b="1" dirty="0" smtClean="0"/>
              <a:t>Committee</a:t>
            </a:r>
          </a:p>
        </p:txBody>
      </p:sp>
      <p:sp>
        <p:nvSpPr>
          <p:cNvPr id="20483" name="Rectangle 3"/>
          <p:cNvSpPr>
            <a:spLocks noGrp="1" noChangeArrowheads="1"/>
          </p:cNvSpPr>
          <p:nvPr>
            <p:ph type="subTitle" idx="1"/>
          </p:nvPr>
        </p:nvSpPr>
        <p:spPr/>
        <p:txBody>
          <a:bodyPr/>
          <a:lstStyle/>
          <a:p>
            <a:pPr eaLnBrk="1" hangingPunct="1"/>
            <a:endParaRPr lang="en-US" dirty="0" smtClean="0">
              <a:solidFill>
                <a:srgbClr val="990000"/>
              </a:solidFill>
            </a:endParaRPr>
          </a:p>
        </p:txBody>
      </p:sp>
    </p:spTree>
  </p:cSld>
  <p:clrMapOvr>
    <a:masterClrMapping/>
  </p:clrMapOvr>
  <p:transition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2013</a:t>
            </a:r>
            <a:br>
              <a:rPr lang="en-US" dirty="0" smtClean="0"/>
            </a:br>
            <a:r>
              <a:rPr lang="en-US" dirty="0" smtClean="0"/>
              <a:t> Risk Management Team</a:t>
            </a:r>
          </a:p>
        </p:txBody>
      </p:sp>
      <p:sp>
        <p:nvSpPr>
          <p:cNvPr id="21507" name="Rectangle 3"/>
          <p:cNvSpPr>
            <a:spLocks noGrp="1" noChangeArrowheads="1"/>
          </p:cNvSpPr>
          <p:nvPr>
            <p:ph idx="1"/>
          </p:nvPr>
        </p:nvSpPr>
        <p:spPr/>
        <p:txBody>
          <a:bodyPr/>
          <a:lstStyle/>
          <a:p>
            <a:pPr eaLnBrk="1" hangingPunct="1">
              <a:spcBef>
                <a:spcPct val="50000"/>
              </a:spcBef>
            </a:pPr>
            <a:r>
              <a:rPr lang="en-US" dirty="0" smtClean="0">
                <a:solidFill>
                  <a:srgbClr val="990000"/>
                </a:solidFill>
              </a:rPr>
              <a:t>Scott Drucker, General Counsel </a:t>
            </a:r>
          </a:p>
          <a:p>
            <a:pPr eaLnBrk="1" hangingPunct="1">
              <a:spcBef>
                <a:spcPct val="50000"/>
              </a:spcBef>
            </a:pPr>
            <a:r>
              <a:rPr lang="en-US" dirty="0" smtClean="0">
                <a:solidFill>
                  <a:srgbClr val="990000"/>
                </a:solidFill>
              </a:rPr>
              <a:t>Christina Smalls, Risk Management Director</a:t>
            </a:r>
          </a:p>
          <a:p>
            <a:pPr eaLnBrk="1" hangingPunct="1">
              <a:spcBef>
                <a:spcPct val="50000"/>
              </a:spcBef>
            </a:pPr>
            <a:endParaRPr lang="en-US" dirty="0" smtClean="0"/>
          </a:p>
        </p:txBody>
      </p:sp>
      <p:pic>
        <p:nvPicPr>
          <p:cNvPr id="5" name="Picture 4" descr="Scott Drucker.jpg"/>
          <p:cNvPicPr>
            <a:picLocks noChangeAspect="1"/>
          </p:cNvPicPr>
          <p:nvPr/>
        </p:nvPicPr>
        <p:blipFill>
          <a:blip r:embed="rId3" cstate="print"/>
          <a:stretch>
            <a:fillRect/>
          </a:stretch>
        </p:blipFill>
        <p:spPr>
          <a:xfrm>
            <a:off x="1447800" y="3048000"/>
            <a:ext cx="2066441" cy="3048000"/>
          </a:xfrm>
          <a:prstGeom prst="rect">
            <a:avLst/>
          </a:prstGeom>
        </p:spPr>
      </p:pic>
      <p:pic>
        <p:nvPicPr>
          <p:cNvPr id="6" name="Content Placeholder 4" descr="Christina.jpg"/>
          <p:cNvPicPr>
            <a:picLocks noChangeAspect="1"/>
          </p:cNvPicPr>
          <p:nvPr/>
        </p:nvPicPr>
        <p:blipFill>
          <a:blip r:embed="rId4" cstate="print"/>
          <a:srcRect/>
          <a:stretch>
            <a:fillRect/>
          </a:stretch>
        </p:blipFill>
        <p:spPr bwMode="auto">
          <a:xfrm>
            <a:off x="5181600" y="2895600"/>
            <a:ext cx="2133600" cy="3312695"/>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914400"/>
          </a:xfrm>
        </p:spPr>
        <p:txBody>
          <a:bodyPr/>
          <a:lstStyle/>
          <a:p>
            <a:r>
              <a:rPr lang="en-US" sz="3200" b="1" smtClean="0"/>
              <a:t>Professional Standards Administration</a:t>
            </a:r>
          </a:p>
        </p:txBody>
      </p:sp>
      <p:sp>
        <p:nvSpPr>
          <p:cNvPr id="5" name="Content Placeholder 4"/>
          <p:cNvSpPr>
            <a:spLocks noGrp="1"/>
          </p:cNvSpPr>
          <p:nvPr>
            <p:ph idx="1"/>
          </p:nvPr>
        </p:nvSpPr>
        <p:spPr>
          <a:xfrm>
            <a:off x="257175" y="914400"/>
            <a:ext cx="8620125" cy="5029200"/>
          </a:xfrm>
        </p:spPr>
        <p:txBody>
          <a:bodyPr/>
          <a:lstStyle/>
          <a:p>
            <a:pPr>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pPr algn="ctr"/>
            <a:r>
              <a:rPr lang="en-US" sz="2400" dirty="0" smtClean="0">
                <a:solidFill>
                  <a:srgbClr val="990000"/>
                </a:solidFill>
              </a:rPr>
              <a:t>Tammy Treguboff– </a:t>
            </a:r>
            <a:r>
              <a:rPr lang="en-US" sz="2000" dirty="0" smtClean="0">
                <a:solidFill>
                  <a:srgbClr val="990000"/>
                </a:solidFill>
              </a:rPr>
              <a:t>Professional Standards Administrative Assistant</a:t>
            </a:r>
          </a:p>
          <a:p>
            <a:pPr algn="ctr"/>
            <a:r>
              <a:rPr lang="en-US" sz="2400" dirty="0" smtClean="0">
                <a:solidFill>
                  <a:srgbClr val="990000"/>
                </a:solidFill>
              </a:rPr>
              <a:t>Carole Ridley – </a:t>
            </a:r>
            <a:r>
              <a:rPr lang="en-US" sz="2000" dirty="0" smtClean="0">
                <a:solidFill>
                  <a:srgbClr val="990000"/>
                </a:solidFill>
              </a:rPr>
              <a:t>Professional Standards Administrator</a:t>
            </a:r>
          </a:p>
          <a:p>
            <a:pPr algn="ctr"/>
            <a:r>
              <a:rPr lang="en-US" sz="2400" dirty="0" smtClean="0">
                <a:solidFill>
                  <a:srgbClr val="990000"/>
                </a:solidFill>
              </a:rPr>
              <a:t>Jan Steward – </a:t>
            </a:r>
            <a:r>
              <a:rPr lang="en-US" sz="2000" dirty="0" smtClean="0">
                <a:solidFill>
                  <a:srgbClr val="990000"/>
                </a:solidFill>
              </a:rPr>
              <a:t>Risk Management Specialist</a:t>
            </a:r>
          </a:p>
        </p:txBody>
      </p:sp>
      <p:pic>
        <p:nvPicPr>
          <p:cNvPr id="4" name="Picture 3" descr="C:\Users\Christina\AppData\Local\Microsoft\Windows\Temporary Internet Files\Content.Outlook\6PZX2PF6\Professional Standards Team 1.jpg"/>
          <p:cNvPicPr>
            <a:picLocks noChangeAspect="1" noChangeArrowheads="1"/>
          </p:cNvPicPr>
          <p:nvPr/>
        </p:nvPicPr>
        <p:blipFill>
          <a:blip r:embed="rId2" cstate="print"/>
          <a:srcRect/>
          <a:stretch>
            <a:fillRect/>
          </a:stretch>
        </p:blipFill>
        <p:spPr bwMode="auto">
          <a:xfrm>
            <a:off x="2057400" y="838200"/>
            <a:ext cx="5143500" cy="3549015"/>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066800"/>
          </a:xfrm>
        </p:spPr>
        <p:txBody>
          <a:bodyPr/>
          <a:lstStyle/>
          <a:p>
            <a:r>
              <a:rPr lang="en-US" sz="2800" b="1" smtClean="0"/>
              <a:t>Standardized Real Estate Contracts and Forms</a:t>
            </a:r>
          </a:p>
        </p:txBody>
      </p:sp>
      <p:pic>
        <p:nvPicPr>
          <p:cNvPr id="7173" name="Picture 5"/>
          <p:cNvPicPr>
            <a:picLocks noChangeAspect="1" noChangeArrowheads="1"/>
          </p:cNvPicPr>
          <p:nvPr/>
        </p:nvPicPr>
        <p:blipFill>
          <a:blip r:embed="rId2" cstate="print"/>
          <a:srcRect/>
          <a:stretch>
            <a:fillRect/>
          </a:stretch>
        </p:blipFill>
        <p:spPr bwMode="auto">
          <a:xfrm>
            <a:off x="304800" y="914400"/>
            <a:ext cx="8642350"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838200"/>
          </a:xfrm>
        </p:spPr>
        <p:txBody>
          <a:bodyPr/>
          <a:lstStyle/>
          <a:p>
            <a:r>
              <a:rPr lang="en-US" sz="3200" b="1" smtClean="0"/>
              <a:t>Risk Management Information &amp; Education</a:t>
            </a:r>
          </a:p>
        </p:txBody>
      </p:sp>
      <p:pic>
        <p:nvPicPr>
          <p:cNvPr id="8197" name="Picture 5"/>
          <p:cNvPicPr>
            <a:picLocks noGrp="1" noChangeAspect="1" noChangeArrowheads="1"/>
          </p:cNvPicPr>
          <p:nvPr>
            <p:ph idx="1"/>
          </p:nvPr>
        </p:nvPicPr>
        <p:blipFill>
          <a:blip r:embed="rId2" cstate="print"/>
          <a:srcRect/>
          <a:stretch>
            <a:fillRect/>
          </a:stretch>
        </p:blipFill>
        <p:spPr>
          <a:xfrm>
            <a:off x="577850" y="762000"/>
            <a:ext cx="7978775" cy="5602288"/>
          </a:xfrm>
          <a:effectLst>
            <a:outerShdw blurRad="292100" dist="139700" dir="2700000" algn="tl" rotWithShape="0">
              <a:srgbClr val="333333">
                <a:alpha val="65000"/>
              </a:srgbClr>
            </a:outerShdw>
          </a:effectLst>
        </p:spPr>
      </p:pic>
    </p:spTree>
  </p:cSld>
  <p:clrMapOvr>
    <a:masterClrMapping/>
  </p:clrMapOvr>
  <p:transition>
    <p:pull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r>
              <a:rPr lang="en-US" b="1" dirty="0" smtClean="0"/>
              <a:t>Buyer &amp; Short Sale Advisory</a:t>
            </a:r>
          </a:p>
        </p:txBody>
      </p:sp>
      <p:pic>
        <p:nvPicPr>
          <p:cNvPr id="13315" name="Picture 2"/>
          <p:cNvPicPr>
            <a:picLocks noGrp="1" noChangeAspect="1" noChangeArrowheads="1"/>
          </p:cNvPicPr>
          <p:nvPr>
            <p:ph sz="half" idx="1"/>
          </p:nvPr>
        </p:nvPicPr>
        <p:blipFill>
          <a:blip r:embed="rId2" cstate="print"/>
          <a:srcRect/>
          <a:stretch>
            <a:fillRect/>
          </a:stretch>
        </p:blipFill>
        <p:spPr>
          <a:xfrm>
            <a:off x="533400" y="1524000"/>
            <a:ext cx="3678237" cy="4764088"/>
          </a:xfrm>
          <a:noFill/>
        </p:spPr>
      </p:pic>
      <p:pic>
        <p:nvPicPr>
          <p:cNvPr id="13316" name="Picture 3"/>
          <p:cNvPicPr>
            <a:picLocks noGrp="1" noChangeAspect="1" noChangeArrowheads="1"/>
          </p:cNvPicPr>
          <p:nvPr>
            <p:ph sz="half" idx="2"/>
          </p:nvPr>
        </p:nvPicPr>
        <p:blipFill>
          <a:blip r:embed="rId3" cstate="print"/>
          <a:srcRect/>
          <a:stretch>
            <a:fillRect/>
          </a:stretch>
        </p:blipFill>
        <p:spPr>
          <a:xfrm>
            <a:off x="4953000" y="1524000"/>
            <a:ext cx="3662362" cy="4764088"/>
          </a:xfrm>
          <a:noFill/>
        </p:spPr>
      </p:pic>
    </p:spTree>
  </p:cSld>
  <p:clrMapOvr>
    <a:masterClrMapping/>
  </p:clrMapOvr>
  <p:transition>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0"/>
            <a:ext cx="8991600" cy="1143000"/>
          </a:xfrm>
        </p:spPr>
        <p:txBody>
          <a:bodyPr/>
          <a:lstStyle/>
          <a:p>
            <a:r>
              <a:rPr lang="en-US" sz="3200" b="1" smtClean="0"/>
              <a:t>Legal Hotline Administration and Oversight</a:t>
            </a:r>
          </a:p>
        </p:txBody>
      </p:sp>
      <p:pic>
        <p:nvPicPr>
          <p:cNvPr id="15363" name="Picture 5"/>
          <p:cNvPicPr>
            <a:picLocks noGrp="1" noChangeAspect="1" noChangeArrowheads="1"/>
          </p:cNvPicPr>
          <p:nvPr>
            <p:ph idx="1"/>
          </p:nvPr>
        </p:nvPicPr>
        <p:blipFill>
          <a:blip r:embed="rId2" cstate="print"/>
          <a:srcRect/>
          <a:stretch>
            <a:fillRect/>
          </a:stretch>
        </p:blipFill>
        <p:spPr>
          <a:xfrm>
            <a:off x="457200" y="990600"/>
            <a:ext cx="5638800" cy="5373688"/>
          </a:xfrm>
          <a:noFill/>
        </p:spPr>
      </p:pic>
      <p:pic>
        <p:nvPicPr>
          <p:cNvPr id="15364" name="Picture 5"/>
          <p:cNvPicPr>
            <a:picLocks noChangeAspect="1" noChangeArrowheads="1"/>
          </p:cNvPicPr>
          <p:nvPr/>
        </p:nvPicPr>
        <p:blipFill>
          <a:blip r:embed="rId3" cstate="print"/>
          <a:srcRect/>
          <a:stretch>
            <a:fillRect/>
          </a:stretch>
        </p:blipFill>
        <p:spPr bwMode="auto">
          <a:xfrm>
            <a:off x="6248400" y="1905000"/>
            <a:ext cx="2613025" cy="36576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914400"/>
          </a:xfrm>
        </p:spPr>
        <p:txBody>
          <a:bodyPr/>
          <a:lstStyle/>
          <a:p>
            <a:r>
              <a:rPr lang="en-US" sz="3200" b="1" smtClean="0"/>
              <a:t>Professional Standards Administration</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685801" y="914400"/>
            <a:ext cx="7696200" cy="54498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1143000"/>
          </a:xfrm>
        </p:spPr>
        <p:txBody>
          <a:bodyPr/>
          <a:lstStyle/>
          <a:p>
            <a:pPr eaLnBrk="1" hangingPunct="1"/>
            <a:r>
              <a:rPr lang="en-US" sz="3200" b="1" dirty="0" smtClean="0"/>
              <a:t>Ethics Complaints Filed</a:t>
            </a:r>
            <a:br>
              <a:rPr lang="en-US" sz="3200" b="1" dirty="0" smtClean="0"/>
            </a:br>
            <a:r>
              <a:rPr lang="en-US" sz="3200" b="1" dirty="0" smtClean="0"/>
              <a:t>2010 – 2012 Year-End Statistics</a:t>
            </a:r>
          </a:p>
        </p:txBody>
      </p:sp>
      <p:sp>
        <p:nvSpPr>
          <p:cNvPr id="4" name="Rectangle 3"/>
          <p:cNvSpPr/>
          <p:nvPr/>
        </p:nvSpPr>
        <p:spPr>
          <a:xfrm>
            <a:off x="685800" y="5715000"/>
            <a:ext cx="8153400" cy="369332"/>
          </a:xfrm>
          <a:prstGeom prst="rect">
            <a:avLst/>
          </a:prstGeom>
        </p:spPr>
        <p:txBody>
          <a:bodyPr wrap="square">
            <a:spAutoFit/>
          </a:bodyPr>
          <a:lstStyle/>
          <a:p>
            <a:pPr algn="ctr"/>
            <a:r>
              <a:rPr lang="en-US" b="1" dirty="0" smtClean="0">
                <a:hlinkClick r:id="rId2"/>
              </a:rPr>
              <a:t>www.aaronline.com/resolve-disputes/professional-standards-statistics/</a:t>
            </a:r>
            <a:endParaRPr lang="en-US" b="1" dirty="0"/>
          </a:p>
        </p:txBody>
      </p:sp>
      <p:graphicFrame>
        <p:nvGraphicFramePr>
          <p:cNvPr id="6" name="Chart 5"/>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67000" y="2743200"/>
            <a:ext cx="457200" cy="369332"/>
          </a:xfrm>
          <a:prstGeom prst="rect">
            <a:avLst/>
          </a:prstGeom>
          <a:noFill/>
        </p:spPr>
        <p:txBody>
          <a:bodyPr wrap="square" rtlCol="0">
            <a:spAutoFit/>
          </a:bodyPr>
          <a:lstStyle/>
          <a:p>
            <a:r>
              <a:rPr lang="en-US" b="1" dirty="0" smtClean="0"/>
              <a:t>74</a:t>
            </a:r>
            <a:endParaRPr lang="en-US" b="1" dirty="0"/>
          </a:p>
        </p:txBody>
      </p:sp>
      <p:sp>
        <p:nvSpPr>
          <p:cNvPr id="8" name="TextBox 7"/>
          <p:cNvSpPr txBox="1"/>
          <p:nvPr/>
        </p:nvSpPr>
        <p:spPr>
          <a:xfrm>
            <a:off x="4114800" y="2057400"/>
            <a:ext cx="609600" cy="369332"/>
          </a:xfrm>
          <a:prstGeom prst="rect">
            <a:avLst/>
          </a:prstGeom>
          <a:noFill/>
        </p:spPr>
        <p:txBody>
          <a:bodyPr wrap="square" rtlCol="0">
            <a:spAutoFit/>
          </a:bodyPr>
          <a:lstStyle/>
          <a:p>
            <a:r>
              <a:rPr lang="en-US" b="1" dirty="0" smtClean="0"/>
              <a:t>104</a:t>
            </a:r>
            <a:endParaRPr lang="en-US" b="1" dirty="0"/>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200" b="1" dirty="0" smtClean="0"/>
              <a:t>Arbitration Requests Filed</a:t>
            </a:r>
            <a:br>
              <a:rPr lang="en-US" sz="3200" b="1" dirty="0" smtClean="0"/>
            </a:br>
            <a:r>
              <a:rPr lang="en-US" sz="3200" b="1" dirty="0" smtClean="0"/>
              <a:t>2010 – 2012 Year-End Statistics</a:t>
            </a:r>
            <a:endParaRPr lang="en-US" sz="3200" dirty="0" smtClean="0"/>
          </a:p>
        </p:txBody>
      </p:sp>
      <p:graphicFrame>
        <p:nvGraphicFramePr>
          <p:cNvPr id="7" name="Chart Placeholder 6"/>
          <p:cNvGraphicFramePr>
            <a:graphicFrameLocks noGrp="1"/>
          </p:cNvGraphicFramePr>
          <p:nvPr>
            <p:ph type="chart"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800" dirty="0" smtClean="0"/>
              <a:t>AAR’s Purpose</a:t>
            </a:r>
          </a:p>
        </p:txBody>
      </p:sp>
      <p:sp>
        <p:nvSpPr>
          <p:cNvPr id="8195" name="Rectangle 3"/>
          <p:cNvSpPr>
            <a:spLocks noGrp="1" noChangeArrowheads="1"/>
          </p:cNvSpPr>
          <p:nvPr>
            <p:ph idx="1"/>
          </p:nvPr>
        </p:nvSpPr>
        <p:spPr/>
        <p:txBody>
          <a:bodyPr/>
          <a:lstStyle/>
          <a:p>
            <a:pPr>
              <a:buNone/>
            </a:pPr>
            <a:r>
              <a:rPr lang="en-US" sz="2800" dirty="0" smtClean="0">
                <a:solidFill>
                  <a:srgbClr val="990000"/>
                </a:solidFill>
              </a:rPr>
              <a:t>To serve its members by providing and promoting services to enhance members’ abilities to conduct their businesses with integrity and competency and to promote the extension and preservation of private property rights. </a:t>
            </a:r>
            <a:br>
              <a:rPr lang="en-US" sz="2800" dirty="0" smtClean="0">
                <a:solidFill>
                  <a:srgbClr val="990000"/>
                </a:solidFill>
              </a:rPr>
            </a:br>
            <a:endParaRPr lang="en-US" sz="2800" dirty="0" smtClean="0">
              <a:solidFill>
                <a:srgbClr val="990000"/>
              </a:solidFill>
            </a:endParaRPr>
          </a:p>
          <a:p>
            <a:pPr>
              <a:buNone/>
            </a:pPr>
            <a:r>
              <a:rPr lang="en-US" sz="2800" dirty="0" smtClean="0">
                <a:solidFill>
                  <a:srgbClr val="990000"/>
                </a:solidFill>
              </a:rPr>
              <a:t>The vision is: </a:t>
            </a:r>
          </a:p>
          <a:p>
            <a:pPr>
              <a:buNone/>
            </a:pPr>
            <a:r>
              <a:rPr lang="en-US" sz="2800" i="1" dirty="0" smtClean="0">
                <a:solidFill>
                  <a:srgbClr val="990000"/>
                </a:solidFill>
              </a:rPr>
              <a:t>REALTOR® … the best prepared</a:t>
            </a:r>
          </a:p>
          <a:p>
            <a:pPr>
              <a:buNone/>
            </a:pPr>
            <a:r>
              <a:rPr lang="en-US" sz="2800" i="1" dirty="0" smtClean="0">
                <a:solidFill>
                  <a:srgbClr val="990000"/>
                </a:solidFill>
              </a:rPr>
              <a:t>real estate practitioner with the highest standards.</a:t>
            </a:r>
            <a:r>
              <a:rPr lang="en-US" sz="2800" dirty="0" smtClean="0">
                <a:solidFill>
                  <a:srgbClr val="990000"/>
                </a:solidFill>
              </a:rPr>
              <a:t>”</a:t>
            </a:r>
          </a:p>
        </p:txBody>
      </p:sp>
    </p:spTree>
  </p:cSld>
  <p:clrMapOvr>
    <a:masterClrMapping/>
  </p:clrMapOvr>
  <p:transition advTm="2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Dispute Resolution Programs </a:t>
            </a:r>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52400" y="1295400"/>
            <a:ext cx="4010025" cy="419100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rcRect/>
          <a:stretch>
            <a:fillRect/>
          </a:stretch>
        </p:blipFill>
        <p:spPr bwMode="auto">
          <a:xfrm>
            <a:off x="4910138" y="1219200"/>
            <a:ext cx="4233862" cy="4191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286000" y="2743200"/>
            <a:ext cx="4991100" cy="38258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990600"/>
            <a:ext cx="7772400" cy="1447800"/>
          </a:xfrm>
        </p:spPr>
        <p:txBody>
          <a:bodyPr/>
          <a:lstStyle/>
          <a:p>
            <a:pPr eaLnBrk="1" hangingPunct="1"/>
            <a:r>
              <a:rPr lang="en-US" dirty="0" smtClean="0"/>
              <a:t>Business Services and Technology Committee</a:t>
            </a:r>
          </a:p>
        </p:txBody>
      </p:sp>
      <p:sp>
        <p:nvSpPr>
          <p:cNvPr id="26627" name="Rectangle 3"/>
          <p:cNvSpPr>
            <a:spLocks noGrp="1" noChangeArrowheads="1"/>
          </p:cNvSpPr>
          <p:nvPr>
            <p:ph type="subTitle" idx="1"/>
          </p:nvPr>
        </p:nvSpPr>
        <p:spPr/>
        <p:txBody>
          <a:bodyPr/>
          <a:lstStyle/>
          <a:p>
            <a:pPr eaLnBrk="1" hangingPunct="1"/>
            <a:r>
              <a:rPr lang="en-US" dirty="0" smtClean="0">
                <a:solidFill>
                  <a:srgbClr val="990000"/>
                </a:solidFill>
              </a:rPr>
              <a:t>I LOVE TECHNOLOGY.</a:t>
            </a:r>
          </a:p>
          <a:p>
            <a:pPr eaLnBrk="1" hangingPunct="1"/>
            <a:r>
              <a:rPr lang="en-US" sz="2000" dirty="0" smtClean="0">
                <a:solidFill>
                  <a:srgbClr val="990000"/>
                </a:solidFill>
              </a:rPr>
              <a:t>—William </a:t>
            </a:r>
            <a:r>
              <a:rPr lang="en-US" sz="2000" dirty="0" err="1" smtClean="0">
                <a:solidFill>
                  <a:srgbClr val="990000"/>
                </a:solidFill>
              </a:rPr>
              <a:t>Shatner</a:t>
            </a:r>
            <a:endParaRPr lang="en-US" sz="2000" dirty="0" smtClean="0">
              <a:solidFill>
                <a:srgbClr val="990000"/>
              </a:solidFill>
            </a:endParaRPr>
          </a:p>
        </p:txBody>
      </p:sp>
    </p:spTree>
  </p:cSld>
  <p:clrMapOvr>
    <a:masterClrMapping/>
  </p:clrMapOvr>
  <p:transition advTm="2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smtClean="0"/>
              <a:t>2013 Business Services &amp; Technology Team</a:t>
            </a:r>
          </a:p>
        </p:txBody>
      </p:sp>
      <p:sp>
        <p:nvSpPr>
          <p:cNvPr id="27651" name="Rectangle 3"/>
          <p:cNvSpPr>
            <a:spLocks noGrp="1" noChangeArrowheads="1"/>
          </p:cNvSpPr>
          <p:nvPr>
            <p:ph idx="1"/>
          </p:nvPr>
        </p:nvSpPr>
        <p:spPr>
          <a:xfrm>
            <a:off x="1676400" y="1600200"/>
            <a:ext cx="7200900" cy="4230688"/>
          </a:xfrm>
        </p:spPr>
        <p:txBody>
          <a:bodyPr/>
          <a:lstStyle/>
          <a:p>
            <a:pPr eaLnBrk="1" hangingPunct="1">
              <a:spcBef>
                <a:spcPct val="50000"/>
              </a:spcBef>
            </a:pPr>
            <a:r>
              <a:rPr lang="en-US" dirty="0" smtClean="0">
                <a:solidFill>
                  <a:srgbClr val="990000"/>
                </a:solidFill>
              </a:rPr>
              <a:t>Ron LaMee, Staff Liaison and Senior VP</a:t>
            </a:r>
          </a:p>
          <a:p>
            <a:pPr eaLnBrk="1" hangingPunct="1">
              <a:spcBef>
                <a:spcPct val="50000"/>
              </a:spcBef>
            </a:pPr>
            <a:r>
              <a:rPr lang="en-US" dirty="0" smtClean="0">
                <a:solidFill>
                  <a:srgbClr val="990000"/>
                </a:solidFill>
              </a:rPr>
              <a:t>Thanh Nguyen, Sr. Network Administrator</a:t>
            </a:r>
          </a:p>
          <a:p>
            <a:pPr eaLnBrk="1" hangingPunct="1">
              <a:spcBef>
                <a:spcPct val="50000"/>
              </a:spcBef>
            </a:pPr>
            <a:endParaRPr lang="en-US" dirty="0" smtClean="0">
              <a:solidFill>
                <a:srgbClr val="990000"/>
              </a:solidFill>
            </a:endParaRPr>
          </a:p>
          <a:p>
            <a:pPr eaLnBrk="1" hangingPunct="1">
              <a:spcBef>
                <a:spcPct val="50000"/>
              </a:spcBef>
            </a:pPr>
            <a:r>
              <a:rPr lang="en-US" dirty="0" smtClean="0">
                <a:solidFill>
                  <a:srgbClr val="990000"/>
                </a:solidFill>
              </a:rPr>
              <a:t>Cephas Armstrong, Systems Administrator</a:t>
            </a:r>
          </a:p>
          <a:p>
            <a:pPr eaLnBrk="1" hangingPunct="1">
              <a:spcBef>
                <a:spcPct val="50000"/>
              </a:spcBef>
              <a:buFontTx/>
              <a:buNone/>
            </a:pPr>
            <a:endParaRPr lang="en-US" dirty="0" smtClean="0">
              <a:solidFill>
                <a:srgbClr val="990000"/>
              </a:solidFill>
            </a:endParaRPr>
          </a:p>
        </p:txBody>
      </p:sp>
      <p:pic>
        <p:nvPicPr>
          <p:cNvPr id="4" name="Picture 3" descr="Ron L.jpg"/>
          <p:cNvPicPr>
            <a:picLocks noChangeAspect="1"/>
          </p:cNvPicPr>
          <p:nvPr/>
        </p:nvPicPr>
        <p:blipFill>
          <a:blip r:embed="rId3" cstate="print"/>
          <a:stretch>
            <a:fillRect/>
          </a:stretch>
        </p:blipFill>
        <p:spPr>
          <a:xfrm>
            <a:off x="304800" y="1295400"/>
            <a:ext cx="1188720" cy="1231037"/>
          </a:xfrm>
          <a:prstGeom prst="rect">
            <a:avLst/>
          </a:prstGeom>
        </p:spPr>
      </p:pic>
      <p:pic>
        <p:nvPicPr>
          <p:cNvPr id="5" name="Picture 4" descr="Thanh.jpg"/>
          <p:cNvPicPr>
            <a:picLocks noChangeAspect="1"/>
          </p:cNvPicPr>
          <p:nvPr/>
        </p:nvPicPr>
        <p:blipFill>
          <a:blip r:embed="rId4" cstate="print"/>
          <a:stretch>
            <a:fillRect/>
          </a:stretch>
        </p:blipFill>
        <p:spPr>
          <a:xfrm>
            <a:off x="304800" y="2667000"/>
            <a:ext cx="1188720" cy="1536365"/>
          </a:xfrm>
          <a:prstGeom prst="rect">
            <a:avLst/>
          </a:prstGeom>
        </p:spPr>
      </p:pic>
    </p:spTree>
  </p:cSld>
  <p:clrMapOvr>
    <a:masterClrMapping/>
  </p:clrMapOvr>
  <p:transition advTm="2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762000"/>
            <a:ext cx="7048500" cy="5602288"/>
          </a:xfrm>
        </p:spPr>
        <p:txBody>
          <a:bodyPr/>
          <a:lstStyle/>
          <a:p>
            <a:r>
              <a:rPr lang="en-US" dirty="0" smtClean="0">
                <a:solidFill>
                  <a:srgbClr val="990000"/>
                </a:solidFill>
              </a:rPr>
              <a:t>Michael Acevedo, Data Administrator</a:t>
            </a:r>
          </a:p>
          <a:p>
            <a:endParaRPr lang="en-US" dirty="0" smtClean="0">
              <a:solidFill>
                <a:srgbClr val="990000"/>
              </a:solidFill>
            </a:endParaRPr>
          </a:p>
          <a:p>
            <a:endParaRPr lang="en-US" dirty="0" smtClean="0">
              <a:solidFill>
                <a:srgbClr val="990000"/>
              </a:solidFill>
            </a:endParaRPr>
          </a:p>
          <a:p>
            <a:r>
              <a:rPr lang="en-US" dirty="0" smtClean="0">
                <a:solidFill>
                  <a:srgbClr val="990000"/>
                </a:solidFill>
              </a:rPr>
              <a:t>Bobby Padua, Application and Database Developer</a:t>
            </a:r>
          </a:p>
          <a:p>
            <a:endParaRPr lang="en-US" dirty="0"/>
          </a:p>
        </p:txBody>
      </p:sp>
      <p:pic>
        <p:nvPicPr>
          <p:cNvPr id="4" name="Picture 3" descr="Michael.jpg"/>
          <p:cNvPicPr>
            <a:picLocks noChangeAspect="1"/>
          </p:cNvPicPr>
          <p:nvPr/>
        </p:nvPicPr>
        <p:blipFill>
          <a:blip r:embed="rId2" cstate="print"/>
          <a:stretch>
            <a:fillRect/>
          </a:stretch>
        </p:blipFill>
        <p:spPr>
          <a:xfrm>
            <a:off x="304800" y="533400"/>
            <a:ext cx="1315144" cy="1444752"/>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PLUS, AAR’s Business Services Team!</a:t>
            </a:r>
          </a:p>
        </p:txBody>
      </p:sp>
      <p:sp>
        <p:nvSpPr>
          <p:cNvPr id="28675" name="Rectangle 3"/>
          <p:cNvSpPr>
            <a:spLocks noGrp="1" noChangeArrowheads="1"/>
          </p:cNvSpPr>
          <p:nvPr>
            <p:ph type="body" idx="1"/>
          </p:nvPr>
        </p:nvSpPr>
        <p:spPr>
          <a:xfrm>
            <a:off x="1828800" y="1676400"/>
            <a:ext cx="7048500" cy="4687888"/>
          </a:xfrm>
        </p:spPr>
        <p:txBody>
          <a:bodyPr/>
          <a:lstStyle/>
          <a:p>
            <a:r>
              <a:rPr lang="en-US" dirty="0" smtClean="0">
                <a:solidFill>
                  <a:srgbClr val="990000"/>
                </a:solidFill>
              </a:rPr>
              <a:t>Nick Catanesi, Director of Business Services</a:t>
            </a:r>
          </a:p>
          <a:p>
            <a:endParaRPr lang="en-US" dirty="0" smtClean="0">
              <a:solidFill>
                <a:srgbClr val="990000"/>
              </a:solidFill>
            </a:endParaRPr>
          </a:p>
          <a:p>
            <a:r>
              <a:rPr lang="en-US" dirty="0" smtClean="0">
                <a:solidFill>
                  <a:srgbClr val="990000"/>
                </a:solidFill>
              </a:rPr>
              <a:t>Niki Burridge, Business Services Specialist</a:t>
            </a:r>
          </a:p>
          <a:p>
            <a:endParaRPr lang="en-US" dirty="0" smtClean="0">
              <a:solidFill>
                <a:srgbClr val="990000"/>
              </a:solidFill>
            </a:endParaRPr>
          </a:p>
          <a:p>
            <a:r>
              <a:rPr lang="en-US" dirty="0" smtClean="0">
                <a:solidFill>
                  <a:srgbClr val="990000"/>
                </a:solidFill>
              </a:rPr>
              <a:t>Dena Roberts, Business Services Specialist</a:t>
            </a:r>
          </a:p>
          <a:p>
            <a:endParaRPr lang="en-US" dirty="0" smtClean="0">
              <a:solidFill>
                <a:srgbClr val="990000"/>
              </a:solidFill>
            </a:endParaRPr>
          </a:p>
        </p:txBody>
      </p:sp>
      <p:pic>
        <p:nvPicPr>
          <p:cNvPr id="5" name="Picture 4" descr="nick.jpg"/>
          <p:cNvPicPr>
            <a:picLocks noChangeAspect="1"/>
          </p:cNvPicPr>
          <p:nvPr/>
        </p:nvPicPr>
        <p:blipFill>
          <a:blip r:embed="rId2" cstate="print"/>
          <a:stretch>
            <a:fillRect/>
          </a:stretch>
        </p:blipFill>
        <p:spPr>
          <a:xfrm>
            <a:off x="228600" y="1371600"/>
            <a:ext cx="1444752" cy="1444752"/>
          </a:xfrm>
          <a:prstGeom prst="rect">
            <a:avLst/>
          </a:prstGeom>
        </p:spPr>
      </p:pic>
      <p:pic>
        <p:nvPicPr>
          <p:cNvPr id="6" name="Picture 5" descr="niki.jpg"/>
          <p:cNvPicPr>
            <a:picLocks noChangeAspect="1"/>
          </p:cNvPicPr>
          <p:nvPr/>
        </p:nvPicPr>
        <p:blipFill>
          <a:blip r:embed="rId3" cstate="print"/>
          <a:stretch>
            <a:fillRect/>
          </a:stretch>
        </p:blipFill>
        <p:spPr>
          <a:xfrm>
            <a:off x="304800" y="3048000"/>
            <a:ext cx="1188720" cy="1338753"/>
          </a:xfrm>
          <a:prstGeom prst="rect">
            <a:avLst/>
          </a:prstGeom>
        </p:spPr>
      </p:pic>
      <p:pic>
        <p:nvPicPr>
          <p:cNvPr id="7" name="Picture 6" descr="dena.jpg"/>
          <p:cNvPicPr>
            <a:picLocks noChangeAspect="1"/>
          </p:cNvPicPr>
          <p:nvPr/>
        </p:nvPicPr>
        <p:blipFill>
          <a:blip r:embed="rId4" cstate="print"/>
          <a:stretch>
            <a:fillRect/>
          </a:stretch>
        </p:blipFill>
        <p:spPr>
          <a:xfrm>
            <a:off x="152400" y="4648200"/>
            <a:ext cx="1529737" cy="1444752"/>
          </a:xfrm>
          <a:prstGeom prst="rect">
            <a:avLst/>
          </a:prstGeom>
        </p:spPr>
      </p:pic>
    </p:spTree>
  </p:cSld>
  <p:clrMapOvr>
    <a:masterClrMapping/>
  </p:clrMapOvr>
  <p:transition advTm="2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20100" cy="5754688"/>
          </a:xfrm>
        </p:spPr>
        <p:txBody>
          <a:bodyPr/>
          <a:lstStyle/>
          <a:p>
            <a:r>
              <a:rPr lang="en-US" dirty="0" smtClean="0">
                <a:solidFill>
                  <a:srgbClr val="990000"/>
                </a:solidFill>
              </a:rPr>
              <a:t>Kimberly Gray, Business Services Specialist</a:t>
            </a:r>
          </a:p>
          <a:p>
            <a:endParaRPr lang="en-US" dirty="0" smtClean="0">
              <a:solidFill>
                <a:srgbClr val="990000"/>
              </a:solidFill>
            </a:endParaRPr>
          </a:p>
          <a:p>
            <a:endParaRPr lang="en-US" dirty="0" smtClean="0">
              <a:solidFill>
                <a:srgbClr val="990000"/>
              </a:solidFill>
            </a:endParaRPr>
          </a:p>
          <a:p>
            <a:r>
              <a:rPr lang="en-US" dirty="0" smtClean="0">
                <a:solidFill>
                  <a:srgbClr val="990000"/>
                </a:solidFill>
              </a:rPr>
              <a:t>Dan Pemberton, Business Services Specialist</a:t>
            </a:r>
          </a:p>
          <a:p>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dirty="0" smtClean="0">
                <a:solidFill>
                  <a:srgbClr val="990000"/>
                </a:solidFill>
              </a:rPr>
              <a:t>Supporting AAR’s internal operations </a:t>
            </a:r>
          </a:p>
          <a:p>
            <a:pPr lvl="1" eaLnBrk="1" hangingPunct="1"/>
            <a:r>
              <a:rPr lang="en-US" dirty="0" smtClean="0">
                <a:solidFill>
                  <a:srgbClr val="990000"/>
                </a:solidFill>
              </a:rPr>
              <a:t>Voice and data systems</a:t>
            </a:r>
          </a:p>
          <a:p>
            <a:pPr lvl="1" eaLnBrk="1" hangingPunct="1"/>
            <a:r>
              <a:rPr lang="en-US" dirty="0" smtClean="0">
                <a:solidFill>
                  <a:srgbClr val="990000"/>
                </a:solidFill>
              </a:rPr>
              <a:t>Network and servers</a:t>
            </a:r>
          </a:p>
          <a:p>
            <a:pPr lvl="1" eaLnBrk="1" hangingPunct="1"/>
            <a:r>
              <a:rPr lang="en-US" dirty="0" smtClean="0">
                <a:solidFill>
                  <a:srgbClr val="990000"/>
                </a:solidFill>
              </a:rPr>
              <a:t>Wi-Fi and video</a:t>
            </a:r>
            <a:br>
              <a:rPr lang="en-US" dirty="0" smtClean="0">
                <a:solidFill>
                  <a:srgbClr val="990000"/>
                </a:solidFill>
              </a:rPr>
            </a:br>
            <a:r>
              <a:rPr lang="en-US" dirty="0" smtClean="0">
                <a:solidFill>
                  <a:srgbClr val="990000"/>
                </a:solidFill>
              </a:rPr>
              <a:t>conferencing </a:t>
            </a:r>
          </a:p>
          <a:p>
            <a:pPr lvl="1" eaLnBrk="1" hangingPunct="1"/>
            <a:r>
              <a:rPr lang="en-US" dirty="0" smtClean="0">
                <a:solidFill>
                  <a:srgbClr val="990000"/>
                </a:solidFill>
              </a:rPr>
              <a:t>Network security and</a:t>
            </a:r>
            <a:br>
              <a:rPr lang="en-US" dirty="0" smtClean="0">
                <a:solidFill>
                  <a:srgbClr val="990000"/>
                </a:solidFill>
              </a:rPr>
            </a:br>
            <a:r>
              <a:rPr lang="en-US" dirty="0" smtClean="0">
                <a:solidFill>
                  <a:srgbClr val="990000"/>
                </a:solidFill>
              </a:rPr>
              <a:t>backups</a:t>
            </a:r>
          </a:p>
          <a:p>
            <a:pPr lvl="1" eaLnBrk="1" hangingPunct="1"/>
            <a:r>
              <a:rPr lang="en-US" dirty="0" smtClean="0">
                <a:solidFill>
                  <a:srgbClr val="990000"/>
                </a:solidFill>
              </a:rPr>
              <a:t>Desktop support</a:t>
            </a:r>
          </a:p>
          <a:p>
            <a:pPr lvl="1" eaLnBrk="1" hangingPunct="1"/>
            <a:endParaRPr lang="en-US" dirty="0" smtClean="0"/>
          </a:p>
          <a:p>
            <a:pPr>
              <a:buNone/>
            </a:pPr>
            <a:endParaRPr lang="en-US" dirty="0"/>
          </a:p>
        </p:txBody>
      </p:sp>
      <p:sp>
        <p:nvSpPr>
          <p:cNvPr id="4" name="Rectangle 2"/>
          <p:cNvSpPr>
            <a:spLocks noGrp="1" noChangeArrowheads="1"/>
          </p:cNvSpPr>
          <p:nvPr>
            <p:ph type="title"/>
          </p:nvPr>
        </p:nvSpPr>
        <p:spPr/>
        <p:txBody>
          <a:bodyPr/>
          <a:lstStyle/>
          <a:p>
            <a:pPr eaLnBrk="1" hangingPunct="1"/>
            <a:r>
              <a:rPr lang="en-US" b="1" dirty="0" smtClean="0"/>
              <a:t>General Infrastructure</a:t>
            </a:r>
          </a:p>
        </p:txBody>
      </p:sp>
      <p:pic>
        <p:nvPicPr>
          <p:cNvPr id="3074" name="Picture 2"/>
          <p:cNvPicPr>
            <a:picLocks noChangeAspect="1" noChangeArrowheads="1"/>
          </p:cNvPicPr>
          <p:nvPr/>
        </p:nvPicPr>
        <p:blipFill>
          <a:blip r:embed="rId2" cstate="print"/>
          <a:stretch>
            <a:fillRect/>
          </a:stretch>
        </p:blipFill>
        <p:spPr bwMode="auto">
          <a:xfrm>
            <a:off x="4800856" y="2800705"/>
            <a:ext cx="4085497" cy="3066695"/>
          </a:xfrm>
          <a:prstGeom prst="rect">
            <a:avLst/>
          </a:prstGeom>
          <a:noFill/>
          <a:ln>
            <a:noFill/>
          </a:ln>
        </p:spPr>
      </p:pic>
    </p:spTree>
  </p:cSld>
  <p:clrMapOvr>
    <a:masterClrMapping/>
  </p:clrMapOvr>
  <p:transition advTm="2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dirty="0" smtClean="0"/>
              <a:t>Business Services</a:t>
            </a:r>
          </a:p>
        </p:txBody>
      </p:sp>
      <p:sp>
        <p:nvSpPr>
          <p:cNvPr id="31747" name="Rectangle 3"/>
          <p:cNvSpPr>
            <a:spLocks noGrp="1" noChangeArrowheads="1"/>
          </p:cNvSpPr>
          <p:nvPr>
            <p:ph idx="1"/>
          </p:nvPr>
        </p:nvSpPr>
        <p:spPr>
          <a:xfrm>
            <a:off x="228600" y="1600200"/>
            <a:ext cx="8648700" cy="4764088"/>
          </a:xfrm>
        </p:spPr>
        <p:txBody>
          <a:bodyPr/>
          <a:lstStyle/>
          <a:p>
            <a:pPr eaLnBrk="1" hangingPunct="1">
              <a:spcBef>
                <a:spcPct val="40000"/>
              </a:spcBef>
            </a:pPr>
            <a:r>
              <a:rPr lang="en-US" dirty="0" smtClean="0">
                <a:solidFill>
                  <a:srgbClr val="990000"/>
                </a:solidFill>
              </a:rPr>
              <a:t>Training and support for</a:t>
            </a:r>
          </a:p>
          <a:p>
            <a:pPr lvl="1" eaLnBrk="1" hangingPunct="1">
              <a:spcBef>
                <a:spcPct val="40000"/>
              </a:spcBef>
              <a:buNone/>
            </a:pPr>
            <a:endParaRPr lang="en-US" dirty="0" smtClean="0"/>
          </a:p>
          <a:p>
            <a:pPr eaLnBrk="1" hangingPunct="1">
              <a:spcBef>
                <a:spcPct val="40000"/>
              </a:spcBef>
            </a:pPr>
            <a:endParaRPr lang="en-US" sz="3000" dirty="0" smtClean="0"/>
          </a:p>
          <a:p>
            <a:pPr eaLnBrk="1" hangingPunct="1">
              <a:spcBef>
                <a:spcPct val="40000"/>
              </a:spcBef>
            </a:pPr>
            <a:endParaRPr lang="en-US" sz="3000" dirty="0" smtClean="0"/>
          </a:p>
          <a:p>
            <a:pPr eaLnBrk="1" hangingPunct="1">
              <a:spcBef>
                <a:spcPct val="40000"/>
              </a:spcBef>
            </a:pPr>
            <a:endParaRPr lang="en-US" sz="3000" dirty="0" smtClean="0"/>
          </a:p>
        </p:txBody>
      </p:sp>
      <p:pic>
        <p:nvPicPr>
          <p:cNvPr id="2052" name="Picture 4"/>
          <p:cNvPicPr>
            <a:picLocks noChangeAspect="1" noChangeArrowheads="1"/>
          </p:cNvPicPr>
          <p:nvPr/>
        </p:nvPicPr>
        <p:blipFill>
          <a:blip r:embed="rId3" cstate="print"/>
          <a:srcRect/>
          <a:stretch>
            <a:fillRect/>
          </a:stretch>
        </p:blipFill>
        <p:spPr bwMode="auto">
          <a:xfrm>
            <a:off x="3276600" y="4648200"/>
            <a:ext cx="2470673" cy="9906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953000" y="2667000"/>
            <a:ext cx="3276600" cy="137656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533400" y="2819400"/>
            <a:ext cx="3864522" cy="1057275"/>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dirty="0" smtClean="0"/>
              <a:t>Software Development</a:t>
            </a:r>
          </a:p>
        </p:txBody>
      </p:sp>
      <p:sp>
        <p:nvSpPr>
          <p:cNvPr id="31747" name="Rectangle 3"/>
          <p:cNvSpPr>
            <a:spLocks noGrp="1" noChangeArrowheads="1"/>
          </p:cNvSpPr>
          <p:nvPr>
            <p:ph idx="1"/>
          </p:nvPr>
        </p:nvSpPr>
        <p:spPr/>
        <p:txBody>
          <a:bodyPr/>
          <a:lstStyle/>
          <a:p>
            <a:pPr eaLnBrk="1" hangingPunct="1">
              <a:spcBef>
                <a:spcPct val="40000"/>
              </a:spcBef>
            </a:pPr>
            <a:r>
              <a:rPr lang="en-US" dirty="0" smtClean="0">
                <a:solidFill>
                  <a:srgbClr val="990000"/>
                </a:solidFill>
              </a:rPr>
              <a:t>Existing system support and special projects</a:t>
            </a:r>
          </a:p>
          <a:p>
            <a:pPr lvl="1" eaLnBrk="1" hangingPunct="1">
              <a:spcBef>
                <a:spcPct val="40000"/>
              </a:spcBef>
            </a:pPr>
            <a:r>
              <a:rPr lang="en-US" dirty="0" smtClean="0">
                <a:solidFill>
                  <a:srgbClr val="990000"/>
                </a:solidFill>
              </a:rPr>
              <a:t>AARonline.com/AZGRI.com support</a:t>
            </a:r>
          </a:p>
          <a:p>
            <a:pPr lvl="1"/>
            <a:r>
              <a:rPr lang="en-US" dirty="0" smtClean="0">
                <a:solidFill>
                  <a:srgbClr val="990000"/>
                </a:solidFill>
              </a:rPr>
              <a:t>Web services for </a:t>
            </a:r>
            <a:r>
              <a:rPr lang="en-US" dirty="0" err="1" smtClean="0">
                <a:solidFill>
                  <a:srgbClr val="990000"/>
                </a:solidFill>
              </a:rPr>
              <a:t>GoPaperless</a:t>
            </a:r>
            <a:r>
              <a:rPr lang="en-US" dirty="0" smtClean="0">
                <a:solidFill>
                  <a:srgbClr val="990000"/>
                </a:solidFill>
              </a:rPr>
              <a:t>, and </a:t>
            </a:r>
            <a:r>
              <a:rPr lang="en-US" dirty="0" err="1" smtClean="0">
                <a:solidFill>
                  <a:srgbClr val="990000"/>
                </a:solidFill>
              </a:rPr>
              <a:t>dotloop</a:t>
            </a:r>
            <a:endParaRPr lang="en-US" dirty="0" smtClean="0">
              <a:solidFill>
                <a:srgbClr val="990000"/>
              </a:solidFill>
            </a:endParaRPr>
          </a:p>
          <a:p>
            <a:pPr lvl="1"/>
            <a:r>
              <a:rPr lang="en-US" dirty="0" smtClean="0">
                <a:solidFill>
                  <a:srgbClr val="990000"/>
                </a:solidFill>
              </a:rPr>
              <a:t>Updating legacy Access</a:t>
            </a:r>
            <a:br>
              <a:rPr lang="en-US" dirty="0" smtClean="0">
                <a:solidFill>
                  <a:srgbClr val="990000"/>
                </a:solidFill>
              </a:rPr>
            </a:br>
            <a:r>
              <a:rPr lang="en-US" dirty="0" smtClean="0">
                <a:solidFill>
                  <a:srgbClr val="990000"/>
                </a:solidFill>
              </a:rPr>
              <a:t>reports</a:t>
            </a:r>
          </a:p>
          <a:p>
            <a:pPr lvl="1"/>
            <a:r>
              <a:rPr lang="en-US" dirty="0" smtClean="0">
                <a:solidFill>
                  <a:srgbClr val="990000"/>
                </a:solidFill>
              </a:rPr>
              <a:t>Study feasibility of a new</a:t>
            </a:r>
            <a:br>
              <a:rPr lang="en-US" dirty="0" smtClean="0">
                <a:solidFill>
                  <a:srgbClr val="990000"/>
                </a:solidFill>
              </a:rPr>
            </a:br>
            <a:r>
              <a:rPr lang="en-US" dirty="0" smtClean="0">
                <a:solidFill>
                  <a:srgbClr val="990000"/>
                </a:solidFill>
              </a:rPr>
              <a:t>forms server</a:t>
            </a:r>
          </a:p>
          <a:p>
            <a:pPr lvl="1" eaLnBrk="1" hangingPunct="1">
              <a:spcBef>
                <a:spcPct val="40000"/>
              </a:spcBef>
              <a:buNone/>
            </a:pPr>
            <a:endParaRPr lang="en-US" dirty="0" smtClean="0"/>
          </a:p>
          <a:p>
            <a:pPr lvl="1" eaLnBrk="1" hangingPunct="1">
              <a:spcBef>
                <a:spcPct val="40000"/>
              </a:spcBef>
              <a:buNone/>
            </a:pPr>
            <a:endParaRPr lang="en-US" dirty="0" smtClean="0"/>
          </a:p>
          <a:p>
            <a:pPr eaLnBrk="1" hangingPunct="1">
              <a:spcBef>
                <a:spcPct val="40000"/>
              </a:spcBef>
            </a:pPr>
            <a:endParaRPr lang="en-US" sz="3000" dirty="0" smtClean="0"/>
          </a:p>
          <a:p>
            <a:pPr eaLnBrk="1" hangingPunct="1">
              <a:spcBef>
                <a:spcPct val="40000"/>
              </a:spcBef>
            </a:pPr>
            <a:endParaRPr lang="en-US" sz="3000" dirty="0" smtClean="0"/>
          </a:p>
          <a:p>
            <a:pPr eaLnBrk="1" hangingPunct="1">
              <a:spcBef>
                <a:spcPct val="40000"/>
              </a:spcBef>
            </a:pPr>
            <a:endParaRPr lang="en-US" sz="3000" dirty="0" smtClean="0"/>
          </a:p>
        </p:txBody>
      </p:sp>
      <p:pic>
        <p:nvPicPr>
          <p:cNvPr id="1027" name="Picture 3"/>
          <p:cNvPicPr>
            <a:picLocks noChangeAspect="1" noChangeArrowheads="1"/>
          </p:cNvPicPr>
          <p:nvPr/>
        </p:nvPicPr>
        <p:blipFill>
          <a:blip r:embed="rId3" cstate="print"/>
          <a:srcRect/>
          <a:stretch>
            <a:fillRect/>
          </a:stretch>
        </p:blipFill>
        <p:spPr bwMode="auto">
          <a:xfrm>
            <a:off x="5638800" y="3429000"/>
            <a:ext cx="2819400" cy="2819400"/>
          </a:xfrm>
          <a:prstGeom prst="rect">
            <a:avLst/>
          </a:prstGeom>
          <a:noFill/>
          <a:ln w="9525">
            <a:noFill/>
            <a:miter lim="800000"/>
            <a:headEnd/>
            <a:tailEnd/>
          </a:ln>
        </p:spPr>
      </p:pic>
    </p:spTree>
  </p:cSld>
  <p:clrMapOvr>
    <a:masterClrMapping/>
  </p:clrMapOvr>
  <p:transition advTm="2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04800" y="838200"/>
            <a:ext cx="8534400" cy="1066800"/>
          </a:xfrm>
        </p:spPr>
        <p:txBody>
          <a:bodyPr/>
          <a:lstStyle/>
          <a:p>
            <a:pPr eaLnBrk="1" hangingPunct="1"/>
            <a:r>
              <a:rPr lang="en-US" b="1" dirty="0" smtClean="0"/>
              <a:t>Professional &amp; Business Development Committee</a:t>
            </a:r>
          </a:p>
        </p:txBody>
      </p:sp>
      <p:sp>
        <p:nvSpPr>
          <p:cNvPr id="32771" name="Rectangle 3"/>
          <p:cNvSpPr>
            <a:spLocks noGrp="1" noChangeArrowheads="1"/>
          </p:cNvSpPr>
          <p:nvPr>
            <p:ph type="subTitle" idx="1"/>
          </p:nvPr>
        </p:nvSpPr>
        <p:spPr/>
        <p:txBody>
          <a:bodyPr/>
          <a:lstStyle/>
          <a:p>
            <a:pPr eaLnBrk="1" hangingPunct="1"/>
            <a:endParaRPr lang="en-US" dirty="0" smtClean="0">
              <a:solidFill>
                <a:srgbClr val="990000"/>
              </a:solidFill>
            </a:endParaRPr>
          </a:p>
        </p:txBody>
      </p:sp>
    </p:spTree>
  </p:cSld>
  <p:clrMapOvr>
    <a:masterClrMapping/>
  </p:clrMapOvr>
  <p:transition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800" dirty="0" smtClean="0"/>
              <a:t>AAR’s Organization</a:t>
            </a:r>
          </a:p>
        </p:txBody>
      </p:sp>
      <p:sp>
        <p:nvSpPr>
          <p:cNvPr id="4" name="Content Placeholder 3"/>
          <p:cNvSpPr>
            <a:spLocks noGrp="1"/>
          </p:cNvSpPr>
          <p:nvPr>
            <p:ph sz="half" idx="1"/>
          </p:nvPr>
        </p:nvSpPr>
        <p:spPr/>
        <p:txBody>
          <a:bodyPr/>
          <a:lstStyle/>
          <a:p>
            <a:r>
              <a:rPr lang="en-US" b="1" dirty="0" smtClean="0">
                <a:solidFill>
                  <a:srgbClr val="990000"/>
                </a:solidFill>
              </a:rPr>
              <a:t>Member Directed</a:t>
            </a:r>
          </a:p>
          <a:p>
            <a:endParaRPr lang="en-US" b="1" dirty="0" smtClean="0">
              <a:solidFill>
                <a:srgbClr val="990000"/>
              </a:solidFill>
            </a:endParaRPr>
          </a:p>
          <a:p>
            <a:endParaRPr lang="en-US" b="1" dirty="0" smtClean="0">
              <a:solidFill>
                <a:srgbClr val="990000"/>
              </a:solidFill>
            </a:endParaRPr>
          </a:p>
          <a:p>
            <a:r>
              <a:rPr lang="en-US" b="1" dirty="0" smtClean="0">
                <a:solidFill>
                  <a:srgbClr val="990000"/>
                </a:solidFill>
              </a:rPr>
              <a:t>Staff Driven</a:t>
            </a:r>
            <a:endParaRPr lang="en-US" b="1" dirty="0">
              <a:solidFill>
                <a:srgbClr val="990000"/>
              </a:solidFill>
            </a:endParaRPr>
          </a:p>
        </p:txBody>
      </p:sp>
      <p:pic>
        <p:nvPicPr>
          <p:cNvPr id="1033" name="Picture 9" descr="C:\Users\Michelle\AppData\Local\Microsoft\Windows\Temporary Internet Files\Content.IE5\ZEEXRDC3\MP900424359[1].jpg"/>
          <p:cNvPicPr>
            <a:picLocks noChangeAspect="1" noChangeArrowheads="1"/>
          </p:cNvPicPr>
          <p:nvPr/>
        </p:nvPicPr>
        <p:blipFill>
          <a:blip r:embed="rId3" cstate="print"/>
          <a:srcRect/>
          <a:stretch>
            <a:fillRect/>
          </a:stretch>
        </p:blipFill>
        <p:spPr bwMode="auto">
          <a:xfrm>
            <a:off x="2920495" y="2286000"/>
            <a:ext cx="6071104" cy="4064794"/>
          </a:xfrm>
          <a:prstGeom prst="rect">
            <a:avLst/>
          </a:prstGeom>
          <a:ln>
            <a:noFill/>
          </a:ln>
          <a:effectLst>
            <a:softEdge rad="112500"/>
          </a:effectLst>
        </p:spPr>
      </p:pic>
    </p:spTree>
  </p:cSld>
  <p:clrMapOvr>
    <a:masterClrMapping/>
  </p:clrMapOvr>
  <p:transition advTm="2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dirty="0" smtClean="0"/>
              <a:t>Professional &amp; Business Development Team</a:t>
            </a:r>
          </a:p>
        </p:txBody>
      </p:sp>
      <p:sp>
        <p:nvSpPr>
          <p:cNvPr id="33795" name="Rectangle 3"/>
          <p:cNvSpPr>
            <a:spLocks noGrp="1" noChangeArrowheads="1"/>
          </p:cNvSpPr>
          <p:nvPr>
            <p:ph idx="1"/>
          </p:nvPr>
        </p:nvSpPr>
        <p:spPr>
          <a:xfrm>
            <a:off x="1371600" y="1600200"/>
            <a:ext cx="7505700" cy="4764088"/>
          </a:xfrm>
        </p:spPr>
        <p:txBody>
          <a:bodyPr/>
          <a:lstStyle/>
          <a:p>
            <a:pPr eaLnBrk="1" hangingPunct="1">
              <a:spcBef>
                <a:spcPct val="50000"/>
              </a:spcBef>
            </a:pPr>
            <a:r>
              <a:rPr lang="en-US" dirty="0" smtClean="0">
                <a:solidFill>
                  <a:srgbClr val="990000"/>
                </a:solidFill>
              </a:rPr>
              <a:t>Barb Freestone, Staff Liaison and Senior VP</a:t>
            </a:r>
          </a:p>
          <a:p>
            <a:pPr eaLnBrk="1" hangingPunct="1">
              <a:spcBef>
                <a:spcPct val="50000"/>
              </a:spcBef>
            </a:pPr>
            <a:r>
              <a:rPr lang="en-US" dirty="0" smtClean="0">
                <a:solidFill>
                  <a:srgbClr val="990000"/>
                </a:solidFill>
              </a:rPr>
              <a:t>Brittni Matt, Education and Designation</a:t>
            </a:r>
          </a:p>
          <a:p>
            <a:pPr eaLnBrk="1" hangingPunct="1">
              <a:spcBef>
                <a:spcPct val="50000"/>
              </a:spcBef>
            </a:pPr>
            <a:endParaRPr lang="en-US" dirty="0" smtClean="0">
              <a:solidFill>
                <a:srgbClr val="990000"/>
              </a:solidFill>
            </a:endParaRPr>
          </a:p>
          <a:p>
            <a:pPr eaLnBrk="1" hangingPunct="1">
              <a:spcBef>
                <a:spcPct val="50000"/>
              </a:spcBef>
            </a:pPr>
            <a:r>
              <a:rPr lang="en-US" dirty="0" smtClean="0">
                <a:solidFill>
                  <a:srgbClr val="990000"/>
                </a:solidFill>
              </a:rPr>
              <a:t>Kimberly Franzen, Professional Development Assistant</a:t>
            </a:r>
          </a:p>
        </p:txBody>
      </p:sp>
      <p:pic>
        <p:nvPicPr>
          <p:cNvPr id="4" name="Picture 3" descr="Barb.jpg"/>
          <p:cNvPicPr>
            <a:picLocks noChangeAspect="1"/>
          </p:cNvPicPr>
          <p:nvPr/>
        </p:nvPicPr>
        <p:blipFill>
          <a:blip r:embed="rId3" cstate="print"/>
          <a:stretch>
            <a:fillRect/>
          </a:stretch>
        </p:blipFill>
        <p:spPr>
          <a:xfrm>
            <a:off x="228600" y="1219200"/>
            <a:ext cx="1031966" cy="1444752"/>
          </a:xfrm>
          <a:prstGeom prst="rect">
            <a:avLst/>
          </a:prstGeom>
        </p:spPr>
      </p:pic>
      <p:pic>
        <p:nvPicPr>
          <p:cNvPr id="5" name="Picture 4" descr="Brittni.jpg"/>
          <p:cNvPicPr>
            <a:picLocks noChangeAspect="1"/>
          </p:cNvPicPr>
          <p:nvPr/>
        </p:nvPicPr>
        <p:blipFill>
          <a:blip r:embed="rId4" cstate="print"/>
          <a:stretch>
            <a:fillRect/>
          </a:stretch>
        </p:blipFill>
        <p:spPr>
          <a:xfrm>
            <a:off x="228600" y="2895600"/>
            <a:ext cx="1031966" cy="1444752"/>
          </a:xfrm>
          <a:prstGeom prst="rect">
            <a:avLst/>
          </a:prstGeom>
        </p:spPr>
      </p:pic>
      <p:pic>
        <p:nvPicPr>
          <p:cNvPr id="6" name="Picture 5" descr="Kimberly.jpg"/>
          <p:cNvPicPr>
            <a:picLocks noChangeAspect="1"/>
          </p:cNvPicPr>
          <p:nvPr/>
        </p:nvPicPr>
        <p:blipFill>
          <a:blip r:embed="rId5" cstate="print"/>
          <a:stretch>
            <a:fillRect/>
          </a:stretch>
        </p:blipFill>
        <p:spPr>
          <a:xfrm>
            <a:off x="152400" y="4724400"/>
            <a:ext cx="1188720" cy="1312740"/>
          </a:xfrm>
          <a:prstGeom prst="rect">
            <a:avLst/>
          </a:prstGeom>
        </p:spPr>
      </p:pic>
    </p:spTree>
  </p:cSld>
  <p:clrMapOvr>
    <a:masterClrMapping/>
  </p:clrMapOvr>
  <p:transition advTm="2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smtClean="0"/>
              <a:t>Professional and Business Development Team, continued</a:t>
            </a:r>
          </a:p>
        </p:txBody>
      </p:sp>
      <p:sp>
        <p:nvSpPr>
          <p:cNvPr id="34819" name="Rectangle 3"/>
          <p:cNvSpPr>
            <a:spLocks noGrp="1" noChangeArrowheads="1"/>
          </p:cNvSpPr>
          <p:nvPr>
            <p:ph type="body" idx="1"/>
          </p:nvPr>
        </p:nvSpPr>
        <p:spPr>
          <a:xfrm>
            <a:off x="1524000" y="1600200"/>
            <a:ext cx="7353300" cy="4764088"/>
          </a:xfrm>
        </p:spPr>
        <p:txBody>
          <a:bodyPr/>
          <a:lstStyle/>
          <a:p>
            <a:r>
              <a:rPr lang="en-US" dirty="0" smtClean="0">
                <a:solidFill>
                  <a:srgbClr val="990000"/>
                </a:solidFill>
              </a:rPr>
              <a:t>Laura Kovacs, Curriculum Specialist/Trainer</a:t>
            </a:r>
          </a:p>
          <a:p>
            <a:pPr>
              <a:buNone/>
            </a:pPr>
            <a:r>
              <a:rPr lang="en-US" dirty="0" smtClean="0">
                <a:solidFill>
                  <a:srgbClr val="990000"/>
                </a:solidFill>
              </a:rPr>
              <a:t> </a:t>
            </a:r>
          </a:p>
          <a:p>
            <a:r>
              <a:rPr lang="en-US" dirty="0" smtClean="0">
                <a:solidFill>
                  <a:srgbClr val="990000"/>
                </a:solidFill>
              </a:rPr>
              <a:t>Bethany Helvie, Communications Manager</a:t>
            </a:r>
          </a:p>
          <a:p>
            <a:endParaRPr lang="en-US" dirty="0" smtClean="0">
              <a:solidFill>
                <a:srgbClr val="990000"/>
              </a:solidFill>
            </a:endParaRPr>
          </a:p>
          <a:p>
            <a:r>
              <a:rPr lang="en-US" dirty="0" smtClean="0">
                <a:solidFill>
                  <a:srgbClr val="990000"/>
                </a:solidFill>
              </a:rPr>
              <a:t>J. Thurston, Art Director</a:t>
            </a:r>
          </a:p>
        </p:txBody>
      </p:sp>
      <p:pic>
        <p:nvPicPr>
          <p:cNvPr id="4" name="Picture 3" descr="Laura K.jpg"/>
          <p:cNvPicPr>
            <a:picLocks noChangeAspect="1"/>
          </p:cNvPicPr>
          <p:nvPr/>
        </p:nvPicPr>
        <p:blipFill>
          <a:blip r:embed="rId2" cstate="print"/>
          <a:stretch>
            <a:fillRect/>
          </a:stretch>
        </p:blipFill>
        <p:spPr>
          <a:xfrm>
            <a:off x="152400" y="1524000"/>
            <a:ext cx="1188720" cy="1172210"/>
          </a:xfrm>
          <a:prstGeom prst="rect">
            <a:avLst/>
          </a:prstGeom>
        </p:spPr>
      </p:pic>
      <p:pic>
        <p:nvPicPr>
          <p:cNvPr id="5" name="Picture 4" descr="Bethany.png"/>
          <p:cNvPicPr>
            <a:picLocks noChangeAspect="1"/>
          </p:cNvPicPr>
          <p:nvPr/>
        </p:nvPicPr>
        <p:blipFill>
          <a:blip r:embed="rId3" cstate="print"/>
          <a:stretch>
            <a:fillRect/>
          </a:stretch>
        </p:blipFill>
        <p:spPr>
          <a:xfrm>
            <a:off x="228600" y="2895600"/>
            <a:ext cx="1188720" cy="1207111"/>
          </a:xfrm>
          <a:prstGeom prst="rect">
            <a:avLst/>
          </a:prstGeom>
        </p:spPr>
      </p:pic>
      <p:pic>
        <p:nvPicPr>
          <p:cNvPr id="6" name="Picture 5" descr="J.jpg"/>
          <p:cNvPicPr>
            <a:picLocks noChangeAspect="1"/>
          </p:cNvPicPr>
          <p:nvPr/>
        </p:nvPicPr>
        <p:blipFill>
          <a:blip r:embed="rId4" cstate="print"/>
          <a:stretch>
            <a:fillRect/>
          </a:stretch>
        </p:blipFill>
        <p:spPr>
          <a:xfrm>
            <a:off x="228600" y="4419600"/>
            <a:ext cx="1188720" cy="1562700"/>
          </a:xfrm>
          <a:prstGeom prst="rect">
            <a:avLst/>
          </a:prstGeom>
        </p:spPr>
      </p:pic>
    </p:spTree>
  </p:cSld>
  <p:clrMapOvr>
    <a:masterClrMapping/>
  </p:clrMapOvr>
  <p:transition advTm="2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lstStyle/>
          <a:p>
            <a:r>
              <a:rPr lang="en-US" b="1" dirty="0" smtClean="0"/>
              <a:t>Communication Vehicles</a:t>
            </a:r>
            <a:endParaRPr lang="en-US" b="1" dirty="0"/>
          </a:p>
        </p:txBody>
      </p:sp>
      <p:sp>
        <p:nvSpPr>
          <p:cNvPr id="3" name="Content Placeholder 2"/>
          <p:cNvSpPr>
            <a:spLocks noGrp="1"/>
          </p:cNvSpPr>
          <p:nvPr>
            <p:ph idx="1"/>
          </p:nvPr>
        </p:nvSpPr>
        <p:spPr/>
        <p:txBody>
          <a:bodyPr/>
          <a:lstStyle/>
          <a:p>
            <a:r>
              <a:rPr lang="en-US" sz="2800" dirty="0" smtClean="0">
                <a:solidFill>
                  <a:srgbClr val="990000"/>
                </a:solidFill>
              </a:rPr>
              <a:t>AARonline.com </a:t>
            </a:r>
          </a:p>
          <a:p>
            <a:r>
              <a:rPr lang="en-US" sz="2800" dirty="0" smtClean="0">
                <a:solidFill>
                  <a:srgbClr val="990000"/>
                </a:solidFill>
              </a:rPr>
              <a:t>Arizona REALTOR</a:t>
            </a:r>
            <a:r>
              <a:rPr lang="en-US" sz="2800" baseline="30000" dirty="0" smtClean="0">
                <a:solidFill>
                  <a:srgbClr val="990000"/>
                </a:solidFill>
              </a:rPr>
              <a:t>®</a:t>
            </a:r>
            <a:r>
              <a:rPr lang="en-US" sz="2800" dirty="0" smtClean="0">
                <a:solidFill>
                  <a:srgbClr val="990000"/>
                </a:solidFill>
              </a:rPr>
              <a:t> Magazine (www.aaronline.com/azr)</a:t>
            </a:r>
          </a:p>
          <a:p>
            <a:r>
              <a:rPr lang="en-US" sz="2800" dirty="0" smtClean="0">
                <a:solidFill>
                  <a:srgbClr val="990000"/>
                </a:solidFill>
              </a:rPr>
              <a:t>AAR Blog (blog.aaronline.com)</a:t>
            </a:r>
          </a:p>
          <a:p>
            <a:r>
              <a:rPr lang="en-US" sz="2800" dirty="0" err="1" smtClean="0">
                <a:solidFill>
                  <a:srgbClr val="990000"/>
                </a:solidFill>
              </a:rPr>
              <a:t>Facebook</a:t>
            </a:r>
            <a:r>
              <a:rPr lang="en-US" sz="2800" dirty="0" smtClean="0">
                <a:solidFill>
                  <a:srgbClr val="990000"/>
                </a:solidFill>
              </a:rPr>
              <a:t> (www.facebook.com/realtorsuccess)</a:t>
            </a:r>
          </a:p>
          <a:p>
            <a:r>
              <a:rPr lang="en-US" sz="2800" dirty="0" smtClean="0">
                <a:solidFill>
                  <a:srgbClr val="990000"/>
                </a:solidFill>
              </a:rPr>
              <a:t>Twitter (twitter.com/</a:t>
            </a:r>
            <a:r>
              <a:rPr lang="en-US" sz="2800" dirty="0" err="1" smtClean="0">
                <a:solidFill>
                  <a:srgbClr val="990000"/>
                </a:solidFill>
              </a:rPr>
              <a:t>AARSuccess</a:t>
            </a:r>
            <a:r>
              <a:rPr lang="en-US" sz="2800" dirty="0" smtClean="0">
                <a:solidFill>
                  <a:srgbClr val="990000"/>
                </a:solidFill>
              </a:rPr>
              <a:t>)</a:t>
            </a:r>
          </a:p>
          <a:p>
            <a:r>
              <a:rPr lang="en-US" sz="2800" dirty="0" err="1" smtClean="0">
                <a:solidFill>
                  <a:srgbClr val="990000"/>
                </a:solidFill>
              </a:rPr>
              <a:t>Flickr</a:t>
            </a:r>
            <a:r>
              <a:rPr lang="en-US" sz="2800" dirty="0" smtClean="0">
                <a:solidFill>
                  <a:srgbClr val="990000"/>
                </a:solidFill>
              </a:rPr>
              <a:t> (www.flickr.com/photos/aar_eventrewind)</a:t>
            </a:r>
          </a:p>
          <a:p>
            <a:r>
              <a:rPr lang="en-US" sz="2800" dirty="0" smtClean="0">
                <a:solidFill>
                  <a:srgbClr val="990000"/>
                </a:solidFill>
              </a:rPr>
              <a:t>YouTube (www.youtube.com/AZREALTORS)</a:t>
            </a:r>
            <a:endParaRPr lang="en-US" sz="2800" dirty="0">
              <a:solidFill>
                <a:srgbClr val="990000"/>
              </a:solidFill>
            </a:endParaRPr>
          </a:p>
        </p:txBody>
      </p:sp>
    </p:spTree>
  </p:cSld>
  <p:clrMapOvr>
    <a:masterClrMapping/>
  </p:clrMapOvr>
  <p:transition advTm="2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175" y="838200"/>
            <a:ext cx="8620125" cy="5526088"/>
          </a:xfrm>
        </p:spPr>
        <p:txBody>
          <a:bodyPr/>
          <a:lstStyle/>
          <a:p>
            <a:pPr marL="457200" lvl="1" indent="0">
              <a:buNone/>
            </a:pPr>
            <a:r>
              <a:rPr lang="en-US" sz="3200" b="1" dirty="0" smtClean="0">
                <a:solidFill>
                  <a:srgbClr val="990000"/>
                </a:solidFill>
              </a:rPr>
              <a:t>2013 MRE Society:</a:t>
            </a:r>
          </a:p>
          <a:p>
            <a:pPr lvl="1"/>
            <a:r>
              <a:rPr lang="en-US" sz="3200" b="1" dirty="0" smtClean="0">
                <a:solidFill>
                  <a:srgbClr val="990000"/>
                </a:solidFill>
              </a:rPr>
              <a:t>Gold </a:t>
            </a:r>
            <a:r>
              <a:rPr lang="en-US" sz="3200" b="1" dirty="0">
                <a:solidFill>
                  <a:srgbClr val="990000"/>
                </a:solidFill>
              </a:rPr>
              <a:t>member</a:t>
            </a:r>
            <a:r>
              <a:rPr lang="en-US" sz="3200" dirty="0">
                <a:solidFill>
                  <a:srgbClr val="990000"/>
                </a:solidFill>
              </a:rPr>
              <a:t>:  </a:t>
            </a:r>
            <a:endParaRPr lang="en-US" sz="3200" dirty="0" smtClean="0">
              <a:solidFill>
                <a:srgbClr val="990000"/>
              </a:solidFill>
            </a:endParaRPr>
          </a:p>
          <a:p>
            <a:pPr marL="457200" lvl="1" indent="0">
              <a:buNone/>
            </a:pPr>
            <a:r>
              <a:rPr lang="en-US" sz="3200" dirty="0">
                <a:solidFill>
                  <a:srgbClr val="990000"/>
                </a:solidFill>
              </a:rPr>
              <a:t>	</a:t>
            </a:r>
            <a:r>
              <a:rPr lang="en-US" sz="3200" dirty="0" smtClean="0">
                <a:solidFill>
                  <a:srgbClr val="990000"/>
                </a:solidFill>
              </a:rPr>
              <a:t>Members </a:t>
            </a:r>
            <a:r>
              <a:rPr lang="en-US" sz="3200" dirty="0">
                <a:solidFill>
                  <a:srgbClr val="990000"/>
                </a:solidFill>
              </a:rPr>
              <a:t>who have held </a:t>
            </a:r>
            <a:r>
              <a:rPr lang="en-US" sz="3200" dirty="0" smtClean="0">
                <a:solidFill>
                  <a:srgbClr val="990000"/>
                </a:solidFill>
              </a:rPr>
              <a:t>membership for 	4 straight terms</a:t>
            </a:r>
          </a:p>
          <a:p>
            <a:pPr marL="457200" lvl="1" indent="0">
              <a:buNone/>
            </a:pPr>
            <a:endParaRPr lang="en-US" sz="3200" dirty="0" smtClean="0">
              <a:solidFill>
                <a:srgbClr val="990000"/>
              </a:solidFill>
            </a:endParaRPr>
          </a:p>
          <a:p>
            <a:pPr lvl="1"/>
            <a:r>
              <a:rPr lang="en-US" sz="3200" b="1" dirty="0" smtClean="0">
                <a:solidFill>
                  <a:srgbClr val="990000"/>
                </a:solidFill>
              </a:rPr>
              <a:t>Alumni </a:t>
            </a:r>
            <a:r>
              <a:rPr lang="en-US" sz="3200" b="1" dirty="0">
                <a:solidFill>
                  <a:srgbClr val="990000"/>
                </a:solidFill>
              </a:rPr>
              <a:t>member</a:t>
            </a:r>
            <a:r>
              <a:rPr lang="en-US" sz="3200" dirty="0">
                <a:solidFill>
                  <a:srgbClr val="990000"/>
                </a:solidFill>
              </a:rPr>
              <a:t>:  </a:t>
            </a:r>
            <a:endParaRPr lang="en-US" sz="3200" dirty="0" smtClean="0">
              <a:solidFill>
                <a:srgbClr val="990000"/>
              </a:solidFill>
            </a:endParaRPr>
          </a:p>
          <a:p>
            <a:pPr marL="914400" lvl="2" indent="0">
              <a:buNone/>
            </a:pPr>
            <a:r>
              <a:rPr lang="en-US" sz="3200" dirty="0" smtClean="0">
                <a:solidFill>
                  <a:srgbClr val="990000"/>
                </a:solidFill>
              </a:rPr>
              <a:t>Renewing MRE’s</a:t>
            </a:r>
          </a:p>
          <a:p>
            <a:pPr marL="457200" lvl="1" indent="0">
              <a:buNone/>
            </a:pPr>
            <a:endParaRPr lang="en-US" sz="3200" dirty="0">
              <a:solidFill>
                <a:srgbClr val="990000"/>
              </a:solidFill>
            </a:endParaRPr>
          </a:p>
          <a:p>
            <a:pPr lvl="1"/>
            <a:r>
              <a:rPr lang="en-US" sz="3200" b="1" dirty="0" smtClean="0">
                <a:solidFill>
                  <a:srgbClr val="990000"/>
                </a:solidFill>
              </a:rPr>
              <a:t>First time member</a:t>
            </a:r>
            <a:endParaRPr lang="en-US" sz="3200" dirty="0">
              <a:solidFill>
                <a:srgbClr val="990000"/>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0" y="2819400"/>
            <a:ext cx="2286000" cy="2638425"/>
          </a:xfrm>
          <a:prstGeom prst="rect">
            <a:avLst/>
          </a:prstGeom>
        </p:spPr>
      </p:pic>
    </p:spTree>
    <p:extLst>
      <p:ext uri="{BB962C8B-B14F-4D97-AF65-F5344CB8AC3E}">
        <p14:creationId xmlns="" xmlns:p14="http://schemas.microsoft.com/office/powerpoint/2010/main" val="752442199"/>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3" cstate="print"/>
          <a:srcRect/>
          <a:stretch>
            <a:fillRect/>
          </a:stretch>
        </p:blipFill>
        <p:spPr bwMode="auto">
          <a:xfrm>
            <a:off x="838200" y="1066800"/>
            <a:ext cx="7467600" cy="3048000"/>
          </a:xfrm>
          <a:prstGeom prst="rect">
            <a:avLst/>
          </a:prstGeom>
          <a:noFill/>
          <a:ln w="9525">
            <a:noFill/>
            <a:miter lim="800000"/>
            <a:headEnd/>
            <a:tailEnd/>
          </a:ln>
        </p:spPr>
      </p:pic>
      <p:sp>
        <p:nvSpPr>
          <p:cNvPr id="9" name="TextBox 8"/>
          <p:cNvSpPr txBox="1"/>
          <p:nvPr/>
        </p:nvSpPr>
        <p:spPr>
          <a:xfrm>
            <a:off x="1066800" y="4876800"/>
            <a:ext cx="7162800" cy="584775"/>
          </a:xfrm>
          <a:prstGeom prst="rect">
            <a:avLst/>
          </a:prstGeom>
          <a:noFill/>
        </p:spPr>
        <p:txBody>
          <a:bodyPr wrap="square" rtlCol="0">
            <a:spAutoFit/>
          </a:bodyPr>
          <a:lstStyle/>
          <a:p>
            <a:pPr algn="ctr"/>
            <a:r>
              <a:rPr lang="en-US" sz="3200" dirty="0">
                <a:solidFill>
                  <a:srgbClr val="990000"/>
                </a:solidFill>
              </a:rPr>
              <a:t>http://www.aaronline.com/startsmart/</a:t>
            </a:r>
          </a:p>
        </p:txBody>
      </p:sp>
    </p:spTree>
    <p:extLst>
      <p:ext uri="{BB962C8B-B14F-4D97-AF65-F5344CB8AC3E}">
        <p14:creationId xmlns="" xmlns:p14="http://schemas.microsoft.com/office/powerpoint/2010/main" val="7209971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137" y="798512"/>
            <a:ext cx="8620125" cy="4764088"/>
          </a:xfrm>
        </p:spPr>
        <p:txBody>
          <a:bodyPr/>
          <a:lstStyle/>
          <a:p>
            <a:pPr marL="0" indent="0">
              <a:buNone/>
            </a:pPr>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685800"/>
            <a:ext cx="8618538" cy="51753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84851510"/>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Live Remote Delivery</a:t>
            </a:r>
          </a:p>
        </p:txBody>
      </p:sp>
      <p:sp>
        <p:nvSpPr>
          <p:cNvPr id="3" name="Content Placeholder 2"/>
          <p:cNvSpPr>
            <a:spLocks noGrp="1"/>
          </p:cNvSpPr>
          <p:nvPr>
            <p:ph idx="1"/>
          </p:nvPr>
        </p:nvSpPr>
        <p:spPr>
          <a:xfrm>
            <a:off x="0" y="1600200"/>
            <a:ext cx="9143999" cy="4764088"/>
          </a:xfrm>
        </p:spPr>
        <p:txBody>
          <a:bodyPr/>
          <a:lstStyle/>
          <a:p>
            <a:pPr marL="0" indent="0">
              <a:buNone/>
            </a:pPr>
            <a:r>
              <a:rPr lang="en-US" b="1" dirty="0" smtClean="0">
                <a:solidFill>
                  <a:srgbClr val="990000"/>
                </a:solidFill>
              </a:rPr>
              <a:t>AAR Classroom to:</a:t>
            </a:r>
          </a:p>
          <a:p>
            <a:pPr marL="0" indent="0">
              <a:buNone/>
            </a:pPr>
            <a:r>
              <a:rPr lang="en-US" b="1" dirty="0">
                <a:solidFill>
                  <a:srgbClr val="990000"/>
                </a:solidFill>
              </a:rPr>
              <a:t>	</a:t>
            </a:r>
            <a:r>
              <a:rPr lang="en-US" b="1" dirty="0" smtClean="0">
                <a:solidFill>
                  <a:srgbClr val="990000"/>
                </a:solidFill>
              </a:rPr>
              <a:t> Local Association Classroom</a:t>
            </a:r>
            <a:endParaRPr lang="en-US" b="1" dirty="0">
              <a:solidFill>
                <a:srgbClr val="990000"/>
              </a:solidFill>
            </a:endParaRPr>
          </a:p>
        </p:txBody>
      </p:sp>
      <p:pic>
        <p:nvPicPr>
          <p:cNvPr id="4" name="Picture 2" descr="C:\Users\Barb\AppData\Local\Microsoft\Windows\Temporary Internet Files\Content.IE5\6BA44A6C\MP90043877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3581400"/>
            <a:ext cx="2743200"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C:\Users\Barb\AppData\Local\Microsoft\Windows\Temporary Internet Files\Content.IE5\6BA44A6C\MP90043877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3695700"/>
            <a:ext cx="2743200"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Barb\AppData\Local\Microsoft\Windows\Temporary Internet Files\Content.IE5\SFDY92U6\MP900438755[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0400" y="4552321"/>
            <a:ext cx="2819400" cy="17722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88272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771" y="-36739"/>
            <a:ext cx="7772400" cy="1470025"/>
          </a:xfrm>
        </p:spPr>
        <p:txBody>
          <a:bodyPr/>
          <a:lstStyle/>
          <a:p>
            <a:pPr algn="ctr"/>
            <a:r>
              <a:rPr lang="en-US" b="1" dirty="0" smtClean="0">
                <a:solidFill>
                  <a:schemeClr val="accent1">
                    <a:lumMod val="50000"/>
                  </a:schemeClr>
                </a:solidFill>
              </a:rPr>
              <a:t>Live Remote Delivery</a:t>
            </a:r>
            <a:endParaRPr lang="en-US" b="1" dirty="0">
              <a:solidFill>
                <a:schemeClr val="accent1">
                  <a:lumMod val="50000"/>
                </a:schemeClr>
              </a:solidFill>
            </a:endParaRPr>
          </a:p>
        </p:txBody>
      </p:sp>
      <p:sp>
        <p:nvSpPr>
          <p:cNvPr id="3" name="Content Placeholder 2"/>
          <p:cNvSpPr>
            <a:spLocks noGrp="1"/>
          </p:cNvSpPr>
          <p:nvPr>
            <p:ph type="subTitle" idx="1"/>
          </p:nvPr>
        </p:nvSpPr>
        <p:spPr>
          <a:xfrm>
            <a:off x="152400" y="1219200"/>
            <a:ext cx="8839200" cy="990600"/>
          </a:xfrm>
        </p:spPr>
        <p:txBody>
          <a:bodyPr/>
          <a:lstStyle/>
          <a:p>
            <a:r>
              <a:rPr lang="en-US" b="1" dirty="0" smtClean="0"/>
              <a:t>Local Association Classroom Criteria:</a:t>
            </a:r>
            <a:endParaRPr lang="en-US" b="1" dirty="0"/>
          </a:p>
        </p:txBody>
      </p:sp>
      <p:graphicFrame>
        <p:nvGraphicFramePr>
          <p:cNvPr id="5" name="Table 4"/>
          <p:cNvGraphicFramePr>
            <a:graphicFrameLocks noGrp="1"/>
          </p:cNvGraphicFramePr>
          <p:nvPr>
            <p:extLst>
              <p:ext uri="{D42A27DB-BD31-4B8C-83A1-F6EECF244321}">
                <p14:modId xmlns="" xmlns:p14="http://schemas.microsoft.com/office/powerpoint/2010/main" val="306394667"/>
              </p:ext>
            </p:extLst>
          </p:nvPr>
        </p:nvGraphicFramePr>
        <p:xfrm>
          <a:off x="381000" y="1981204"/>
          <a:ext cx="8353425" cy="2927981"/>
        </p:xfrm>
        <a:graphic>
          <a:graphicData uri="http://schemas.openxmlformats.org/drawingml/2006/table">
            <a:tbl>
              <a:tblPr firstRow="1" firstCol="1" bandRow="1">
                <a:tableStyleId>{5C22544A-7EE6-4342-B048-85BDC9FD1C3A}</a:tableStyleId>
              </a:tblPr>
              <a:tblGrid>
                <a:gridCol w="647700"/>
                <a:gridCol w="647700"/>
                <a:gridCol w="7058025"/>
              </a:tblGrid>
              <a:tr h="244581">
                <a:tc>
                  <a:txBody>
                    <a:bodyPr/>
                    <a:lstStyle/>
                    <a:p>
                      <a:pPr marL="0" marR="0" algn="ctr">
                        <a:spcBef>
                          <a:spcPts val="0"/>
                        </a:spcBef>
                        <a:spcAft>
                          <a:spcPts val="0"/>
                        </a:spcAft>
                      </a:pPr>
                      <a:r>
                        <a:rPr lang="en-US" sz="1100" dirty="0">
                          <a:effectLst/>
                        </a:rPr>
                        <a:t>Yes</a:t>
                      </a:r>
                      <a:endParaRPr lang="en-US" sz="1100" dirty="0">
                        <a:effectLst/>
                        <a:latin typeface="Calibri"/>
                        <a:ea typeface="Calibri"/>
                      </a:endParaRPr>
                    </a:p>
                  </a:txBody>
                  <a:tcPr marL="68580" marR="68580" marT="0" marB="0" anchor="b"/>
                </a:tc>
                <a:tc>
                  <a:txBody>
                    <a:bodyPr/>
                    <a:lstStyle/>
                    <a:p>
                      <a:pPr marL="0" marR="0" algn="ctr">
                        <a:spcBef>
                          <a:spcPts val="0"/>
                        </a:spcBef>
                        <a:spcAft>
                          <a:spcPts val="0"/>
                        </a:spcAft>
                      </a:pPr>
                      <a:r>
                        <a:rPr lang="en-US" sz="1100" dirty="0">
                          <a:effectLst/>
                        </a:rPr>
                        <a:t>No</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Minimum Requirements</a:t>
                      </a:r>
                      <a:endParaRPr lang="en-US" sz="1100" dirty="0">
                        <a:effectLst/>
                        <a:latin typeface="Calibri"/>
                        <a:ea typeface="Calibri"/>
                      </a:endParaRPr>
                    </a:p>
                  </a:txBody>
                  <a:tcPr marL="68580" marR="68580" marT="0" marB="0" anchor="b"/>
                </a:tc>
              </a:tr>
              <a:tr h="23293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Laptop or desktop* in the classroom</a:t>
                      </a:r>
                      <a:endParaRPr lang="en-US" sz="1100" dirty="0">
                        <a:effectLst/>
                        <a:latin typeface="Calibri"/>
                        <a:ea typeface="Calibri"/>
                      </a:endParaRPr>
                    </a:p>
                  </a:txBody>
                  <a:tcPr marL="68580" marR="68580" marT="0" marB="0" anchor="b"/>
                </a:tc>
              </a:tr>
              <a:tr h="23293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Webcam - 640x480, HD preferred but not required</a:t>
                      </a:r>
                      <a:endParaRPr lang="en-US" sz="1100" dirty="0">
                        <a:effectLst/>
                        <a:latin typeface="Calibri"/>
                        <a:ea typeface="Calibri"/>
                      </a:endParaRPr>
                    </a:p>
                  </a:txBody>
                  <a:tcPr marL="68580" marR="68580" marT="0" marB="0" anchor="b"/>
                </a:tc>
              </a:tr>
              <a:tr h="23293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Microphone built into your webcam  </a:t>
                      </a:r>
                      <a:r>
                        <a:rPr lang="en-US" sz="1100" u="sng" dirty="0">
                          <a:effectLst/>
                        </a:rPr>
                        <a:t>or</a:t>
                      </a:r>
                      <a:r>
                        <a:rPr lang="en-US" sz="1100" dirty="0">
                          <a:effectLst/>
                        </a:rPr>
                        <a:t>  phone conferencing capabilities  </a:t>
                      </a:r>
                      <a:r>
                        <a:rPr lang="en-US" sz="1000" dirty="0">
                          <a:effectLst/>
                        </a:rPr>
                        <a:t>(please specify which one you have)</a:t>
                      </a:r>
                      <a:endParaRPr lang="en-US" sz="1100" dirty="0">
                        <a:effectLst/>
                        <a:latin typeface="Calibri"/>
                        <a:ea typeface="Calibri"/>
                      </a:endParaRPr>
                    </a:p>
                  </a:txBody>
                  <a:tcPr marL="68580" marR="68580" marT="0" marB="0" anchor="b"/>
                </a:tc>
              </a:tr>
              <a:tr h="23293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Projector to be hooked up to a laptop  </a:t>
                      </a:r>
                      <a:endParaRPr lang="en-US" sz="1100" dirty="0">
                        <a:effectLst/>
                        <a:latin typeface="Calibri"/>
                        <a:ea typeface="Calibri"/>
                      </a:endParaRPr>
                    </a:p>
                  </a:txBody>
                  <a:tcPr marL="68580" marR="68580" marT="0" marB="0" anchor="b"/>
                </a:tc>
              </a:tr>
              <a:tr h="409964">
                <a:tc>
                  <a:txBody>
                    <a:bodyPr/>
                    <a:lstStyle/>
                    <a:p>
                      <a:endParaRPr lang="en-US" sz="1000" dirty="0">
                        <a:effectLst/>
                        <a:latin typeface="Times New Roman"/>
                      </a:endParaRPr>
                    </a:p>
                  </a:txBody>
                  <a:tcPr marL="68580" marR="68580" marT="0" marB="0" anchor="b"/>
                </a:tc>
                <a:tc>
                  <a:txBody>
                    <a:bodyPr/>
                    <a:lstStyle/>
                    <a:p>
                      <a:endParaRPr lang="en-US" sz="1000" dirty="0">
                        <a:effectLst/>
                        <a:latin typeface="Times New Roman"/>
                      </a:endParaRPr>
                    </a:p>
                  </a:txBody>
                  <a:tcPr marL="68580" marR="68580" marT="0" marB="0" anchor="b"/>
                </a:tc>
                <a:tc>
                  <a:txBody>
                    <a:bodyPr/>
                    <a:lstStyle/>
                    <a:p>
                      <a:pPr marL="0" marR="0">
                        <a:spcBef>
                          <a:spcPts val="0"/>
                        </a:spcBef>
                        <a:spcAft>
                          <a:spcPts val="0"/>
                        </a:spcAft>
                      </a:pPr>
                      <a:r>
                        <a:rPr lang="en-US" sz="1100" dirty="0">
                          <a:effectLst/>
                        </a:rPr>
                        <a:t>Speakers hooked into the laptop or classroom audio system that can be hooked into your classroom laptop (please specify which one you have)</a:t>
                      </a:r>
                      <a:endParaRPr lang="en-US" sz="1100" dirty="0">
                        <a:effectLst/>
                        <a:latin typeface="Calibri"/>
                        <a:ea typeface="Calibri"/>
                      </a:endParaRPr>
                    </a:p>
                  </a:txBody>
                  <a:tcPr marL="68580" marR="68580" marT="0" marB="0" anchor="b"/>
                </a:tc>
              </a:tr>
              <a:tr h="232934">
                <a:tc>
                  <a:txBody>
                    <a:bodyPr/>
                    <a:lstStyle/>
                    <a:p>
                      <a:endParaRPr lang="en-US" sz="1000" dirty="0">
                        <a:effectLst/>
                        <a:latin typeface="Times New Roman"/>
                      </a:endParaRPr>
                    </a:p>
                  </a:txBody>
                  <a:tcPr marL="68580" marR="68580" marT="0" marB="0" anchor="b"/>
                </a:tc>
                <a:tc>
                  <a:txBody>
                    <a:bodyPr/>
                    <a:lstStyle/>
                    <a:p>
                      <a:endParaRPr lang="en-US" sz="1000" dirty="0">
                        <a:effectLst/>
                        <a:latin typeface="Times New Roman"/>
                      </a:endParaRPr>
                    </a:p>
                  </a:txBody>
                  <a:tcPr marL="68580" marR="68580" marT="0" marB="0" anchor="b"/>
                </a:tc>
                <a:tc>
                  <a:txBody>
                    <a:bodyPr/>
                    <a:lstStyle/>
                    <a:p>
                      <a:pPr marL="0" marR="0">
                        <a:spcBef>
                          <a:spcPts val="0"/>
                        </a:spcBef>
                        <a:spcAft>
                          <a:spcPts val="0"/>
                        </a:spcAft>
                      </a:pPr>
                      <a:r>
                        <a:rPr lang="en-US" sz="1100" dirty="0">
                          <a:effectLst/>
                        </a:rPr>
                        <a:t>Screen in the classroom</a:t>
                      </a:r>
                      <a:endParaRPr lang="en-US" sz="1100" dirty="0">
                        <a:effectLst/>
                        <a:latin typeface="Calibri"/>
                        <a:ea typeface="Calibri"/>
                      </a:endParaRPr>
                    </a:p>
                  </a:txBody>
                  <a:tcPr marL="68580" marR="68580" marT="0" marB="0" anchor="b"/>
                </a:tc>
              </a:tr>
              <a:tr h="23293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*Windows 2000, XP or Windows Vista</a:t>
                      </a:r>
                      <a:endParaRPr lang="en-US" sz="1100" dirty="0">
                        <a:effectLst/>
                        <a:latin typeface="Calibri"/>
                        <a:ea typeface="Calibri"/>
                      </a:endParaRPr>
                    </a:p>
                  </a:txBody>
                  <a:tcPr marL="68580" marR="68580" marT="0" marB="0" anchor="b"/>
                </a:tc>
              </a:tr>
              <a:tr h="23293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*Pentium 4 or newer</a:t>
                      </a:r>
                      <a:endParaRPr lang="en-US" sz="1100" dirty="0">
                        <a:effectLst/>
                        <a:latin typeface="Calibri"/>
                        <a:ea typeface="Calibri"/>
                      </a:endParaRPr>
                    </a:p>
                  </a:txBody>
                  <a:tcPr marL="68580" marR="68580" marT="0" marB="0" anchor="b"/>
                </a:tc>
              </a:tr>
              <a:tr h="23293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*512 MB RAM available</a:t>
                      </a:r>
                      <a:endParaRPr lang="en-US" sz="1100" dirty="0">
                        <a:effectLst/>
                        <a:latin typeface="Calibri"/>
                        <a:ea typeface="Calibri"/>
                      </a:endParaRPr>
                    </a:p>
                  </a:txBody>
                  <a:tcPr marL="68580" marR="68580" marT="0" marB="0" anchor="b"/>
                </a:tc>
              </a:tr>
              <a:tr h="409964">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spcBef>
                          <a:spcPts val="0"/>
                        </a:spcBef>
                        <a:spcAft>
                          <a:spcPts val="0"/>
                        </a:spcAft>
                      </a:pPr>
                      <a:r>
                        <a:rPr lang="en-US" sz="1100" dirty="0">
                          <a:effectLst/>
                        </a:rPr>
                        <a:t>Broadband Internet connection (DSL, Cable Modem, T1, etc.)  This connection must be hard wired, not wireless.</a:t>
                      </a:r>
                      <a:endParaRPr lang="en-US" sz="1100" dirty="0">
                        <a:effectLst/>
                        <a:latin typeface="Calibri"/>
                        <a:ea typeface="Calibri"/>
                      </a:endParaRPr>
                    </a:p>
                  </a:txBody>
                  <a:tcPr marL="68580" marR="68580" marT="0" marB="0" anchor="b"/>
                </a:tc>
              </a:tr>
            </a:tbl>
          </a:graphicData>
        </a:graphic>
      </p:graphicFrame>
    </p:spTree>
    <p:extLst>
      <p:ext uri="{BB962C8B-B14F-4D97-AF65-F5344CB8AC3E}">
        <p14:creationId xmlns="" xmlns:p14="http://schemas.microsoft.com/office/powerpoint/2010/main" val="119549440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04800"/>
            <a:ext cx="8763000" cy="914400"/>
          </a:xfrm>
        </p:spPr>
        <p:txBody>
          <a:bodyPr/>
          <a:lstStyle/>
          <a:p>
            <a:pPr eaLnBrk="1" hangingPunct="1"/>
            <a:r>
              <a:rPr lang="en-US" dirty="0" smtClean="0"/>
              <a:t>Education &amp; Training</a:t>
            </a:r>
          </a:p>
        </p:txBody>
      </p:sp>
      <p:sp>
        <p:nvSpPr>
          <p:cNvPr id="38915" name="Rectangle 3"/>
          <p:cNvSpPr>
            <a:spLocks noGrp="1" noChangeArrowheads="1"/>
          </p:cNvSpPr>
          <p:nvPr>
            <p:ph type="body" idx="1"/>
          </p:nvPr>
        </p:nvSpPr>
        <p:spPr>
          <a:xfrm>
            <a:off x="304800" y="1524000"/>
            <a:ext cx="7848600" cy="4764088"/>
          </a:xfrm>
        </p:spPr>
        <p:txBody>
          <a:bodyPr/>
          <a:lstStyle/>
          <a:p>
            <a:pPr eaLnBrk="1" hangingPunct="1">
              <a:lnSpc>
                <a:spcPct val="90000"/>
              </a:lnSpc>
            </a:pPr>
            <a:r>
              <a:rPr lang="en-US" dirty="0" smtClean="0">
                <a:solidFill>
                  <a:srgbClr val="990000"/>
                </a:solidFill>
              </a:rPr>
              <a:t>GRI</a:t>
            </a:r>
          </a:p>
          <a:p>
            <a:pPr eaLnBrk="1" hangingPunct="1">
              <a:lnSpc>
                <a:spcPct val="90000"/>
              </a:lnSpc>
            </a:pPr>
            <a:r>
              <a:rPr lang="en-US" dirty="0" err="1" smtClean="0">
                <a:solidFill>
                  <a:srgbClr val="990000"/>
                </a:solidFill>
              </a:rPr>
              <a:t>rCRMS</a:t>
            </a:r>
            <a:endParaRPr lang="en-US" dirty="0" smtClean="0">
              <a:solidFill>
                <a:srgbClr val="990000"/>
              </a:solidFill>
            </a:endParaRPr>
          </a:p>
          <a:p>
            <a:pPr eaLnBrk="1" hangingPunct="1">
              <a:lnSpc>
                <a:spcPct val="90000"/>
              </a:lnSpc>
            </a:pPr>
            <a:r>
              <a:rPr lang="en-US" dirty="0" smtClean="0">
                <a:solidFill>
                  <a:srgbClr val="990000"/>
                </a:solidFill>
              </a:rPr>
              <a:t>Broker Education Programs</a:t>
            </a:r>
          </a:p>
          <a:p>
            <a:pPr eaLnBrk="1" hangingPunct="1">
              <a:lnSpc>
                <a:spcPct val="90000"/>
              </a:lnSpc>
            </a:pPr>
            <a:r>
              <a:rPr lang="en-US" dirty="0" smtClean="0">
                <a:solidFill>
                  <a:srgbClr val="990000"/>
                </a:solidFill>
              </a:rPr>
              <a:t>SRS</a:t>
            </a:r>
          </a:p>
          <a:p>
            <a:pPr eaLnBrk="1" hangingPunct="1">
              <a:lnSpc>
                <a:spcPct val="90000"/>
              </a:lnSpc>
            </a:pPr>
            <a:r>
              <a:rPr lang="en-US" dirty="0" smtClean="0">
                <a:solidFill>
                  <a:srgbClr val="990000"/>
                </a:solidFill>
              </a:rPr>
              <a:t>Education Outreach programs (NAR designations/certifications</a:t>
            </a:r>
          </a:p>
          <a:p>
            <a:pPr eaLnBrk="1" hangingPunct="1">
              <a:lnSpc>
                <a:spcPct val="90000"/>
              </a:lnSpc>
            </a:pPr>
            <a:r>
              <a:rPr lang="en-US" dirty="0" smtClean="0">
                <a:solidFill>
                  <a:srgbClr val="990000"/>
                </a:solidFill>
              </a:rPr>
              <a:t>Legal Hotline </a:t>
            </a:r>
            <a:r>
              <a:rPr lang="en-US" dirty="0" err="1" smtClean="0">
                <a:solidFill>
                  <a:srgbClr val="990000"/>
                </a:solidFill>
              </a:rPr>
              <a:t>HotTip</a:t>
            </a:r>
            <a:r>
              <a:rPr lang="en-US" dirty="0" smtClean="0">
                <a:solidFill>
                  <a:srgbClr val="990000"/>
                </a:solidFill>
              </a:rPr>
              <a:t> Webinars</a:t>
            </a:r>
          </a:p>
          <a:p>
            <a:pPr eaLnBrk="1" hangingPunct="1">
              <a:lnSpc>
                <a:spcPct val="90000"/>
              </a:lnSpc>
            </a:pPr>
            <a:endParaRPr lang="en-US" dirty="0" smtClean="0"/>
          </a:p>
        </p:txBody>
      </p:sp>
    </p:spTree>
  </p:cSld>
  <p:clrMapOvr>
    <a:masterClrMapping/>
  </p:clrMapOvr>
  <p:transition advTm="2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3400"/>
            <a:ext cx="8229600" cy="1143000"/>
          </a:xfrm>
        </p:spPr>
        <p:txBody>
          <a:bodyPr/>
          <a:lstStyle/>
          <a:p>
            <a:r>
              <a:rPr lang="en-US" sz="4000" dirty="0" smtClean="0"/>
              <a:t>Partner and Assist Local Associations</a:t>
            </a:r>
          </a:p>
        </p:txBody>
      </p:sp>
      <p:sp>
        <p:nvSpPr>
          <p:cNvPr id="37891" name="Rectangle 3"/>
          <p:cNvSpPr>
            <a:spLocks noGrp="1" noChangeArrowheads="1"/>
          </p:cNvSpPr>
          <p:nvPr>
            <p:ph type="body" idx="1"/>
          </p:nvPr>
        </p:nvSpPr>
        <p:spPr>
          <a:xfrm>
            <a:off x="257175" y="1905000"/>
            <a:ext cx="8620125" cy="4459288"/>
          </a:xfrm>
        </p:spPr>
        <p:txBody>
          <a:bodyPr/>
          <a:lstStyle/>
          <a:p>
            <a:pPr lvl="0"/>
            <a:r>
              <a:rPr lang="en-US" sz="2800" dirty="0" smtClean="0">
                <a:solidFill>
                  <a:srgbClr val="990000"/>
                </a:solidFill>
              </a:rPr>
              <a:t>Education Outreach </a:t>
            </a:r>
          </a:p>
          <a:p>
            <a:pPr lvl="0"/>
            <a:r>
              <a:rPr lang="en-US" sz="2800" dirty="0" smtClean="0">
                <a:solidFill>
                  <a:srgbClr val="990000"/>
                </a:solidFill>
              </a:rPr>
              <a:t>IDWs</a:t>
            </a:r>
          </a:p>
          <a:p>
            <a:pPr lvl="0"/>
            <a:r>
              <a:rPr lang="en-US" sz="2800" dirty="0" smtClean="0">
                <a:solidFill>
                  <a:srgbClr val="990000"/>
                </a:solidFill>
              </a:rPr>
              <a:t>Encourage adoption of instructor standards – choose instructors carefully!</a:t>
            </a:r>
          </a:p>
          <a:p>
            <a:pPr lvl="0"/>
            <a:r>
              <a:rPr lang="en-US" sz="2800" dirty="0" smtClean="0">
                <a:solidFill>
                  <a:srgbClr val="990000"/>
                </a:solidFill>
              </a:rPr>
              <a:t>AZR link on local association website</a:t>
            </a:r>
          </a:p>
          <a:p>
            <a:pPr lvl="0"/>
            <a:r>
              <a:rPr lang="en-US" sz="2800" dirty="0" smtClean="0">
                <a:solidFill>
                  <a:srgbClr val="990000"/>
                </a:solidFill>
              </a:rPr>
              <a:t>More Arizona instructors certified to teach NAR courses</a:t>
            </a:r>
          </a:p>
          <a:p>
            <a:pPr lvl="0"/>
            <a:r>
              <a:rPr lang="en-US" sz="2800" dirty="0" smtClean="0">
                <a:solidFill>
                  <a:srgbClr val="990000"/>
                </a:solidFill>
              </a:rPr>
              <a:t>Forum for </a:t>
            </a:r>
            <a:r>
              <a:rPr lang="en-US" sz="2800" dirty="0" err="1" smtClean="0">
                <a:solidFill>
                  <a:srgbClr val="990000"/>
                </a:solidFill>
              </a:rPr>
              <a:t>ed</a:t>
            </a:r>
            <a:r>
              <a:rPr lang="en-US" sz="2800" dirty="0" smtClean="0">
                <a:solidFill>
                  <a:srgbClr val="990000"/>
                </a:solidFill>
              </a:rPr>
              <a:t> directors and ADRE or special training</a:t>
            </a:r>
          </a:p>
          <a:p>
            <a:pPr lvl="0"/>
            <a:endParaRPr lang="en-US" sz="3600" dirty="0" smtClean="0"/>
          </a:p>
        </p:txBody>
      </p:sp>
    </p:spTree>
  </p:cSld>
  <p:clrMapOvr>
    <a:masterClrMapping/>
  </p:clrMapOvr>
  <p:transition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1038" y="295275"/>
            <a:ext cx="8229600" cy="1143000"/>
          </a:xfrm>
        </p:spPr>
        <p:txBody>
          <a:bodyPr/>
          <a:lstStyle/>
          <a:p>
            <a:r>
              <a:rPr lang="en-US" sz="3600" b="1" dirty="0" smtClean="0">
                <a:solidFill>
                  <a:schemeClr val="accent1">
                    <a:lumMod val="50000"/>
                  </a:schemeClr>
                </a:solidFill>
              </a:rPr>
              <a:t>Management and control of AAR is vested in the Board of Directors</a:t>
            </a:r>
            <a:r>
              <a:rPr lang="en-US" b="1" dirty="0" smtClean="0">
                <a:solidFill>
                  <a:srgbClr val="8B4335"/>
                </a:solidFill>
              </a:rPr>
              <a:t/>
            </a:r>
            <a:br>
              <a:rPr lang="en-US" b="1" dirty="0" smtClean="0">
                <a:solidFill>
                  <a:srgbClr val="8B4335"/>
                </a:solidFill>
              </a:rPr>
            </a:br>
            <a:endParaRPr lang="en-US" b="1" dirty="0" smtClean="0"/>
          </a:p>
        </p:txBody>
      </p:sp>
      <p:sp>
        <p:nvSpPr>
          <p:cNvPr id="7171" name="Content Placeholder 2"/>
          <p:cNvSpPr>
            <a:spLocks noGrp="1"/>
          </p:cNvSpPr>
          <p:nvPr>
            <p:ph sz="half" idx="1"/>
          </p:nvPr>
        </p:nvSpPr>
        <p:spPr>
          <a:xfrm>
            <a:off x="257175" y="1600200"/>
            <a:ext cx="4162425" cy="4764088"/>
          </a:xfrm>
        </p:spPr>
        <p:txBody>
          <a:bodyPr/>
          <a:lstStyle/>
          <a:p>
            <a:endParaRPr lang="en-US" sz="2000" b="1" dirty="0" smtClean="0">
              <a:solidFill>
                <a:srgbClr val="8B4335"/>
              </a:solidFill>
            </a:endParaRPr>
          </a:p>
          <a:p>
            <a:endParaRPr lang="en-US" sz="2000" b="1" dirty="0" smtClean="0">
              <a:solidFill>
                <a:srgbClr val="8B4335"/>
              </a:solidFill>
            </a:endParaRPr>
          </a:p>
          <a:p>
            <a:endParaRPr lang="en-US" sz="2000" b="1" dirty="0" smtClean="0">
              <a:solidFill>
                <a:srgbClr val="8B4335"/>
              </a:solidFill>
            </a:endParaRPr>
          </a:p>
          <a:p>
            <a:endParaRPr lang="en-US" sz="2000" dirty="0" smtClean="0"/>
          </a:p>
        </p:txBody>
      </p:sp>
      <p:pic>
        <p:nvPicPr>
          <p:cNvPr id="35845" name="Picture 5"/>
          <p:cNvPicPr>
            <a:picLocks noGrp="1" noChangeAspect="1" noChangeArrowheads="1"/>
          </p:cNvPicPr>
          <p:nvPr>
            <p:ph sz="half" idx="2"/>
          </p:nvPr>
        </p:nvPicPr>
        <p:blipFill>
          <a:blip r:embed="rId2" cstate="print"/>
          <a:srcRect/>
          <a:stretch>
            <a:fillRect/>
          </a:stretch>
        </p:blipFill>
        <p:spPr>
          <a:xfrm>
            <a:off x="4826604" y="1676400"/>
            <a:ext cx="4317395" cy="4495800"/>
          </a:xfrm>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152400" y="1828800"/>
            <a:ext cx="4551164" cy="4191000"/>
          </a:xfrm>
          <a:prstGeom prst="rect">
            <a:avLst/>
          </a:prstGeom>
          <a:ln>
            <a:noFill/>
          </a:ln>
          <a:effectLst>
            <a:softEdge rad="112500"/>
          </a:effectLst>
        </p:spPr>
      </p:pic>
    </p:spTree>
  </p:cSld>
  <p:clrMapOvr>
    <a:masterClrMapping/>
  </p:clrMapOvr>
  <p:transition>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04800"/>
            <a:ext cx="8763000" cy="914400"/>
          </a:xfrm>
        </p:spPr>
        <p:txBody>
          <a:bodyPr/>
          <a:lstStyle/>
          <a:p>
            <a:pPr eaLnBrk="1" hangingPunct="1"/>
            <a:r>
              <a:rPr lang="en-US" dirty="0" smtClean="0"/>
              <a:t>Conferences</a:t>
            </a:r>
          </a:p>
        </p:txBody>
      </p:sp>
      <p:sp>
        <p:nvSpPr>
          <p:cNvPr id="38915" name="Rectangle 3"/>
          <p:cNvSpPr>
            <a:spLocks noGrp="1" noChangeArrowheads="1"/>
          </p:cNvSpPr>
          <p:nvPr>
            <p:ph type="body" idx="1"/>
          </p:nvPr>
        </p:nvSpPr>
        <p:spPr>
          <a:xfrm>
            <a:off x="304800" y="1066800"/>
            <a:ext cx="8534400" cy="5221288"/>
          </a:xfrm>
        </p:spPr>
        <p:txBody>
          <a:bodyPr/>
          <a:lstStyle/>
          <a:p>
            <a:pPr eaLnBrk="1" hangingPunct="1">
              <a:lnSpc>
                <a:spcPct val="90000"/>
              </a:lnSpc>
            </a:pPr>
            <a:r>
              <a:rPr lang="en-US" dirty="0" smtClean="0">
                <a:solidFill>
                  <a:srgbClr val="990000"/>
                </a:solidFill>
              </a:rPr>
              <a:t>Partners Conference – Sept 11-Scottsdale</a:t>
            </a:r>
          </a:p>
          <a:p>
            <a:pPr eaLnBrk="1" hangingPunct="1">
              <a:lnSpc>
                <a:spcPct val="90000"/>
              </a:lnSpc>
            </a:pPr>
            <a:endParaRPr lang="en-US" dirty="0" smtClean="0">
              <a:solidFill>
                <a:srgbClr val="990000"/>
              </a:solidFill>
            </a:endParaRPr>
          </a:p>
          <a:p>
            <a:pPr eaLnBrk="1" hangingPunct="1">
              <a:lnSpc>
                <a:spcPct val="90000"/>
              </a:lnSpc>
            </a:pPr>
            <a:endParaRPr lang="en-US" dirty="0" smtClean="0">
              <a:solidFill>
                <a:srgbClr val="990000"/>
              </a:solidFill>
            </a:endParaRPr>
          </a:p>
          <a:p>
            <a:pPr eaLnBrk="1" hangingPunct="1">
              <a:lnSpc>
                <a:spcPct val="90000"/>
              </a:lnSpc>
            </a:pPr>
            <a:endParaRPr lang="en-US" dirty="0" smtClean="0">
              <a:solidFill>
                <a:srgbClr val="990000"/>
              </a:solidFill>
            </a:endParaRPr>
          </a:p>
          <a:p>
            <a:pPr eaLnBrk="1" hangingPunct="1">
              <a:lnSpc>
                <a:spcPct val="90000"/>
              </a:lnSpc>
            </a:pPr>
            <a:endParaRPr lang="en-US" dirty="0" smtClean="0">
              <a:solidFill>
                <a:srgbClr val="990000"/>
              </a:solidFill>
            </a:endParaRPr>
          </a:p>
          <a:p>
            <a:pPr eaLnBrk="1" hangingPunct="1">
              <a:lnSpc>
                <a:spcPct val="90000"/>
              </a:lnSpc>
            </a:pPr>
            <a:endParaRPr lang="en-US" dirty="0" smtClean="0">
              <a:solidFill>
                <a:srgbClr val="990000"/>
              </a:solidFill>
            </a:endParaRPr>
          </a:p>
          <a:p>
            <a:pPr eaLnBrk="1" hangingPunct="1">
              <a:lnSpc>
                <a:spcPct val="90000"/>
              </a:lnSpc>
            </a:pPr>
            <a:r>
              <a:rPr lang="en-US" dirty="0" smtClean="0">
                <a:solidFill>
                  <a:srgbClr val="990000"/>
                </a:solidFill>
              </a:rPr>
              <a:t>Leadership Conference – October 16-17, Talking Stick Resort, Scottsdale</a:t>
            </a:r>
          </a:p>
          <a:p>
            <a:pPr eaLnBrk="1" hangingPunct="1">
              <a:lnSpc>
                <a:spcPct val="90000"/>
              </a:lnSpc>
            </a:pPr>
            <a:r>
              <a:rPr lang="en-US" dirty="0" smtClean="0">
                <a:solidFill>
                  <a:srgbClr val="990000"/>
                </a:solidFill>
              </a:rPr>
              <a:t>Winter Conference – April 16-18, Prescott</a:t>
            </a:r>
          </a:p>
        </p:txBody>
      </p:sp>
      <p:pic>
        <p:nvPicPr>
          <p:cNvPr id="4" name="Picture 3" descr="IPC_LOGO_1.JPG"/>
          <p:cNvPicPr>
            <a:picLocks noChangeAspect="1"/>
          </p:cNvPicPr>
          <p:nvPr/>
        </p:nvPicPr>
        <p:blipFill>
          <a:blip r:embed="rId2" cstate="print"/>
          <a:stretch>
            <a:fillRect/>
          </a:stretch>
        </p:blipFill>
        <p:spPr>
          <a:xfrm>
            <a:off x="2667000" y="1600200"/>
            <a:ext cx="3276600" cy="2362200"/>
          </a:xfrm>
          <a:prstGeom prst="rect">
            <a:avLst/>
          </a:prstGeom>
        </p:spPr>
      </p:pic>
    </p:spTree>
  </p:cSld>
  <p:clrMapOvr>
    <a:masterClrMapping/>
  </p:clrMapOvr>
  <p:transition advTm="2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pplause-3.gif"/>
          <p:cNvPicPr>
            <a:picLocks noGrp="1" noChangeAspect="1"/>
          </p:cNvPicPr>
          <p:nvPr>
            <p:ph sz="half" idx="1"/>
          </p:nvPr>
        </p:nvPicPr>
        <p:blipFill>
          <a:blip r:embed="rId3" cstate="print"/>
          <a:stretch>
            <a:fillRect/>
          </a:stretch>
        </p:blipFill>
        <p:spPr>
          <a:xfrm>
            <a:off x="237522" y="1219200"/>
            <a:ext cx="4160186" cy="4267200"/>
          </a:xfrm>
        </p:spPr>
      </p:pic>
      <p:pic>
        <p:nvPicPr>
          <p:cNvPr id="10" name="Content Placeholder 4" descr="Applause-3.gif"/>
          <p:cNvPicPr>
            <a:picLocks noGrp="1" noChangeAspect="1"/>
          </p:cNvPicPr>
          <p:nvPr>
            <p:ph sz="half" idx="1"/>
          </p:nvPr>
        </p:nvPicPr>
        <p:blipFill>
          <a:blip r:embed="rId3" cstate="print"/>
          <a:stretch>
            <a:fillRect/>
          </a:stretch>
        </p:blipFill>
        <p:spPr>
          <a:xfrm>
            <a:off x="389922" y="1371600"/>
            <a:ext cx="4160186" cy="4267200"/>
          </a:xfrm>
        </p:spPr>
      </p:pic>
      <p:pic>
        <p:nvPicPr>
          <p:cNvPr id="11" name="Picture 10" descr="Tip-Jar-201x300.jpg"/>
          <p:cNvPicPr>
            <a:picLocks noChangeAspect="1"/>
          </p:cNvPicPr>
          <p:nvPr/>
        </p:nvPicPr>
        <p:blipFill>
          <a:blip r:embed="rId4" cstate="print"/>
          <a:stretch>
            <a:fillRect/>
          </a:stretch>
        </p:blipFill>
        <p:spPr>
          <a:xfrm>
            <a:off x="4876800" y="863220"/>
            <a:ext cx="3352800" cy="500417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8" descr="New AAR logo_2-color"/>
          <p:cNvPicPr>
            <a:picLocks noGrp="1" noChangeAspect="1" noChangeArrowheads="1"/>
          </p:cNvPicPr>
          <p:nvPr>
            <p:ph idx="4294967295"/>
          </p:nvPr>
        </p:nvPicPr>
        <p:blipFill>
          <a:blip r:embed="rId2" cstate="print"/>
          <a:srcRect/>
          <a:stretch>
            <a:fillRect/>
          </a:stretch>
        </p:blipFill>
        <p:spPr>
          <a:xfrm>
            <a:off x="0" y="0"/>
            <a:ext cx="9144000" cy="6858000"/>
          </a:xfrm>
          <a:effectLst>
            <a:softEdge rad="112500"/>
          </a:effectLst>
        </p:spPr>
      </p:pic>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b="1" dirty="0" smtClean="0">
                <a:solidFill>
                  <a:srgbClr val="990000"/>
                </a:solidFill>
              </a:rPr>
              <a:t>Message From Dale </a:t>
            </a:r>
            <a:r>
              <a:rPr lang="en-US" b="1" dirty="0" err="1" smtClean="0">
                <a:solidFill>
                  <a:srgbClr val="990000"/>
                </a:solidFill>
              </a:rPr>
              <a:t>Stinton</a:t>
            </a:r>
            <a:r>
              <a:rPr lang="en-US" b="1" dirty="0" smtClean="0">
                <a:solidFill>
                  <a:srgbClr val="990000"/>
                </a:solidFill>
              </a:rPr>
              <a:t>,</a:t>
            </a:r>
            <a:br>
              <a:rPr lang="en-US" b="1" dirty="0" smtClean="0">
                <a:solidFill>
                  <a:srgbClr val="990000"/>
                </a:solidFill>
              </a:rPr>
            </a:br>
            <a:r>
              <a:rPr lang="en-US" b="1" dirty="0" smtClean="0">
                <a:solidFill>
                  <a:srgbClr val="990000"/>
                </a:solidFill>
              </a:rPr>
              <a:t>NAR CEO</a:t>
            </a:r>
            <a:endParaRPr lang="en-US" b="1" dirty="0">
              <a:solidFill>
                <a:srgbClr val="990000"/>
              </a:solidFill>
            </a:endParaRPr>
          </a:p>
        </p:txBody>
      </p:sp>
      <p:sp>
        <p:nvSpPr>
          <p:cNvPr id="3" name="Content Placeholder 2"/>
          <p:cNvSpPr>
            <a:spLocks noGrp="1"/>
          </p:cNvSpPr>
          <p:nvPr>
            <p:ph idx="1"/>
          </p:nvPr>
        </p:nvSpPr>
        <p:spPr/>
        <p:txBody>
          <a:bodyPr/>
          <a:lstStyle/>
          <a:p>
            <a:pPr>
              <a:buNone/>
            </a:pPr>
            <a:r>
              <a:rPr lang="en-US" dirty="0" smtClean="0"/>
              <a:t> </a:t>
            </a:r>
          </a:p>
          <a:p>
            <a:pPr>
              <a:buNone/>
            </a:pPr>
            <a:endParaRPr lang="en-US" u="sng" dirty="0" smtClean="0">
              <a:hlinkClick r:id="rId2"/>
            </a:endParaRPr>
          </a:p>
          <a:p>
            <a:pPr>
              <a:buNone/>
            </a:pPr>
            <a:r>
              <a:rPr lang="en-US" u="sng" dirty="0" smtClean="0">
                <a:hlinkClick r:id="rId2"/>
              </a:rPr>
              <a:t>https://www.dropbox.com/s/ac663egvcg6p9ex/DStinton-Arizona.mp4</a:t>
            </a: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b="1" dirty="0" smtClean="0">
                <a:solidFill>
                  <a:schemeClr val="accent1">
                    <a:lumMod val="50000"/>
                  </a:schemeClr>
                </a:solidFill>
              </a:rPr>
              <a:t>Executive Committee of the Board of Directors  </a:t>
            </a:r>
            <a:br>
              <a:rPr lang="en-US" sz="3600" b="1" dirty="0" smtClean="0">
                <a:solidFill>
                  <a:schemeClr val="accent1">
                    <a:lumMod val="50000"/>
                  </a:schemeClr>
                </a:solidFill>
              </a:rPr>
            </a:br>
            <a:endParaRPr lang="en-US" sz="3600" b="1" dirty="0" smtClean="0">
              <a:solidFill>
                <a:schemeClr val="accent1">
                  <a:lumMod val="50000"/>
                </a:schemeClr>
              </a:solidFill>
            </a:endParaRPr>
          </a:p>
        </p:txBody>
      </p:sp>
      <p:sp>
        <p:nvSpPr>
          <p:cNvPr id="8195" name="Text Placeholder 3"/>
          <p:cNvSpPr>
            <a:spLocks noGrp="1"/>
          </p:cNvSpPr>
          <p:nvPr>
            <p:ph type="body" sz="half" idx="1"/>
          </p:nvPr>
        </p:nvSpPr>
        <p:spPr/>
        <p:txBody>
          <a:bodyPr/>
          <a:lstStyle/>
          <a:p>
            <a:endParaRPr lang="en-US" dirty="0" smtClean="0"/>
          </a:p>
        </p:txBody>
      </p:sp>
      <p:sp>
        <p:nvSpPr>
          <p:cNvPr id="8196" name="Content Placeholder 2"/>
          <p:cNvSpPr>
            <a:spLocks noGrp="1"/>
          </p:cNvSpPr>
          <p:nvPr>
            <p:ph sz="half" idx="2"/>
          </p:nvPr>
        </p:nvSpPr>
        <p:spPr>
          <a:xfrm>
            <a:off x="5791200" y="1295400"/>
            <a:ext cx="3086100" cy="5068888"/>
          </a:xfrm>
        </p:spPr>
        <p:txBody>
          <a:bodyPr/>
          <a:lstStyle/>
          <a:p>
            <a:endParaRPr lang="en-US" sz="1600" dirty="0" smtClean="0"/>
          </a:p>
          <a:p>
            <a:r>
              <a:rPr lang="en-US" sz="1800" b="1" dirty="0" smtClean="0">
                <a:solidFill>
                  <a:srgbClr val="8B4335"/>
                </a:solidFill>
              </a:rPr>
              <a:t>Hires the CEO</a:t>
            </a:r>
          </a:p>
          <a:p>
            <a:endParaRPr lang="en-US" sz="1800" b="1" dirty="0" smtClean="0">
              <a:solidFill>
                <a:srgbClr val="8B4335"/>
              </a:solidFill>
            </a:endParaRPr>
          </a:p>
          <a:p>
            <a:r>
              <a:rPr lang="en-US" sz="1800" b="1" dirty="0" smtClean="0">
                <a:solidFill>
                  <a:srgbClr val="8B4335"/>
                </a:solidFill>
              </a:rPr>
              <a:t>Assists in the transaction of AAR  business  </a:t>
            </a:r>
          </a:p>
          <a:p>
            <a:endParaRPr lang="en-US" sz="1800" b="1" dirty="0" smtClean="0">
              <a:solidFill>
                <a:srgbClr val="8B4335"/>
              </a:solidFill>
            </a:endParaRPr>
          </a:p>
          <a:p>
            <a:r>
              <a:rPr lang="en-US" sz="1800" b="1" dirty="0" smtClean="0">
                <a:solidFill>
                  <a:srgbClr val="8B4335"/>
                </a:solidFill>
              </a:rPr>
              <a:t>Administers AAR’s finances  </a:t>
            </a:r>
          </a:p>
          <a:p>
            <a:endParaRPr lang="en-US" sz="1800" b="1" dirty="0" smtClean="0">
              <a:solidFill>
                <a:srgbClr val="8B4335"/>
              </a:solidFill>
            </a:endParaRPr>
          </a:p>
          <a:p>
            <a:r>
              <a:rPr lang="en-US" sz="1800" b="1" dirty="0" smtClean="0">
                <a:solidFill>
                  <a:srgbClr val="8B4335"/>
                </a:solidFill>
              </a:rPr>
              <a:t>Must report the substance of actions to the Board of Directors at its next meeting. </a:t>
            </a:r>
          </a:p>
        </p:txBody>
      </p:sp>
      <p:pic>
        <p:nvPicPr>
          <p:cNvPr id="8197" name="Picture 3" descr="P:\Users\AAR Event Photos\2011\Executive Committee Meeting_January 2011\022.JPG"/>
          <p:cNvPicPr>
            <a:picLocks noChangeAspect="1" noChangeArrowheads="1"/>
          </p:cNvPicPr>
          <p:nvPr/>
        </p:nvPicPr>
        <p:blipFill>
          <a:blip r:embed="rId2" cstate="print"/>
          <a:srcRect/>
          <a:stretch>
            <a:fillRect/>
          </a:stretch>
        </p:blipFill>
        <p:spPr bwMode="auto">
          <a:xfrm>
            <a:off x="381000" y="1371600"/>
            <a:ext cx="5410200" cy="49784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Planning Process</a:t>
            </a:r>
          </a:p>
        </p:txBody>
      </p:sp>
      <p:sp>
        <p:nvSpPr>
          <p:cNvPr id="9219" name="Rectangle 3"/>
          <p:cNvSpPr>
            <a:spLocks noGrp="1" noChangeArrowheads="1"/>
          </p:cNvSpPr>
          <p:nvPr>
            <p:ph idx="1"/>
          </p:nvPr>
        </p:nvSpPr>
        <p:spPr/>
        <p:txBody>
          <a:bodyPr/>
          <a:lstStyle/>
          <a:p>
            <a:pPr marL="2743200" indent="-2743200" eaLnBrk="1" hangingPunct="1">
              <a:lnSpc>
                <a:spcPct val="90000"/>
              </a:lnSpc>
              <a:spcBef>
                <a:spcPts val="1200"/>
              </a:spcBef>
              <a:buFontTx/>
              <a:buNone/>
            </a:pPr>
            <a:r>
              <a:rPr lang="en-US" sz="2800" b="1" dirty="0" smtClean="0">
                <a:solidFill>
                  <a:srgbClr val="990000"/>
                </a:solidFill>
              </a:rPr>
              <a:t>April	Planning Session</a:t>
            </a:r>
          </a:p>
          <a:p>
            <a:pPr marL="2743200" indent="-2743200" eaLnBrk="1" hangingPunct="1">
              <a:lnSpc>
                <a:spcPct val="90000"/>
              </a:lnSpc>
              <a:spcBef>
                <a:spcPts val="1200"/>
              </a:spcBef>
              <a:buFontTx/>
              <a:buNone/>
            </a:pPr>
            <a:r>
              <a:rPr lang="en-US" sz="2800" b="1" dirty="0" smtClean="0">
                <a:solidFill>
                  <a:srgbClr val="990000"/>
                </a:solidFill>
              </a:rPr>
              <a:t>May-August	Primary committee Business Plans Drafted</a:t>
            </a:r>
          </a:p>
          <a:p>
            <a:pPr marL="2743200" indent="-2743200" eaLnBrk="1" hangingPunct="1">
              <a:lnSpc>
                <a:spcPct val="90000"/>
              </a:lnSpc>
              <a:spcBef>
                <a:spcPts val="1200"/>
              </a:spcBef>
              <a:buFontTx/>
              <a:buNone/>
            </a:pPr>
            <a:r>
              <a:rPr lang="en-US" sz="2800" b="1" dirty="0" smtClean="0">
                <a:solidFill>
                  <a:srgbClr val="990000"/>
                </a:solidFill>
              </a:rPr>
              <a:t>	Budgets Drafted</a:t>
            </a:r>
          </a:p>
          <a:p>
            <a:pPr marL="2743200" indent="-2743200" eaLnBrk="1" hangingPunct="1">
              <a:lnSpc>
                <a:spcPct val="90000"/>
              </a:lnSpc>
              <a:spcBef>
                <a:spcPts val="1200"/>
              </a:spcBef>
              <a:buFontTx/>
              <a:buNone/>
            </a:pPr>
            <a:r>
              <a:rPr lang="en-US" sz="2800" b="1" dirty="0" smtClean="0">
                <a:solidFill>
                  <a:srgbClr val="990000"/>
                </a:solidFill>
              </a:rPr>
              <a:t>September	Budget to incoming Executive Committee</a:t>
            </a:r>
          </a:p>
          <a:p>
            <a:pPr marL="2743200" indent="-2743200" eaLnBrk="1" hangingPunct="1">
              <a:lnSpc>
                <a:spcPct val="90000"/>
              </a:lnSpc>
              <a:spcBef>
                <a:spcPts val="1200"/>
              </a:spcBef>
              <a:buFontTx/>
              <a:buNone/>
            </a:pPr>
            <a:r>
              <a:rPr lang="en-US" sz="2800" b="1" dirty="0" smtClean="0">
                <a:solidFill>
                  <a:srgbClr val="990000"/>
                </a:solidFill>
              </a:rPr>
              <a:t>	Recommendation to Directors</a:t>
            </a:r>
          </a:p>
          <a:p>
            <a:pPr marL="2743200" indent="-2743200" eaLnBrk="1" hangingPunct="1">
              <a:lnSpc>
                <a:spcPct val="90000"/>
              </a:lnSpc>
              <a:spcBef>
                <a:spcPts val="1200"/>
              </a:spcBef>
              <a:buFontTx/>
              <a:buNone/>
            </a:pPr>
            <a:r>
              <a:rPr lang="en-US" sz="2800" b="1" dirty="0" smtClean="0">
                <a:solidFill>
                  <a:srgbClr val="990000"/>
                </a:solidFill>
              </a:rPr>
              <a:t>October	Budget debate and adoption by Directors</a:t>
            </a:r>
          </a:p>
        </p:txBody>
      </p:sp>
    </p:spTree>
  </p:cSld>
  <p:clrMapOvr>
    <a:masterClrMapping/>
  </p:clrMapOvr>
  <p:transition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b="1" dirty="0" smtClean="0"/>
              <a:t>Operations and Strategic Initiatives </a:t>
            </a:r>
          </a:p>
        </p:txBody>
      </p:sp>
      <p:pic>
        <p:nvPicPr>
          <p:cNvPr id="7" name="Content Placeholder 6" descr="Michelle.jpg"/>
          <p:cNvPicPr>
            <a:picLocks noGrp="1" noChangeAspect="1"/>
          </p:cNvPicPr>
          <p:nvPr>
            <p:ph idx="1"/>
          </p:nvPr>
        </p:nvPicPr>
        <p:blipFill>
          <a:blip r:embed="rId3" cstate="print"/>
          <a:stretch>
            <a:fillRect/>
          </a:stretch>
        </p:blipFill>
        <p:spPr>
          <a:xfrm>
            <a:off x="228600" y="1371600"/>
            <a:ext cx="1188720" cy="1664208"/>
          </a:xfrm>
        </p:spPr>
      </p:pic>
      <p:pic>
        <p:nvPicPr>
          <p:cNvPr id="8" name="Picture 7" descr="Monica.jpg"/>
          <p:cNvPicPr>
            <a:picLocks noChangeAspect="1"/>
          </p:cNvPicPr>
          <p:nvPr/>
        </p:nvPicPr>
        <p:blipFill>
          <a:blip r:embed="rId4" cstate="print"/>
          <a:stretch>
            <a:fillRect/>
          </a:stretch>
        </p:blipFill>
        <p:spPr>
          <a:xfrm>
            <a:off x="228600" y="3276600"/>
            <a:ext cx="1188720" cy="1779372"/>
          </a:xfrm>
          <a:prstGeom prst="rect">
            <a:avLst/>
          </a:prstGeom>
        </p:spPr>
      </p:pic>
      <p:sp>
        <p:nvSpPr>
          <p:cNvPr id="10" name="Rectangle 9"/>
          <p:cNvSpPr/>
          <p:nvPr/>
        </p:nvSpPr>
        <p:spPr>
          <a:xfrm>
            <a:off x="1676400" y="1524000"/>
            <a:ext cx="6553200" cy="4431983"/>
          </a:xfrm>
          <a:prstGeom prst="rect">
            <a:avLst/>
          </a:prstGeom>
        </p:spPr>
        <p:txBody>
          <a:bodyPr wrap="square">
            <a:spAutoFit/>
          </a:bodyPr>
          <a:lstStyle/>
          <a:p>
            <a:pPr>
              <a:buFont typeface="Arial" pitchFamily="34" charset="0"/>
              <a:buChar char="•"/>
            </a:pPr>
            <a:r>
              <a:rPr lang="en-US" sz="3200" dirty="0" smtClean="0">
                <a:solidFill>
                  <a:srgbClr val="990000"/>
                </a:solidFill>
              </a:rPr>
              <a:t>Michelle Lind - CEO</a:t>
            </a:r>
          </a:p>
          <a:p>
            <a:endParaRPr lang="en-US" sz="3200" dirty="0" smtClean="0">
              <a:solidFill>
                <a:srgbClr val="990000"/>
              </a:solidFill>
            </a:endParaRPr>
          </a:p>
          <a:p>
            <a:endParaRPr lang="en-US" sz="3200" dirty="0" smtClean="0">
              <a:solidFill>
                <a:srgbClr val="990000"/>
              </a:solidFill>
            </a:endParaRPr>
          </a:p>
          <a:p>
            <a:endParaRPr lang="en-US" sz="3200" dirty="0" smtClean="0">
              <a:solidFill>
                <a:srgbClr val="990000"/>
              </a:solidFill>
            </a:endParaRPr>
          </a:p>
          <a:p>
            <a:pPr>
              <a:buFont typeface="Arial" pitchFamily="34" charset="0"/>
              <a:buChar char="•"/>
            </a:pPr>
            <a:r>
              <a:rPr lang="en-US" sz="3200" dirty="0" smtClean="0">
                <a:solidFill>
                  <a:srgbClr val="990000"/>
                </a:solidFill>
              </a:rPr>
              <a:t>Monica Schulik – Director of Association Operations</a:t>
            </a:r>
          </a:p>
          <a:p>
            <a:endParaRPr lang="en-US" dirty="0" smtClean="0">
              <a:solidFill>
                <a:srgbClr val="990000"/>
              </a:solidFill>
            </a:endParaRPr>
          </a:p>
          <a:p>
            <a:endParaRPr lang="en-US" dirty="0" smtClean="0">
              <a:solidFill>
                <a:srgbClr val="990000"/>
              </a:solidFill>
            </a:endParaRPr>
          </a:p>
          <a:p>
            <a:endParaRPr lang="en-US" dirty="0" smtClean="0">
              <a:solidFill>
                <a:srgbClr val="990000"/>
              </a:solidFill>
            </a:endParaRPr>
          </a:p>
          <a:p>
            <a:endParaRPr lang="en-US" dirty="0" smtClean="0">
              <a:solidFill>
                <a:srgbClr val="990000"/>
              </a:solidFill>
            </a:endParaRPr>
          </a:p>
          <a:p>
            <a:endParaRPr lang="en-US" dirty="0">
              <a:solidFill>
                <a:srgbClr val="990000"/>
              </a:solidFill>
            </a:endParaRPr>
          </a:p>
        </p:txBody>
      </p:sp>
    </p:spTree>
  </p:cSld>
  <p:clrMapOvr>
    <a:masterClrMapping/>
  </p:clrMapOvr>
  <p:transition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28600"/>
            <a:ext cx="7353300" cy="4764088"/>
          </a:xfrm>
        </p:spPr>
        <p:txBody>
          <a:bodyPr/>
          <a:lstStyle/>
          <a:p>
            <a:pPr eaLnBrk="1" hangingPunct="1">
              <a:lnSpc>
                <a:spcPct val="90000"/>
              </a:lnSpc>
              <a:spcBef>
                <a:spcPct val="50000"/>
              </a:spcBef>
              <a:buNone/>
            </a:pPr>
            <a:endParaRPr lang="en-US" b="1" dirty="0" smtClean="0">
              <a:solidFill>
                <a:srgbClr val="990000"/>
              </a:solidFill>
            </a:endParaRPr>
          </a:p>
          <a:p>
            <a:pPr eaLnBrk="1" hangingPunct="1">
              <a:lnSpc>
                <a:spcPct val="90000"/>
              </a:lnSpc>
              <a:spcBef>
                <a:spcPct val="50000"/>
              </a:spcBef>
            </a:pPr>
            <a:r>
              <a:rPr lang="en-US" b="1" dirty="0" smtClean="0">
                <a:solidFill>
                  <a:srgbClr val="990000"/>
                </a:solidFill>
              </a:rPr>
              <a:t>Patricia Woods, Controller</a:t>
            </a:r>
          </a:p>
          <a:p>
            <a:pPr eaLnBrk="1" hangingPunct="1">
              <a:lnSpc>
                <a:spcPct val="90000"/>
              </a:lnSpc>
              <a:spcBef>
                <a:spcPct val="50000"/>
              </a:spcBef>
              <a:buNone/>
            </a:pPr>
            <a:r>
              <a:rPr lang="en-US" b="1" dirty="0" smtClean="0">
                <a:solidFill>
                  <a:srgbClr val="990000"/>
                </a:solidFill>
              </a:rPr>
              <a:t>         </a:t>
            </a:r>
          </a:p>
          <a:p>
            <a:pPr eaLnBrk="1" hangingPunct="1">
              <a:lnSpc>
                <a:spcPct val="90000"/>
              </a:lnSpc>
              <a:spcBef>
                <a:spcPct val="50000"/>
              </a:spcBef>
            </a:pPr>
            <a:r>
              <a:rPr lang="en-US" b="1" dirty="0" smtClean="0">
                <a:solidFill>
                  <a:srgbClr val="990000"/>
                </a:solidFill>
              </a:rPr>
              <a:t>Kristen Nuth, Assistant Controller</a:t>
            </a:r>
          </a:p>
          <a:p>
            <a:pPr eaLnBrk="1" hangingPunct="1">
              <a:lnSpc>
                <a:spcPct val="90000"/>
              </a:lnSpc>
              <a:spcBef>
                <a:spcPct val="50000"/>
              </a:spcBef>
            </a:pPr>
            <a:endParaRPr lang="en-US" b="1" dirty="0" smtClean="0">
              <a:solidFill>
                <a:srgbClr val="990000"/>
              </a:solidFill>
            </a:endParaRPr>
          </a:p>
          <a:p>
            <a:pPr eaLnBrk="1" hangingPunct="1">
              <a:lnSpc>
                <a:spcPct val="90000"/>
              </a:lnSpc>
              <a:spcBef>
                <a:spcPct val="50000"/>
              </a:spcBef>
            </a:pPr>
            <a:r>
              <a:rPr lang="en-US" b="1" dirty="0" smtClean="0">
                <a:solidFill>
                  <a:srgbClr val="990000"/>
                </a:solidFill>
              </a:rPr>
              <a:t>Cynthia Frey, Customer Service Coordinator</a:t>
            </a:r>
          </a:p>
          <a:p>
            <a:endParaRPr lang="en-US" dirty="0"/>
          </a:p>
        </p:txBody>
      </p:sp>
      <p:pic>
        <p:nvPicPr>
          <p:cNvPr id="4" name="Picture 3" descr="Patricia.jpg"/>
          <p:cNvPicPr>
            <a:picLocks noChangeAspect="1"/>
          </p:cNvPicPr>
          <p:nvPr/>
        </p:nvPicPr>
        <p:blipFill>
          <a:blip r:embed="rId2" cstate="print"/>
          <a:stretch>
            <a:fillRect/>
          </a:stretch>
        </p:blipFill>
        <p:spPr>
          <a:xfrm>
            <a:off x="228600" y="304800"/>
            <a:ext cx="1219200" cy="1440039"/>
          </a:xfrm>
          <a:prstGeom prst="rect">
            <a:avLst/>
          </a:prstGeom>
        </p:spPr>
      </p:pic>
      <p:pic>
        <p:nvPicPr>
          <p:cNvPr id="6" name="Picture 5" descr="Kristen.jpg"/>
          <p:cNvPicPr>
            <a:picLocks noChangeAspect="1"/>
          </p:cNvPicPr>
          <p:nvPr/>
        </p:nvPicPr>
        <p:blipFill>
          <a:blip r:embed="rId3" cstate="print"/>
          <a:stretch>
            <a:fillRect/>
          </a:stretch>
        </p:blipFill>
        <p:spPr>
          <a:xfrm>
            <a:off x="228600" y="2133600"/>
            <a:ext cx="1188720" cy="886445"/>
          </a:xfrm>
          <a:prstGeom prst="rect">
            <a:avLst/>
          </a:prstGeom>
        </p:spPr>
      </p:pic>
      <p:pic>
        <p:nvPicPr>
          <p:cNvPr id="7" name="Picture 6" descr="Cynthia.jpg"/>
          <p:cNvPicPr>
            <a:picLocks noChangeAspect="1"/>
          </p:cNvPicPr>
          <p:nvPr/>
        </p:nvPicPr>
        <p:blipFill>
          <a:blip r:embed="rId4" cstate="print"/>
          <a:stretch>
            <a:fillRect/>
          </a:stretch>
        </p:blipFill>
        <p:spPr>
          <a:xfrm>
            <a:off x="152400" y="3505200"/>
            <a:ext cx="1188720" cy="1074144"/>
          </a:xfrm>
          <a:prstGeom prst="rect">
            <a:avLst/>
          </a:prstGeom>
        </p:spPr>
      </p:pic>
    </p:spTree>
  </p:cSld>
  <p:clrMapOvr>
    <a:masterClrMapping/>
  </p:clrMapOvr>
  <p:transition/>
</p:sld>
</file>

<file path=ppt/theme/theme1.xml><?xml version="1.0" encoding="utf-8"?>
<a:theme xmlns:a="http://schemas.openxmlformats.org/drawingml/2006/main" name="Branding Template">
  <a:themeElements>
    <a:clrScheme name="Brand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and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and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and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and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and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and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and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anding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and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and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and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and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and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Branding Template</Template>
  <TotalTime>1571</TotalTime>
  <Words>1195</Words>
  <Application>Microsoft Office PowerPoint</Application>
  <PresentationFormat>On-screen Show (4:3)</PresentationFormat>
  <Paragraphs>305</Paragraphs>
  <Slides>53</Slides>
  <Notes>19</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Branding Template</vt:lpstr>
      <vt:lpstr>Arizona Association of REALTORS®</vt:lpstr>
      <vt:lpstr>Arizona Association of Realtors®</vt:lpstr>
      <vt:lpstr>AAR’s Purpose</vt:lpstr>
      <vt:lpstr>AAR’s Organization</vt:lpstr>
      <vt:lpstr>Management and control of AAR is vested in the Board of Directors </vt:lpstr>
      <vt:lpstr>Executive Committee of the Board of Directors   </vt:lpstr>
      <vt:lpstr>Planning Process</vt:lpstr>
      <vt:lpstr>Operations and Strategic Initiatives </vt:lpstr>
      <vt:lpstr>Slide 9</vt:lpstr>
      <vt:lpstr> 4 Distinct Entities </vt:lpstr>
      <vt:lpstr>Primary Committees </vt:lpstr>
      <vt:lpstr>Legislative &amp; Political Affairs Oversight Committee</vt:lpstr>
      <vt:lpstr>Government Affairs Department Staff</vt:lpstr>
      <vt:lpstr>Legislative &amp; Political Affairs Oversight Programs</vt:lpstr>
      <vt:lpstr>Government Affairs Department</vt:lpstr>
      <vt:lpstr>Legislative and Political Affairs Committee (LPAC)</vt:lpstr>
      <vt:lpstr>Legislative Committee (Leg Com)</vt:lpstr>
      <vt:lpstr>REALTORS® Issues Mobilization Committee (RIMC)</vt:lpstr>
      <vt:lpstr>REALTORS® of Arizona Political Action Committee (RAPAC) </vt:lpstr>
      <vt:lpstr>Risk Management Committee</vt:lpstr>
      <vt:lpstr>2013  Risk Management Team</vt:lpstr>
      <vt:lpstr>Professional Standards Administration</vt:lpstr>
      <vt:lpstr>Standardized Real Estate Contracts and Forms</vt:lpstr>
      <vt:lpstr>Risk Management Information &amp; Education</vt:lpstr>
      <vt:lpstr>Buyer &amp; Short Sale Advisory</vt:lpstr>
      <vt:lpstr>Legal Hotline Administration and Oversight</vt:lpstr>
      <vt:lpstr>Professional Standards Administration</vt:lpstr>
      <vt:lpstr>Ethics Complaints Filed 2010 – 2012 Year-End Statistics</vt:lpstr>
      <vt:lpstr>Arbitration Requests Filed 2010 – 2012 Year-End Statistics</vt:lpstr>
      <vt:lpstr>Dispute Resolution Programs </vt:lpstr>
      <vt:lpstr>Business Services and Technology Committee</vt:lpstr>
      <vt:lpstr>2013 Business Services &amp; Technology Team</vt:lpstr>
      <vt:lpstr>Slide 33</vt:lpstr>
      <vt:lpstr>PLUS, AAR’s Business Services Team!</vt:lpstr>
      <vt:lpstr>Slide 35</vt:lpstr>
      <vt:lpstr>General Infrastructure</vt:lpstr>
      <vt:lpstr>Business Services</vt:lpstr>
      <vt:lpstr>Software Development</vt:lpstr>
      <vt:lpstr>Professional &amp; Business Development Committee</vt:lpstr>
      <vt:lpstr>Professional &amp; Business Development Team</vt:lpstr>
      <vt:lpstr>Professional and Business Development Team, continued</vt:lpstr>
      <vt:lpstr>Communication Vehicles</vt:lpstr>
      <vt:lpstr>Slide 43</vt:lpstr>
      <vt:lpstr>Slide 44</vt:lpstr>
      <vt:lpstr>Slide 45</vt:lpstr>
      <vt:lpstr>Live Remote Delivery</vt:lpstr>
      <vt:lpstr>Live Remote Delivery</vt:lpstr>
      <vt:lpstr>Education &amp; Training</vt:lpstr>
      <vt:lpstr>Partner and Assist Local Associations</vt:lpstr>
      <vt:lpstr>Conferences</vt:lpstr>
      <vt:lpstr>Slide 51</vt:lpstr>
      <vt:lpstr>Slide 52</vt:lpstr>
      <vt:lpstr>Message From Dale Stinton, NAR CEO</vt:lpstr>
    </vt:vector>
  </TitlesOfParts>
  <Company>Arizona Association of REALTORS®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Association of REALTORS®</dc:title>
  <dc:creator>Ron LaMee</dc:creator>
  <cp:lastModifiedBy>monica</cp:lastModifiedBy>
  <cp:revision>152</cp:revision>
  <dcterms:created xsi:type="dcterms:W3CDTF">2006-10-23T21:17:39Z</dcterms:created>
  <dcterms:modified xsi:type="dcterms:W3CDTF">2013-06-27T20:40:58Z</dcterms:modified>
</cp:coreProperties>
</file>